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31_E9F79F49.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59" r:id="rId5"/>
  </p:sldMasterIdLst>
  <p:notesMasterIdLst>
    <p:notesMasterId r:id="rId31"/>
  </p:notesMasterIdLst>
  <p:sldIdLst>
    <p:sldId id="302" r:id="rId6"/>
    <p:sldId id="299" r:id="rId7"/>
    <p:sldId id="300" r:id="rId8"/>
    <p:sldId id="283" r:id="rId9"/>
    <p:sldId id="307" r:id="rId10"/>
    <p:sldId id="259" r:id="rId11"/>
    <p:sldId id="276" r:id="rId12"/>
    <p:sldId id="261" r:id="rId13"/>
    <p:sldId id="304" r:id="rId14"/>
    <p:sldId id="303" r:id="rId15"/>
    <p:sldId id="262" r:id="rId16"/>
    <p:sldId id="305" r:id="rId17"/>
    <p:sldId id="306" r:id="rId18"/>
    <p:sldId id="277" r:id="rId19"/>
    <p:sldId id="263" r:id="rId20"/>
    <p:sldId id="267" r:id="rId21"/>
    <p:sldId id="268" r:id="rId22"/>
    <p:sldId id="275" r:id="rId23"/>
    <p:sldId id="311" r:id="rId24"/>
    <p:sldId id="312" r:id="rId25"/>
    <p:sldId id="313" r:id="rId26"/>
    <p:sldId id="314" r:id="rId27"/>
    <p:sldId id="309" r:id="rId28"/>
    <p:sldId id="310" r:id="rId29"/>
    <p:sldId id="315" r:id="rId30"/>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0AA00-359D-D2B5-A336-1E9C5455835E}" name="Radwan Abdel-Aal" initials="RA" userId="4f167eb24e43ee9d" providerId="Windows Live"/>
  <p188:author id="{924482E0-A3F4-D96B-35BE-D8EEF53FD942}" name="Selina Yamout" initials="SY" userId="S::syamout@unfpa.org::bf988b55-771d-4b42-a91e-f21854393d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say Dworman" initials="LD" lastIdx="4" clrIdx="0"/>
  <p:cmAuthor id="2" name="TK" initials="T" lastIdx="1" clrIdx="1">
    <p:extLst>
      <p:ext uri="{19B8F6BF-5375-455C-9EA6-DF929625EA0E}">
        <p15:presenceInfo xmlns:p15="http://schemas.microsoft.com/office/powerpoint/2012/main" userId="28a339ea222449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130" autoAdjust="0"/>
    <p:restoredTop sz="86383" autoAdjust="0"/>
  </p:normalViewPr>
  <p:slideViewPr>
    <p:cSldViewPr snapToGrid="0">
      <p:cViewPr varScale="1">
        <p:scale>
          <a:sx n="85" d="100"/>
          <a:sy n="85" d="100"/>
        </p:scale>
        <p:origin x="512" y="4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1" d="100"/>
          <a:sy n="91" d="100"/>
        </p:scale>
        <p:origin x="392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omments/modernComment_131_E9F79F49.xml><?xml version="1.0" encoding="utf-8"?>
<p188:cmLst xmlns:a="http://schemas.openxmlformats.org/drawingml/2006/main" xmlns:r="http://schemas.openxmlformats.org/officeDocument/2006/relationships" xmlns:p188="http://schemas.microsoft.com/office/powerpoint/2018/8/main">
  <p188:cm id="{4A4DA166-0564-43D6-B693-3C8FD5C8F9E0}" authorId="{924482E0-A3F4-D96B-35BE-D8EEF53FD942}" created="2025-10-21T00:50:23.093">
    <ac:txMkLst xmlns:ac="http://schemas.microsoft.com/office/drawing/2013/main/command">
      <pc:docMk xmlns:pc="http://schemas.microsoft.com/office/powerpoint/2013/main/command"/>
      <pc:sldMk xmlns:pc="http://schemas.microsoft.com/office/powerpoint/2013/main/command" cId="3925319497" sldId="305"/>
      <ac:spMk id="8" creationId="{6CE00D11-87A2-4451-ACA6-3B13DBE4C650}"/>
      <ac:txMk cp="17" len="8">
        <ac:context len="427" hash="1908764920"/>
      </ac:txMk>
    </ac:txMkLst>
    <p188:pos x="8593116" y="307931"/>
    <p188:replyLst>
      <p188:reply id="{480BEAD9-ED3B-4884-A5D6-FE6B470879BC}" authorId="{6820AA00-359D-D2B5-A336-1E9C5455835E}" created="2025-10-22T13:20:37.386">
        <p188:txBody>
          <a:bodyPr/>
          <a:lstStyle/>
          <a:p>
            <a:r>
              <a:rPr lang="en-GB"/>
              <a:t>I use اللائي throughout which is simpler and serves the same purpose.</a:t>
            </a:r>
          </a:p>
        </p188:txBody>
      </p188:reply>
    </p188:replyLst>
    <p188:txBody>
      <a:bodyPr/>
      <a:lstStyle/>
      <a:p>
        <a:r>
          <a:rPr lang="en-US"/>
          <a:t>Can benefit from grammatical adjustment like   اللواتي</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BCCE0-555E-49DA-AD54-E2A8E3DE16EF}" type="datetimeFigureOut">
              <a:rPr lang="en-US" smtClean="0"/>
              <a:pPr/>
              <a:t>12/4/25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8F6E5-5E12-4623-90BB-7EC2ED9BF81B}" type="slidenum">
              <a:rPr lang="en-US" smtClean="0"/>
              <a:pPr/>
              <a:t>‹#›</a:t>
            </a:fld>
            <a:endParaRPr lang="en-US"/>
          </a:p>
        </p:txBody>
      </p:sp>
    </p:spTree>
    <p:extLst>
      <p:ext uri="{BB962C8B-B14F-4D97-AF65-F5344CB8AC3E}">
        <p14:creationId xmlns:p14="http://schemas.microsoft.com/office/powerpoint/2010/main" val="29225820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 </a:t>
            </a:r>
            <a:r>
              <a:rPr lang="en-US" dirty="0"/>
              <a:t> </a:t>
            </a:r>
          </a:p>
          <a:p>
            <a:pPr marL="0" marR="0" lvl="0" indent="0" algn="r" defTabSz="914400" rtl="1" eaLnBrk="1" fontAlgn="auto" latinLnBrk="0" hangingPunct="1">
              <a:lnSpc>
                <a:spcPct val="100000"/>
              </a:lnSpc>
              <a:spcBef>
                <a:spcPct val="0"/>
              </a:spcBef>
              <a:spcAft>
                <a:spcPts val="0"/>
              </a:spcAft>
              <a:buClrTx/>
              <a:buSzTx/>
              <a:buFontTx/>
              <a:buNone/>
              <a:tabLst/>
              <a:defRPr/>
            </a:pPr>
            <a:r>
              <a:rPr lang="en-US"/>
              <a:t> </a:t>
            </a:r>
            <a:r>
              <a:rPr lang="ar-SA" b="1" dirty="0"/>
              <a:t>المدة الإجمالية: 3 ساعات</a:t>
            </a:r>
            <a:endParaRPr lang="ar-SA" dirty="0"/>
          </a:p>
        </p:txBody>
      </p:sp>
      <p:sp>
        <p:nvSpPr>
          <p:cNvPr id="33796" name="Slide Number Placeholder 3"/>
          <p:cNvSpPr>
            <a:spLocks noGrp="1"/>
          </p:cNvSpPr>
          <p:nvPr>
            <p:ph type="sldNum" sz="quarter" idx="5"/>
          </p:nvPr>
        </p:nvSpPr>
        <p:spPr bwMode="auto">
          <a:noFill/>
          <a:ln>
            <a:miter lim="800000"/>
            <a:headEnd/>
            <a:tailEnd/>
          </a:ln>
        </p:spPr>
        <p:txBody>
          <a:bodyPr/>
          <a:lstStyle/>
          <a:p>
            <a:fld id="{F92A7E51-C274-4468-BF96-9236C4FF08EC}"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b="1" dirty="0"/>
              <a:t>المدة: 5 دقائق</a:t>
            </a:r>
            <a:endParaRPr lang="ar-SA" dirty="0"/>
          </a:p>
          <a:p>
            <a:br>
              <a:rPr lang="ar-SA" dirty="0"/>
            </a:br>
            <a:endParaRPr lang="ar-SA" dirty="0"/>
          </a:p>
          <a:p>
            <a:r>
              <a:rPr lang="ar-SA" b="1" dirty="0"/>
              <a:t>ملاحظة للميسّر/</a:t>
            </a:r>
            <a:r>
              <a:rPr lang="ar-SA" b="1" dirty="0" err="1"/>
              <a:t>ة</a:t>
            </a:r>
            <a:r>
              <a:rPr lang="ar-SA" b="1" dirty="0"/>
              <a:t>:</a:t>
            </a:r>
            <a:endParaRPr lang="ar-SA" dirty="0"/>
          </a:p>
          <a:p>
            <a:r>
              <a:rPr lang="ar-SA" dirty="0"/>
              <a:t>قدِّم/</a:t>
            </a:r>
            <a:r>
              <a:rPr lang="ar-SA" dirty="0" err="1"/>
              <a:t>ي</a:t>
            </a:r>
            <a:r>
              <a:rPr lang="ar-SA" dirty="0"/>
              <a:t> فكرة أن الاستجابات ينبغي أن تكون مُصمَّمة وفق مرحلة الفتاة (خطر وشيك، متزوّجة، مطلّقة/منفصلة).</a:t>
            </a:r>
          </a:p>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10</a:t>
            </a:fld>
            <a:endParaRPr lang="en-US"/>
          </a:p>
        </p:txBody>
      </p:sp>
    </p:spTree>
    <p:extLst>
      <p:ext uri="{BB962C8B-B14F-4D97-AF65-F5344CB8AC3E}">
        <p14:creationId xmlns:p14="http://schemas.microsoft.com/office/powerpoint/2010/main" val="247533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b="1" dirty="0"/>
              <a:t>المدة: 5 دقائق</a:t>
            </a:r>
            <a:endParaRPr lang="ar-SA" dirty="0"/>
          </a:p>
          <a:p>
            <a:br>
              <a:rPr lang="ar-SA" dirty="0"/>
            </a:br>
            <a:endParaRPr lang="ar-SA" dirty="0"/>
          </a:p>
          <a:p>
            <a:r>
              <a:rPr lang="ar-SA" b="1" dirty="0"/>
              <a:t>ملاحظة للميسّر/</a:t>
            </a:r>
            <a:r>
              <a:rPr lang="ar-SA" b="1" dirty="0" err="1"/>
              <a:t>ة</a:t>
            </a:r>
            <a:r>
              <a:rPr lang="ar-SA" b="1" dirty="0"/>
              <a:t>:</a:t>
            </a:r>
            <a:endParaRPr lang="ar-SA" dirty="0"/>
          </a:p>
          <a:p>
            <a:r>
              <a:rPr lang="ar-SA" dirty="0"/>
              <a:t>وضّح/</a:t>
            </a:r>
            <a:r>
              <a:rPr lang="ar-SA" dirty="0" err="1"/>
              <a:t>ي</a:t>
            </a:r>
            <a:r>
              <a:rPr lang="ar-SA" dirty="0"/>
              <a:t> أن كيفية الحصول على </a:t>
            </a:r>
            <a:r>
              <a:rPr lang="ar-SA" b="1" dirty="0"/>
              <a:t>الموافقة المستنيرة</a:t>
            </a:r>
            <a:r>
              <a:rPr lang="ar-SA" dirty="0"/>
              <a:t> أو </a:t>
            </a:r>
            <a:r>
              <a:rPr lang="ar-SA" b="1" dirty="0"/>
              <a:t>القبول</a:t>
            </a:r>
            <a:r>
              <a:rPr lang="ar-SA" dirty="0"/>
              <a:t> تعتمد على عمر الفتاة ومستوى نضجها.</a:t>
            </a:r>
          </a:p>
          <a:p>
            <a:r>
              <a:rPr lang="ar-SA" dirty="0"/>
              <a:t>ابدأ/</a:t>
            </a:r>
            <a:r>
              <a:rPr lang="ar-SA" dirty="0" err="1"/>
              <a:t>ي</a:t>
            </a:r>
            <a:r>
              <a:rPr lang="ar-SA" dirty="0"/>
              <a:t> دائمًا عملية </a:t>
            </a:r>
            <a:r>
              <a:rPr lang="ar-SA" b="1" dirty="0"/>
              <a:t>إدارة الحالة</a:t>
            </a:r>
            <a:r>
              <a:rPr lang="ar-SA" dirty="0"/>
              <a:t> بشرح الإجراءات والحصول على الموافقة المستنيرة (أو القبول، عند الاقتضاء).</a:t>
            </a:r>
          </a:p>
          <a:p>
            <a:r>
              <a:rPr lang="ar-SA" dirty="0"/>
              <a:t>إذا كنت تعمل/ين بالفعل مع الفتاة ضمن إدارة الحالة، فلا حاجة للحصول على موافقة جديدة بشأن قضايا زواج الأطفال ما لم تكن هناك </a:t>
            </a:r>
            <a:r>
              <a:rPr lang="ar-SA" b="1" dirty="0"/>
              <a:t>إحالات جديدة</a:t>
            </a:r>
            <a:r>
              <a:rPr lang="ar-SA" dirty="0"/>
              <a:t>.</a:t>
            </a:r>
          </a:p>
          <a:p>
            <a:r>
              <a:rPr lang="ar-SA" dirty="0"/>
              <a:t>إذا كان التفاعل يتم خارج إطار إدارة الحالة (مثل الأنشطة الجماعية)، فيجب الحصول على </a:t>
            </a:r>
            <a:r>
              <a:rPr lang="ar-SA" b="1" dirty="0"/>
              <a:t>موافقة مستنيرة جديدة</a:t>
            </a:r>
            <a:r>
              <a:rPr lang="ar-SA" dirty="0"/>
              <a:t>.</a:t>
            </a:r>
          </a:p>
          <a:p>
            <a:r>
              <a:rPr lang="ar-SA" dirty="0"/>
              <a:t>اشرح/</a:t>
            </a:r>
            <a:r>
              <a:rPr lang="ar-SA" dirty="0" err="1"/>
              <a:t>ي</a:t>
            </a:r>
            <a:r>
              <a:rPr lang="ar-SA" dirty="0"/>
              <a:t> بوضوح منذ البداية مفهوم </a:t>
            </a:r>
            <a:r>
              <a:rPr lang="ar-SA" b="1" dirty="0"/>
              <a:t>السرّية</a:t>
            </a:r>
            <a:r>
              <a:rPr lang="ar-SA" dirty="0"/>
              <a:t>، وحدودها، وأي التزامات متعلّقة بـ </a:t>
            </a:r>
            <a:r>
              <a:rPr lang="ar-SA" b="1" dirty="0"/>
              <a:t>الإبلاغ الإلزامي</a:t>
            </a:r>
            <a:r>
              <a:rPr lang="ar-SA" dirty="0"/>
              <a:t>.</a:t>
            </a:r>
          </a:p>
          <a:p>
            <a:br>
              <a:rPr lang="ar-SA" dirty="0"/>
            </a:br>
            <a:endParaRPr lang="ar-SA" dirty="0"/>
          </a:p>
          <a:p>
            <a:r>
              <a:rPr lang="ar-SA" b="1" dirty="0"/>
              <a:t>للمزيد من المعلومات، يُرجى الرجوع إلى:</a:t>
            </a:r>
            <a:endParaRPr lang="ar-SA" dirty="0"/>
          </a:p>
          <a:p>
            <a:r>
              <a:rPr lang="en-US" i="1" dirty="0"/>
              <a:t>Caring for Child Survivors – </a:t>
            </a:r>
            <a:r>
              <a:rPr lang="ar-SA" i="1" dirty="0"/>
              <a:t>الفصل 5، القضية الرئيسية 2: الحصول على الموافقة المستنيرة والقبول.</a:t>
            </a:r>
            <a:endParaRPr lang="ar-SA"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11</a:t>
            </a:fld>
            <a:endParaRPr lang="en-US"/>
          </a:p>
        </p:txBody>
      </p:sp>
    </p:spTree>
    <p:extLst>
      <p:ext uri="{BB962C8B-B14F-4D97-AF65-F5344CB8AC3E}">
        <p14:creationId xmlns:p14="http://schemas.microsoft.com/office/powerpoint/2010/main" val="205180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b="1" dirty="0"/>
              <a:t>المدة: 5 دقائق</a:t>
            </a:r>
            <a:endParaRPr lang="ar-SA" dirty="0"/>
          </a:p>
          <a:p>
            <a:br>
              <a:rPr lang="ar-SA" dirty="0"/>
            </a:br>
            <a:endParaRPr lang="ar-SA" dirty="0"/>
          </a:p>
          <a:p>
            <a:r>
              <a:rPr lang="ar-SA" b="1" dirty="0"/>
              <a:t>ملاحظة للميسّر/</a:t>
            </a:r>
            <a:r>
              <a:rPr lang="ar-SA" b="1" dirty="0" err="1"/>
              <a:t>ة</a:t>
            </a:r>
            <a:r>
              <a:rPr lang="ar-SA" b="1" dirty="0"/>
              <a:t>:</a:t>
            </a:r>
            <a:endParaRPr lang="ar-SA" dirty="0"/>
          </a:p>
          <a:p>
            <a:r>
              <a:rPr lang="ar-SA" dirty="0"/>
              <a:t>اشرح/</a:t>
            </a:r>
            <a:r>
              <a:rPr lang="ar-SA" dirty="0" err="1"/>
              <a:t>ي</a:t>
            </a:r>
            <a:r>
              <a:rPr lang="ar-SA" dirty="0"/>
              <a:t> كيفية تقييم المخاطر وإشراك مقدِّمي الرعاية بحذر.</a:t>
            </a:r>
          </a:p>
          <a:p>
            <a:r>
              <a:rPr lang="ar-SA" dirty="0"/>
              <a:t>شدِّد/</a:t>
            </a:r>
            <a:r>
              <a:rPr lang="ar-SA" dirty="0" err="1"/>
              <a:t>ي</a:t>
            </a:r>
            <a:r>
              <a:rPr lang="ar-SA" dirty="0"/>
              <a:t> على التواصل غير الحُكمي مع الأُسر وإعطاء الأولوية لسلامة الفتاة.</a:t>
            </a:r>
          </a:p>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12</a:t>
            </a:fld>
            <a:endParaRPr lang="en-US"/>
          </a:p>
        </p:txBody>
      </p:sp>
    </p:spTree>
    <p:extLst>
      <p:ext uri="{BB962C8B-B14F-4D97-AF65-F5344CB8AC3E}">
        <p14:creationId xmlns:p14="http://schemas.microsoft.com/office/powerpoint/2010/main" val="1557811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00021"/>
          </a:xfrm>
        </p:spPr>
        <p:txBody>
          <a:bodyPr/>
          <a:lstStyle/>
          <a:p>
            <a:r>
              <a:rPr lang="ar-SA" b="1" dirty="0"/>
              <a:t>المدة: 5 دقائق</a:t>
            </a:r>
            <a:endParaRPr lang="ar-SA" dirty="0"/>
          </a:p>
          <a:p>
            <a:endParaRPr lang="ar-SA" dirty="0"/>
          </a:p>
          <a:p>
            <a:r>
              <a:rPr lang="ar-SA" b="1" dirty="0"/>
              <a:t>ملاحظة للميسّر/</a:t>
            </a:r>
            <a:r>
              <a:rPr lang="ar-SA" b="1" dirty="0" err="1"/>
              <a:t>ة</a:t>
            </a:r>
            <a:r>
              <a:rPr lang="ar-SA" b="1" dirty="0"/>
              <a:t>:</a:t>
            </a:r>
            <a:endParaRPr lang="ar-SA" dirty="0"/>
          </a:p>
          <a:p>
            <a:r>
              <a:rPr lang="ar-SA" dirty="0"/>
              <a:t>اشرح/</a:t>
            </a:r>
            <a:r>
              <a:rPr lang="ar-SA" dirty="0" err="1"/>
              <a:t>ي</a:t>
            </a:r>
            <a:r>
              <a:rPr lang="ar-SA" dirty="0"/>
              <a:t> كيفية تقييم المخاطر وإشراك مقدّمي الرعاية بحذر.</a:t>
            </a:r>
          </a:p>
          <a:p>
            <a:r>
              <a:rPr lang="ar-SA" dirty="0"/>
              <a:t>وشدِّد/</a:t>
            </a:r>
            <a:r>
              <a:rPr lang="ar-SA" dirty="0" err="1"/>
              <a:t>ي</a:t>
            </a:r>
            <a:r>
              <a:rPr lang="ar-SA" dirty="0"/>
              <a:t> على التواصل غير الحُكمي مع الأُسر وإعطاء الأولوية لسلامة الفتاة.</a:t>
            </a:r>
            <a:br>
              <a:rPr lang="ar-SA" dirty="0"/>
            </a:br>
            <a:endParaRPr lang="ar-SA" dirty="0"/>
          </a:p>
          <a:p>
            <a:r>
              <a:rPr lang="ar-SA" b="1" dirty="0"/>
              <a:t>إشراك شخص بالغ داعم (والد/أحد أفراد الأسرة)</a:t>
            </a:r>
          </a:p>
          <a:p>
            <a:r>
              <a:rPr lang="ar-SA" b="1" dirty="0"/>
              <a:t>نهج غير حُكمي:</a:t>
            </a:r>
            <a:r>
              <a:rPr lang="ar-SA" dirty="0"/>
              <a:t> إشراك الوالدين أو أفراد الأسرة بتعاطف لفهم الظروف التي أدّت إلى قرار الزواج المبكر.</a:t>
            </a:r>
          </a:p>
          <a:p>
            <a:r>
              <a:rPr lang="ar-SA" b="1" dirty="0"/>
              <a:t>تقديم المعلومات بعناية:</a:t>
            </a:r>
            <a:r>
              <a:rPr lang="ar-SA" dirty="0"/>
              <a:t> شرح عواقب زواج الأطفال من منظور البالغين:</a:t>
            </a:r>
          </a:p>
          <a:p>
            <a:r>
              <a:rPr lang="ar-SA" dirty="0"/>
              <a:t>يحدّ من حرية الفتيات، ويعزلهن، ويُنهي مسيرتهن التعليمية مبكرًا؛</a:t>
            </a:r>
          </a:p>
          <a:p>
            <a:r>
              <a:rPr lang="ar-SA" dirty="0"/>
              <a:t>يزيد من مخاطر العنف من الشريك الحميم والتعرّض لفيروس نقص المناعة البشرية/الأمراض المنقولة جنسيًا؛</a:t>
            </a:r>
          </a:p>
          <a:p>
            <a:r>
              <a:rPr lang="ar-SA" dirty="0"/>
              <a:t>يرفع من معدلات المضاعفات أثناء الحمل والولادة بسبب عدم اكتمال النمو الجسدي.</a:t>
            </a:r>
          </a:p>
          <a:p>
            <a:r>
              <a:rPr lang="ar-SA" b="1" dirty="0"/>
              <a:t>مناقشة الإطار القانوني:</a:t>
            </a:r>
            <a:r>
              <a:rPr lang="ar-SA" dirty="0"/>
              <a:t> مشاركة القوانين ذات الصلة بطريقة غير مهدِّدة لتشجيع تأجيل الزواج بدلًا من دفعه إلى السريّة.</a:t>
            </a:r>
            <a:br>
              <a:rPr lang="ar-SA" dirty="0"/>
            </a:br>
            <a:endParaRPr lang="ar-SA" dirty="0"/>
          </a:p>
          <a:p>
            <a:r>
              <a:rPr lang="ar-SA" b="1" dirty="0"/>
              <a:t>إشراك بالغين موثوقين من خارج الأسرة</a:t>
            </a:r>
          </a:p>
          <a:p>
            <a:r>
              <a:rPr lang="ar-SA" b="1" dirty="0"/>
              <a:t>تقييم مستوى التأثير:</a:t>
            </a:r>
            <a:r>
              <a:rPr lang="ar-SA" dirty="0"/>
              <a:t> تقدير قدرتهم على التأثير في قرارات الأسرة واستعدادهم لإشراك مقدّمي الرعاية.</a:t>
            </a:r>
          </a:p>
          <a:p>
            <a:r>
              <a:rPr lang="ar-SA" b="1" dirty="0"/>
              <a:t>ضمان السلامة:</a:t>
            </a:r>
            <a:r>
              <a:rPr lang="ar-SA" dirty="0"/>
              <a:t> إعطاء الأولوية لسلامة الفتاة، والشخص البالغ الداعم، وسلامتك الشخصية قبل البدء بأي تواصل مع مقدّمي الرعاية.</a:t>
            </a:r>
          </a:p>
          <a:p>
            <a:r>
              <a:rPr lang="ar-SA" b="1" dirty="0"/>
              <a:t>الحصول على الموافقة:</a:t>
            </a:r>
            <a:r>
              <a:rPr lang="ar-SA" dirty="0"/>
              <a:t> أخذ موافقة الفتاة لإشراك مقدّم الرعاية، ومنحها خيار حضور الاجتماع.</a:t>
            </a:r>
          </a:p>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13</a:t>
            </a:fld>
            <a:endParaRPr lang="en-US"/>
          </a:p>
        </p:txBody>
      </p:sp>
    </p:spTree>
    <p:extLst>
      <p:ext uri="{BB962C8B-B14F-4D97-AF65-F5344CB8AC3E}">
        <p14:creationId xmlns:p14="http://schemas.microsoft.com/office/powerpoint/2010/main" val="2441738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ar-SA" sz="1100" b="1" dirty="0"/>
              <a:t>المدة: 30 دقيقة</a:t>
            </a:r>
            <a:endParaRPr lang="ar-SA" sz="1100" dirty="0"/>
          </a:p>
          <a:p>
            <a:r>
              <a:rPr lang="ar-SA" sz="1100" b="1" dirty="0"/>
              <a:t>التعليمات:</a:t>
            </a:r>
            <a:endParaRPr lang="ar-SA" sz="1100" dirty="0"/>
          </a:p>
          <a:p>
            <a:r>
              <a:rPr lang="ar-SA" sz="1100" dirty="0"/>
              <a:t>تراجع المجموعات دراسة حالة (مُقدَّمة).</a:t>
            </a:r>
          </a:p>
          <a:p>
            <a:r>
              <a:rPr lang="ar-SA" sz="1100" dirty="0"/>
              <a:t>تناقش مسألة الموافقة، والتقييم، والتعامل مع الأُسر غير الداعمة.</a:t>
            </a:r>
          </a:p>
          <a:p>
            <a:r>
              <a:rPr lang="ar-SA" sz="1100" b="1" dirty="0"/>
              <a:t>1. تشكيل مجموعات صغيرة (4–5 أشخاص):</a:t>
            </a:r>
            <a:endParaRPr lang="ar-SA" sz="1100" dirty="0"/>
          </a:p>
          <a:p>
            <a:r>
              <a:rPr lang="ar-SA" sz="1100" dirty="0"/>
              <a:t>ستراجع كل مجموعة دراسة حالة لفتاة مُعرَّضة لخطر وشيك من زواج الأطفال</a:t>
            </a:r>
          </a:p>
          <a:p>
            <a:r>
              <a:rPr lang="ar-SA" sz="1100" b="1" dirty="0"/>
              <a:t>2. الخطوة الأولى: مناقشة كيفية الحصول على الموافقة (5 دقائق):</a:t>
            </a:r>
          </a:p>
          <a:p>
            <a:r>
              <a:rPr lang="ar-SA" sz="1100" dirty="0"/>
              <a:t>كيف ستعرّف/ين نفسك وتشرح/ين دورك للفتاة؟</a:t>
            </a:r>
          </a:p>
          <a:p>
            <a:r>
              <a:rPr lang="ar-SA" sz="1100" dirty="0"/>
              <a:t>ما الخطوات التي ستتخذ/ينها لضمان أن تفهم الفتاة وتشعر بالراحة عند إعطاء الموافقة للمضي قدمًا في عملية إدارة الحالة؟</a:t>
            </a:r>
          </a:p>
          <a:p>
            <a:r>
              <a:rPr lang="ar-SA" sz="1100" b="1" dirty="0"/>
              <a:t>3. الخطوة الثانية: إجراء التقييم (7 دقائق):</a:t>
            </a:r>
            <a:endParaRPr lang="ar-SA" sz="1100" dirty="0"/>
          </a:p>
          <a:p>
            <a:r>
              <a:rPr lang="ar-SA" sz="1100" dirty="0"/>
              <a:t>ناقشوا الأسئلة الأساسية التي ستُطرَح أثناء التقييم لفهم:</a:t>
            </a:r>
          </a:p>
          <a:p>
            <a:r>
              <a:rPr lang="ar-SA" sz="1100" dirty="0"/>
              <a:t>مشاعر الفتاة، ومخاوفها، وآمالها بشأن الزواج؛</a:t>
            </a:r>
          </a:p>
          <a:p>
            <a:r>
              <a:rPr lang="ar-SA" sz="1100" dirty="0"/>
              <a:t>المخاطر المحددة التي قد تتعرّض لها (مثل السلامة، والصحة، والرفاه النفسي);</a:t>
            </a:r>
          </a:p>
          <a:p>
            <a:r>
              <a:rPr lang="ar-SA" sz="1100" dirty="0"/>
              <a:t>نُظم الدعم المحتملة، بما في ذلك البالغون الموثوقون أو الأقران؛</a:t>
            </a:r>
          </a:p>
          <a:p>
            <a:r>
              <a:rPr lang="ar-SA" sz="1100" dirty="0"/>
              <a:t>كيفية تكييف أسلوب التواصل بما يتناسب مع عمرها، ولغتها، ومستوى راحتها.</a:t>
            </a:r>
          </a:p>
          <a:p>
            <a:r>
              <a:rPr lang="ar-SA" sz="1100" b="1" dirty="0"/>
              <a:t>4. الخطوة الثالثة: التعامل مع الأُسر غير الداعمة (7 دقائق):</a:t>
            </a:r>
          </a:p>
          <a:p>
            <a:r>
              <a:rPr lang="ar-SA" sz="1100" dirty="0"/>
              <a:t>تخيّلوا أن أسرة الفتاة غير داعمة لتأجيل الزواج أو إيقافه.</a:t>
            </a:r>
          </a:p>
          <a:p>
            <a:r>
              <a:rPr lang="ar-SA" sz="1100" dirty="0"/>
              <a:t>ناقشوا كيف ستتواصلون مع الأسرة باستخدام بروتوكول السلامة، بما يشمل:</a:t>
            </a:r>
          </a:p>
          <a:p>
            <a:r>
              <a:rPr lang="ar-SA" sz="1100" dirty="0"/>
              <a:t>بناء الثقة وتبنّي نهج غير حُكمي؛</a:t>
            </a:r>
          </a:p>
          <a:p>
            <a:r>
              <a:rPr lang="ar-SA" sz="1100" dirty="0"/>
              <a:t>تقديم معلومات حول عواقب زواج الأطفال؛</a:t>
            </a:r>
          </a:p>
          <a:p>
            <a:r>
              <a:rPr lang="ar-SA" sz="1100" dirty="0"/>
              <a:t>تحديد حلفاء محتملين أو بالغين داعمين داخل الأسرة أو المجتمع؛</a:t>
            </a:r>
          </a:p>
          <a:p>
            <a:r>
              <a:rPr lang="ar-SA" sz="1100" dirty="0"/>
              <a:t>اقتراح استراتيجيات لضمان سلامة الفتاة في حال تصاعد التوتر الأسري، بالاستناد إلى إجراءات بروتوكول السلامة الأساسية (مثل إشراك وسطاء، نزع فتيل التصعيد، والحفاظ على حدود واضحة).</a:t>
            </a:r>
          </a:p>
          <a:p>
            <a:r>
              <a:rPr lang="ar-SA" sz="1100" b="1" dirty="0"/>
              <a:t>5. الخطوة الرابعة: مناقشة ختامية في الجلسة العامة (10 دقائق)</a:t>
            </a:r>
          </a:p>
          <a:p>
            <a:endParaRPr lang="ar-SA" sz="1100" dirty="0"/>
          </a:p>
          <a:p>
            <a:r>
              <a:rPr lang="ar-SA" sz="1000" b="1" dirty="0"/>
              <a:t>للطباعة:</a:t>
            </a:r>
            <a:r>
              <a:rPr lang="ar-SA" sz="1000" dirty="0"/>
              <a:t> دراسة حالة رقم (1) وصفحة بروتوكول السلامة الخاصة بالأُسر غير الداعمة.</a:t>
            </a:r>
          </a:p>
          <a:p>
            <a:r>
              <a:rPr lang="ar-SA" sz="1000" dirty="0"/>
              <a:t>وإذا سمح الوقت وكان ذلك مناسبًا للسياق، </a:t>
            </a:r>
            <a:r>
              <a:rPr lang="ar-SA" sz="1000" b="1" dirty="0"/>
              <a:t>ضَع/</a:t>
            </a:r>
            <a:r>
              <a:rPr lang="ar-SA" sz="1000" b="1" dirty="0" err="1"/>
              <a:t>ي</a:t>
            </a:r>
            <a:r>
              <a:rPr lang="ar-SA" sz="1000" b="1" dirty="0"/>
              <a:t> خطة سلامة</a:t>
            </a:r>
            <a:r>
              <a:rPr lang="ar-SA" sz="1000" dirty="0"/>
              <a:t> استنادًا إلى المخاطر وعوامل الحماية المحدَّدة.</a:t>
            </a:r>
          </a:p>
          <a:p>
            <a:pPr marL="0" algn="l" defTabSz="914400" rtl="0" eaLnBrk="1" latinLnBrk="0" hangingPunct="1"/>
            <a:endParaRPr lang="en-US" b="1"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14</a:t>
            </a:fld>
            <a:endParaRPr lang="en-US"/>
          </a:p>
        </p:txBody>
      </p:sp>
    </p:spTree>
    <p:extLst>
      <p:ext uri="{BB962C8B-B14F-4D97-AF65-F5344CB8AC3E}">
        <p14:creationId xmlns:p14="http://schemas.microsoft.com/office/powerpoint/2010/main" val="3468386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ar-SA" sz="1100" b="1" dirty="0"/>
              <a:t>المدة: 5 دقائق</a:t>
            </a:r>
            <a:endParaRPr lang="ar-SA" sz="1100" dirty="0"/>
          </a:p>
          <a:p>
            <a:r>
              <a:rPr lang="ar-SA" sz="1100" b="1" dirty="0"/>
              <a:t>ملاحظة للميسّر/</a:t>
            </a:r>
            <a:r>
              <a:rPr lang="ar-SA" sz="1100" b="1" dirty="0" err="1"/>
              <a:t>ة</a:t>
            </a:r>
            <a:r>
              <a:rPr lang="ar-SA" sz="1100" b="1" dirty="0"/>
              <a:t>:</a:t>
            </a:r>
            <a:endParaRPr lang="ar-SA" sz="1100" dirty="0"/>
          </a:p>
          <a:p>
            <a:r>
              <a:rPr lang="ar-SA" sz="1100" dirty="0"/>
              <a:t>وجِّه/</a:t>
            </a:r>
            <a:r>
              <a:rPr lang="ar-SA" sz="1100" dirty="0" err="1"/>
              <a:t>ي</a:t>
            </a:r>
            <a:r>
              <a:rPr lang="ar-SA" sz="1100" dirty="0"/>
              <a:t> المشاركين والمشاركات خلال عملية </a:t>
            </a:r>
            <a:r>
              <a:rPr lang="ar-SA" sz="1100" b="1" dirty="0"/>
              <a:t>تقليل الضرر</a:t>
            </a:r>
            <a:r>
              <a:rPr lang="ar-SA" sz="1100" dirty="0"/>
              <a:t>. شدِّد/</a:t>
            </a:r>
            <a:r>
              <a:rPr lang="ar-SA" sz="1100" dirty="0" err="1"/>
              <a:t>ي</a:t>
            </a:r>
            <a:r>
              <a:rPr lang="ar-SA" sz="1100" dirty="0"/>
              <a:t> على أهمية البدء بآراء الفتاة واستخدام الأدوات المتاحة بالفعل.</a:t>
            </a:r>
          </a:p>
          <a:p>
            <a:r>
              <a:rPr lang="ar-SA" sz="1100" dirty="0"/>
              <a:t>إذا كان قرار الزواج سيمضي قُدُمًا، فركِّز/</a:t>
            </a:r>
            <a:r>
              <a:rPr lang="ar-SA" sz="1100" dirty="0" err="1"/>
              <a:t>ي</a:t>
            </a:r>
            <a:r>
              <a:rPr lang="ar-SA" sz="1100" dirty="0"/>
              <a:t> على </a:t>
            </a:r>
            <a:r>
              <a:rPr lang="ar-SA" sz="1100" b="1" dirty="0"/>
              <a:t>تقليل الضرر</a:t>
            </a:r>
            <a:r>
              <a:rPr lang="ar-SA" sz="1100" dirty="0"/>
              <a:t> بهدف الحدّ من مخاطر العنف والمضاعفات الصحية.</a:t>
            </a:r>
          </a:p>
          <a:p>
            <a:r>
              <a:rPr lang="ar-SA" sz="1100" b="1" dirty="0"/>
              <a:t>الخطوات الأساسية:</a:t>
            </a:r>
            <a:br>
              <a:rPr lang="ar-SA" sz="1100" dirty="0"/>
            </a:br>
            <a:endParaRPr lang="ar-SA" sz="1100" dirty="0"/>
          </a:p>
          <a:p>
            <a:r>
              <a:rPr lang="ar-SA" sz="1100" b="1" dirty="0"/>
              <a:t>1. التقييم مع الفتاة:</a:t>
            </a:r>
            <a:endParaRPr lang="ar-SA" sz="1100" dirty="0"/>
          </a:p>
          <a:p>
            <a:r>
              <a:rPr lang="ar-SA" sz="1100" dirty="0"/>
              <a:t>استكشاف مشاعرها، وتساؤلاتها، ومخاوفها بشأن الزواج؛</a:t>
            </a:r>
          </a:p>
          <a:p>
            <a:r>
              <a:rPr lang="ar-SA" sz="1100" dirty="0"/>
              <a:t>تحديد مخاطر السلامة والصحة، بما في ذلك احتمال التعرّض للإساءة من الزوج المستقبلي.</a:t>
            </a:r>
          </a:p>
          <a:p>
            <a:r>
              <a:rPr lang="ar-SA" sz="1100" b="1" dirty="0"/>
              <a:t>2. تقديم المعلومات الأساسية:</a:t>
            </a:r>
            <a:endParaRPr lang="ar-SA" sz="1100" dirty="0"/>
          </a:p>
          <a:p>
            <a:r>
              <a:rPr lang="ar-SA" sz="1100" dirty="0"/>
              <a:t>قد يحدّ الزواج من الحرية، ويُنهي التعليم، ويزيد من المخاطر الصحية (مثل الحمل المبكر، فيروس نقص المناعة البشرية/الأمراض المنقولة جنسيًا)؛</a:t>
            </a:r>
          </a:p>
          <a:p>
            <a:r>
              <a:rPr lang="ar-SA" sz="1100" dirty="0"/>
              <a:t>مناقشة مخاطر العنف من الشريك الحميم وغياب الموافقة في العلاقات.</a:t>
            </a:r>
          </a:p>
          <a:p>
            <a:r>
              <a:rPr lang="ar-SA" sz="1100" b="1" dirty="0"/>
              <a:t>3. وضع خطة سلامة:</a:t>
            </a:r>
            <a:endParaRPr lang="ar-SA" sz="1100" dirty="0"/>
          </a:p>
          <a:p>
            <a:r>
              <a:rPr lang="ar-SA" sz="1100" dirty="0"/>
              <a:t>إعداد خطة لمعالجة المخاطر الآتية من الزوج أو الأسرة أو أفراد المجتمع.</a:t>
            </a:r>
          </a:p>
          <a:p>
            <a:r>
              <a:rPr lang="ar-SA" sz="1100" b="1" dirty="0"/>
              <a:t>4. الإحالات:</a:t>
            </a:r>
            <a:endParaRPr lang="ar-SA" sz="1100" dirty="0"/>
          </a:p>
          <a:p>
            <a:r>
              <a:rPr lang="ar-SA" sz="1100" dirty="0"/>
              <a:t>مناقشة قضايا الصحة الجنسية والإنجابية أو إحالة الفتاة إلى مختص/</a:t>
            </a:r>
            <a:r>
              <a:rPr lang="ar-SA" sz="1100" dirty="0" err="1"/>
              <a:t>ة</a:t>
            </a:r>
            <a:r>
              <a:rPr lang="ar-SA" sz="1100" dirty="0"/>
              <a:t>؛</a:t>
            </a:r>
          </a:p>
          <a:p>
            <a:r>
              <a:rPr lang="ar-SA" sz="1100" dirty="0"/>
              <a:t>تقديم معلومات قانونية حول حقوقها بموجب القوانين الوطنية والعُرفية.</a:t>
            </a:r>
          </a:p>
          <a:p>
            <a:r>
              <a:rPr lang="ar-SA" sz="1100" b="1" dirty="0"/>
              <a:t>5. بناء نُظم الدعم:</a:t>
            </a:r>
            <a:endParaRPr lang="ar-SA" sz="1100" dirty="0"/>
          </a:p>
          <a:p>
            <a:r>
              <a:rPr lang="ar-SA" sz="1100" dirty="0"/>
              <a:t>ربطها بخدمات داعمة، وأشخاص موثوقين، واستراتيجيات تكيّف.</a:t>
            </a:r>
          </a:p>
          <a:p>
            <a:r>
              <a:rPr lang="ar-SA" sz="1100" b="1" dirty="0"/>
              <a:t>6. مناصرة الفتاة:</a:t>
            </a:r>
            <a:endParaRPr lang="ar-SA" sz="1100" dirty="0"/>
          </a:p>
          <a:p>
            <a:r>
              <a:rPr lang="ar-SA" sz="1100" dirty="0"/>
              <a:t>إذا كان ذلك آمنًا، إشراك أحد الوالدين أو بالغ داعم للمناصرة من أجل استمرار تعليمها وإتاحة الرعاية الصحية لها.</a:t>
            </a:r>
          </a:p>
          <a:p>
            <a:r>
              <a:rPr lang="ar-SA" sz="1100" b="1" dirty="0"/>
              <a:t>7. إشراك بالغين داعمين:</a:t>
            </a:r>
            <a:endParaRPr lang="ar-SA" sz="1100" dirty="0"/>
          </a:p>
          <a:p>
            <a:r>
              <a:rPr lang="ar-SA" sz="1100" dirty="0"/>
              <a:t>التأكّد من أن البالغين الموثوقين يفهمون المخاطر ويستطيعون توفير دعم مستمر.</a:t>
            </a:r>
          </a:p>
          <a:p>
            <a:pPr marL="0" algn="l" defTabSz="914400" rtl="0" eaLnBrk="1" latinLnBrk="0" hangingPunct="1"/>
            <a:endParaRPr lang="en-US" baseline="0"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15</a:t>
            </a:fld>
            <a:endParaRPr lang="en-US" dirty="0"/>
          </a:p>
        </p:txBody>
      </p:sp>
    </p:spTree>
    <p:extLst>
      <p:ext uri="{BB962C8B-B14F-4D97-AF65-F5344CB8AC3E}">
        <p14:creationId xmlns:p14="http://schemas.microsoft.com/office/powerpoint/2010/main" val="417147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ar-SA" sz="1100" b="1" dirty="0"/>
              <a:t>المدة: 10 دقائق</a:t>
            </a:r>
            <a:br>
              <a:rPr lang="ar-SA" sz="1100" dirty="0"/>
            </a:br>
            <a:endParaRPr lang="ar-SA" sz="1100" dirty="0"/>
          </a:p>
          <a:p>
            <a:r>
              <a:rPr lang="ar-SA" sz="1100" b="1" dirty="0"/>
              <a:t>ملاحظة للميسّر/</a:t>
            </a:r>
            <a:r>
              <a:rPr lang="ar-SA" sz="1100" b="1" dirty="0" err="1"/>
              <a:t>ة</a:t>
            </a:r>
            <a:r>
              <a:rPr lang="ar-SA" sz="1100" b="1" dirty="0"/>
              <a:t>:</a:t>
            </a:r>
            <a:endParaRPr lang="ar-SA" sz="1100" dirty="0"/>
          </a:p>
          <a:p>
            <a:r>
              <a:rPr lang="ar-SA" sz="1100" dirty="0"/>
              <a:t>اعرض/</a:t>
            </a:r>
            <a:r>
              <a:rPr lang="ar-SA" sz="1100" dirty="0" err="1"/>
              <a:t>ي</a:t>
            </a:r>
            <a:r>
              <a:rPr lang="ar-SA" sz="1100" dirty="0"/>
              <a:t> نقاط التقييم والخدمات الممكنة.</a:t>
            </a:r>
          </a:p>
          <a:p>
            <a:r>
              <a:rPr lang="ar-SA" sz="1100" dirty="0"/>
              <a:t>وضِّح/</a:t>
            </a:r>
            <a:r>
              <a:rPr lang="ar-SA" sz="1100" dirty="0" err="1"/>
              <a:t>ي</a:t>
            </a:r>
            <a:r>
              <a:rPr lang="ar-SA" sz="1100" dirty="0"/>
              <a:t> الفروق في النهج عندما تكون الفتاة متزوّجة بالفعل.</a:t>
            </a:r>
          </a:p>
          <a:p>
            <a:r>
              <a:rPr lang="ar-SA" sz="1100" dirty="0"/>
              <a:t>أشِر/</a:t>
            </a:r>
            <a:r>
              <a:rPr lang="ar-SA" sz="1100" dirty="0" err="1"/>
              <a:t>ي</a:t>
            </a:r>
            <a:r>
              <a:rPr lang="ar-SA" sz="1100" dirty="0"/>
              <a:t> إلى الحالات التي لا ينبغي فيها إشراك مقدّمي الرعاية (في حال انعدام الأمان أو وجود سيطرة مفرطة).</a:t>
            </a:r>
          </a:p>
          <a:p>
            <a:endParaRPr lang="ar-SA" sz="1100" dirty="0"/>
          </a:p>
          <a:p>
            <a:r>
              <a:rPr lang="ar-SA" sz="1100" dirty="0"/>
              <a:t>حتى إن لم تطلب الفتيات المتزوّجات خدمات العنف القائم على النوع الاجتماعي، فإنهنّ ما زلن يحتجن إلى الدعم.</a:t>
            </a:r>
            <a:br>
              <a:rPr lang="ar-SA" sz="1100" dirty="0"/>
            </a:br>
            <a:endParaRPr lang="ar-SA" sz="1100" dirty="0"/>
          </a:p>
          <a:p>
            <a:r>
              <a:rPr lang="ar-SA" sz="1100" dirty="0"/>
              <a:t>إذا كانت منظمتكم تعمل مع فتيات مراهقات، فاعمَلوا على إنشاء مساحات شاملة تسمح للفتيات المتزوّجات بالمشاركة في الأنشطة الجماعية — وقد يؤدّي ذلك تدريجيًا إلى الانخراط في إدارة حالات فردية.</a:t>
            </a:r>
          </a:p>
          <a:p>
            <a:endParaRPr lang="ar-SA" sz="1100" dirty="0"/>
          </a:p>
          <a:p>
            <a:r>
              <a:rPr lang="ar-SA" sz="1100" dirty="0"/>
              <a:t>وبمجرّد موافقة الفتاة على تلقّي خدمات فردية، كَيِّفوا الدعم المقدم وفقًا لاحتياجاتها الحالية، وساعدوها على تقليل مخاطر العنف والمضاعفات الصحية.</a:t>
            </a:r>
            <a:br>
              <a:rPr lang="ar-SA" sz="1100" dirty="0"/>
            </a:br>
            <a:endParaRPr lang="ar-SA" sz="1100" dirty="0"/>
          </a:p>
          <a:p>
            <a:r>
              <a:rPr lang="ar-SA" sz="1100" dirty="0"/>
              <a:t>اعتمد/</a:t>
            </a:r>
            <a:r>
              <a:rPr lang="ar-SA" sz="1100" dirty="0" err="1"/>
              <a:t>ي</a:t>
            </a:r>
            <a:r>
              <a:rPr lang="ar-SA" sz="1100" dirty="0"/>
              <a:t> نهجًا معياريًا لإدارة الحالات </a:t>
            </a:r>
            <a:r>
              <a:rPr lang="ar-SA" sz="1100" b="1" dirty="0"/>
              <a:t>يركّز على الناجية</a:t>
            </a:r>
            <a:r>
              <a:rPr lang="ar-SA" sz="1100" dirty="0"/>
              <a:t>، مع تركيز عملية التقييم على ما يلي:</a:t>
            </a:r>
            <a:br>
              <a:rPr lang="ar-SA" sz="1100" dirty="0"/>
            </a:br>
            <a:endParaRPr lang="ar-SA" sz="1100" dirty="0"/>
          </a:p>
          <a:p>
            <a:r>
              <a:rPr lang="ar-SA" sz="1100" b="1" dirty="0"/>
              <a:t>نقاط التقييم الرئيسية للفتيات المتزوّجات</a:t>
            </a:r>
          </a:p>
          <a:p>
            <a:r>
              <a:rPr lang="ar-SA" sz="1100" b="1" dirty="0"/>
              <a:t>تقييم مخاوف السلامة:</a:t>
            </a:r>
            <a:r>
              <a:rPr lang="ar-SA" sz="1100" dirty="0"/>
              <a:t> تحديد المخاطر الفورية، بما في ذلك العنف الجسدي والعاطفي والجنسي، وتقييم حدّة عنف الشريك الحميم (</a:t>
            </a:r>
            <a:r>
              <a:rPr lang="en-US" sz="1100" dirty="0"/>
              <a:t>IPV).</a:t>
            </a:r>
          </a:p>
          <a:p>
            <a:r>
              <a:rPr lang="ar-SA" sz="1100" b="1" dirty="0"/>
              <a:t>فهم بيئة الزواج:</a:t>
            </a:r>
            <a:r>
              <a:rPr lang="ar-SA" sz="1100" dirty="0"/>
              <a:t> استكشاف ديناميات القوة، والسيطرة، والعزلة داخل الزواج، إضافةً إلى مخاطر الانتقام من الزوج.</a:t>
            </a:r>
          </a:p>
          <a:p>
            <a:r>
              <a:rPr lang="ar-SA" sz="1100" b="1" dirty="0"/>
              <a:t>تقييم شبكات الدعم:</a:t>
            </a:r>
            <a:r>
              <a:rPr lang="ar-SA" sz="1100" dirty="0"/>
              <a:t> تحديد الأشخاص الموثوقين، أو الحلفاء، أو الخدمات التي يمكن للفتاة الوصول إليها.</a:t>
            </a:r>
          </a:p>
          <a:p>
            <a:r>
              <a:rPr lang="ar-SA" sz="1100" b="1" dirty="0"/>
              <a:t>الاحتياجات الصحية والإنجابية:</a:t>
            </a:r>
            <a:r>
              <a:rPr lang="ar-SA" sz="1100" dirty="0"/>
              <a:t> تقييم معرفة الفتاة بإجراءات الصحة الإنجابية وإمكانية وصولها إليها، واستكشاف أي إكراه مرتبط بالحمل أو استخدام وسائل منع الحمل.</a:t>
            </a:r>
          </a:p>
          <a:p>
            <a:r>
              <a:rPr lang="ar-SA" sz="1100" b="1" dirty="0"/>
              <a:t>الاعتماد الاقتصادي:</a:t>
            </a:r>
            <a:r>
              <a:rPr lang="ar-SA" sz="1100" dirty="0"/>
              <a:t> مناقشة وضعها المالي واستكشاف فرص الاستقلالية الاقتصادية.</a:t>
            </a:r>
          </a:p>
          <a:p>
            <a:pPr marR="0" lvl="0">
              <a:buSzPts val="1000"/>
              <a:tabLst>
                <a:tab pos="457200" algn="l"/>
              </a:tabLst>
            </a:pPr>
            <a:r>
              <a:rPr lang="en-US" dirty="0">
                <a:solidFill>
                  <a:srgbClr val="0E0E0E"/>
                </a:solidFill>
                <a:effectLst/>
                <a:latin typeface=".AppleSystemUIFont"/>
              </a:rPr>
              <a:t>.</a:t>
            </a:r>
          </a:p>
        </p:txBody>
      </p:sp>
      <p:sp>
        <p:nvSpPr>
          <p:cNvPr id="4" name="Slide Number Placeholder 3"/>
          <p:cNvSpPr>
            <a:spLocks noGrp="1"/>
          </p:cNvSpPr>
          <p:nvPr>
            <p:ph type="sldNum" sz="quarter" idx="10"/>
          </p:nvPr>
        </p:nvSpPr>
        <p:spPr/>
        <p:txBody>
          <a:bodyPr/>
          <a:lstStyle/>
          <a:p>
            <a:fld id="{C568F6E5-5E12-4623-90BB-7EC2ED9BF81B}" type="slidenum">
              <a:rPr lang="en-US" smtClean="0"/>
              <a:pPr/>
              <a:t>16</a:t>
            </a:fld>
            <a:endParaRPr lang="en-US"/>
          </a:p>
        </p:txBody>
      </p:sp>
    </p:spTree>
    <p:extLst>
      <p:ext uri="{BB962C8B-B14F-4D97-AF65-F5344CB8AC3E}">
        <p14:creationId xmlns:p14="http://schemas.microsoft.com/office/powerpoint/2010/main" val="1702258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14536"/>
          </a:xfrm>
        </p:spPr>
        <p:txBody>
          <a:bodyPr/>
          <a:lstStyle/>
          <a:p>
            <a:r>
              <a:rPr lang="ar-SA" b="1" dirty="0"/>
              <a:t>ملاحظة للميسّر/</a:t>
            </a:r>
            <a:r>
              <a:rPr lang="ar-SA" b="1" dirty="0" err="1"/>
              <a:t>ة</a:t>
            </a:r>
            <a:r>
              <a:rPr lang="ar-SA" b="1" dirty="0"/>
              <a:t>:</a:t>
            </a:r>
            <a:endParaRPr lang="ar-SA" dirty="0"/>
          </a:p>
          <a:p>
            <a:br>
              <a:rPr lang="ar-SA" dirty="0"/>
            </a:br>
            <a:endParaRPr lang="ar-SA" dirty="0"/>
          </a:p>
          <a:p>
            <a:r>
              <a:rPr lang="ar-SA" b="1" dirty="0"/>
              <a:t>تخطيط الإجراءات للفتيات المتزوّجات بالفعل</a:t>
            </a:r>
          </a:p>
          <a:p>
            <a:r>
              <a:rPr lang="ar-SA" b="1" dirty="0"/>
              <a:t>تقديم معلومات مُخصَّصة:</a:t>
            </a:r>
            <a:endParaRPr lang="ar-SA" dirty="0"/>
          </a:p>
          <a:p>
            <a:r>
              <a:rPr lang="ar-SA" dirty="0"/>
              <a:t>عواقب زواج الأطفال (الآثار الصحية، ومخاطر السلامة، والتبعات النفسية-الاجتماعية).</a:t>
            </a:r>
          </a:p>
          <a:p>
            <a:r>
              <a:rPr lang="ar-SA" dirty="0"/>
              <a:t>الخدمات المتاحة (الصحة، والمساعدة القانونية، والدعم النفسي-الاجتماعي).</a:t>
            </a:r>
          </a:p>
          <a:p>
            <a:r>
              <a:rPr lang="ar-SA" b="1" dirty="0"/>
              <a:t>وضع خطة سلامة:</a:t>
            </a:r>
            <a:endParaRPr lang="ar-SA" dirty="0"/>
          </a:p>
          <a:p>
            <a:r>
              <a:rPr lang="ar-SA" dirty="0"/>
              <a:t>إعداد خطة سلامة فردية لمعالجة المخاطر المتأتية من الزوج أو الأسرة أو المجتمع، مع التركيز على الأماكن الآمنة وجهات الاتصال في حالات الطوارئ.</a:t>
            </a:r>
          </a:p>
          <a:p>
            <a:r>
              <a:rPr lang="ar-SA" b="1" dirty="0"/>
              <a:t>دعم استراتيجيات التكيّف:</a:t>
            </a:r>
            <a:endParaRPr lang="ar-SA" dirty="0"/>
          </a:p>
          <a:p>
            <a:r>
              <a:rPr lang="ar-SA" dirty="0"/>
              <a:t>مساعدة الفتاة على تحديد أنشطة أو ممارسات تُشعرها بالطمأنينة والراحة، ومناقشة كيفية استخدامها لإدارة التوتّر.</a:t>
            </a:r>
          </a:p>
          <a:p>
            <a:r>
              <a:rPr lang="ar-SA" b="1" dirty="0"/>
              <a:t>تعزيز العلاقات الداعمة:</a:t>
            </a:r>
            <a:endParaRPr lang="ar-SA" dirty="0"/>
          </a:p>
          <a:p>
            <a:r>
              <a:rPr lang="ar-SA" dirty="0"/>
              <a:t>تحديد شخص موثوق يمكن للفتاة اللجوء إليه، والعمل — كلما أمكن — مع بالغ داعم لضمان استمرارية الرعاية.</a:t>
            </a:r>
          </a:p>
          <a:p>
            <a:r>
              <a:rPr lang="ar-SA" b="1" dirty="0"/>
              <a:t>تنسيق الإحالات:</a:t>
            </a:r>
            <a:endParaRPr lang="ar-SA" dirty="0"/>
          </a:p>
          <a:p>
            <a:r>
              <a:rPr lang="ar-SA" dirty="0"/>
              <a:t>إحالتها إلى خدمات العنف القائم على النوع الاجتماعي، والصحة الإنجابية، والخدمات القانونية، حسب الحاجة.</a:t>
            </a:r>
          </a:p>
          <a:p>
            <a:r>
              <a:rPr lang="ar-SA" b="1" dirty="0" err="1"/>
              <a:t>المواءبة</a:t>
            </a:r>
            <a:r>
              <a:rPr lang="ar-SA" b="1" dirty="0"/>
              <a:t> والمتابعة:</a:t>
            </a:r>
            <a:endParaRPr lang="ar-SA" dirty="0"/>
          </a:p>
          <a:p>
            <a:r>
              <a:rPr lang="ar-SA" dirty="0"/>
              <a:t>إقامة تواصل مستمر لمتابعة سلامتها ورصد تقدّمها.</a:t>
            </a:r>
          </a:p>
          <a:p>
            <a:pPr marL="0" marR="0" lvl="0" algn="l" defTabSz="914400" rtl="0" eaLnBrk="1" latinLnBrk="0" hangingPunct="1">
              <a:buSzPts val="1000"/>
              <a:tabLst>
                <a:tab pos="457200" algn="l"/>
              </a:tabLst>
            </a:pPr>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17</a:t>
            </a:fld>
            <a:endParaRPr lang="en-US"/>
          </a:p>
        </p:txBody>
      </p:sp>
    </p:spTree>
    <p:extLst>
      <p:ext uri="{BB962C8B-B14F-4D97-AF65-F5344CB8AC3E}">
        <p14:creationId xmlns:p14="http://schemas.microsoft.com/office/powerpoint/2010/main" val="2361967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b="1" dirty="0"/>
              <a:t>المدة: 5 دقائق</a:t>
            </a:r>
            <a:endParaRPr lang="ar-SA" dirty="0"/>
          </a:p>
          <a:p>
            <a:br>
              <a:rPr lang="ar-SA" dirty="0"/>
            </a:br>
            <a:endParaRPr lang="ar-SA" dirty="0"/>
          </a:p>
          <a:p>
            <a:r>
              <a:rPr lang="ar-SA" b="1" dirty="0"/>
              <a:t>ملاحظة للميسّر/</a:t>
            </a:r>
            <a:r>
              <a:rPr lang="ar-SA" b="1" dirty="0" err="1"/>
              <a:t>ة</a:t>
            </a:r>
            <a:r>
              <a:rPr lang="ar-SA" b="1" dirty="0"/>
              <a:t>:</a:t>
            </a:r>
            <a:endParaRPr lang="ar-SA" dirty="0"/>
          </a:p>
          <a:p>
            <a:r>
              <a:rPr lang="ar-SA" dirty="0"/>
              <a:t>ماذا يحدث إذا عملتِ مع فتاة ولم تتمكّنا معًا من تحديد شخص بالغ داعم في حياتها؟ في هذه الحالات، قد تكونين أنتِ — بصفتك </a:t>
            </a:r>
            <a:r>
              <a:rPr lang="ar-SA" b="1" dirty="0"/>
              <a:t>أخصائية إدارة حالات</a:t>
            </a:r>
            <a:r>
              <a:rPr lang="ar-SA" dirty="0"/>
              <a:t> — الشخص البالغ الوحيد الذي تثق به الفتاة. فماذا يمكنكِ أن تفعلي لمساعدتها مع الحفاظ على حدود مهنية مناسبة؟</a:t>
            </a:r>
          </a:p>
          <a:p>
            <a:br>
              <a:rPr lang="ar-SA" dirty="0"/>
            </a:br>
            <a:endParaRPr lang="ar-SA" dirty="0"/>
          </a:p>
          <a:p>
            <a:r>
              <a:rPr lang="ar-SA" dirty="0"/>
              <a:t>ركّزي على ضمان استمرار وصول الفتاة إليكِ وإلى خدمات البرنامج. واحرصي على إبقاء قنوات التواصل مفتوحة معها حتى تتمكّني من دعمها في حالات الطوارئ.</a:t>
            </a:r>
          </a:p>
          <a:p>
            <a:r>
              <a:rPr lang="ar-SA" dirty="0"/>
              <a:t>لا ينبغي إشراك مقدّم رعاية بشكل مبكّر أو بدافع البحث المستميت عن شخص بالغ داعم، فقد يؤدّي ذلك إلى نظر الأسرة إليكِ بوصفك “العدو” ومن ثم منع ابنتهم من الحصول على الخدمات.</a:t>
            </a:r>
          </a:p>
          <a:p>
            <a:pPr marR="0" lvl="0">
              <a:buSzPts val="1000"/>
              <a:tabLst>
                <a:tab pos="457200" algn="l"/>
              </a:tabLst>
            </a:pPr>
            <a:r>
              <a:rPr lang="en-US" baseline="0" dirty="0"/>
              <a:t> </a:t>
            </a:r>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18</a:t>
            </a:fld>
            <a:endParaRPr lang="en-US"/>
          </a:p>
        </p:txBody>
      </p:sp>
    </p:spTree>
    <p:extLst>
      <p:ext uri="{BB962C8B-B14F-4D97-AF65-F5344CB8AC3E}">
        <p14:creationId xmlns:p14="http://schemas.microsoft.com/office/powerpoint/2010/main" val="121539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b="1" dirty="0"/>
              <a:t>المدة: 5 دقائق</a:t>
            </a:r>
            <a:endParaRPr lang="ar-SA" dirty="0"/>
          </a:p>
          <a:p>
            <a:br>
              <a:rPr lang="ar-SA" dirty="0"/>
            </a:br>
            <a:endParaRPr lang="ar-SA" dirty="0"/>
          </a:p>
          <a:p>
            <a:r>
              <a:rPr lang="ar-SA" b="1" dirty="0"/>
              <a:t>ملاحظة للميسّر/</a:t>
            </a:r>
            <a:r>
              <a:rPr lang="ar-SA" b="1" dirty="0" err="1"/>
              <a:t>ة</a:t>
            </a:r>
            <a:r>
              <a:rPr lang="ar-SA" b="1" dirty="0"/>
              <a:t>:</a:t>
            </a:r>
            <a:endParaRPr lang="ar-SA" dirty="0"/>
          </a:p>
          <a:p>
            <a:r>
              <a:rPr lang="ar-SA" dirty="0"/>
              <a:t>ناقش/</a:t>
            </a:r>
            <a:r>
              <a:rPr lang="ar-SA" dirty="0" err="1"/>
              <a:t>ي</a:t>
            </a:r>
            <a:r>
              <a:rPr lang="ar-SA" dirty="0"/>
              <a:t> القضايا الأساسية: السلامة، الحضانة، والوصم الاجتماعي.</a:t>
            </a:r>
          </a:p>
          <a:p>
            <a:r>
              <a:rPr lang="ar-SA" dirty="0"/>
              <a:t>أكِّد/</a:t>
            </a:r>
            <a:r>
              <a:rPr lang="ar-SA" dirty="0" err="1"/>
              <a:t>ي</a:t>
            </a:r>
            <a:r>
              <a:rPr lang="ar-SA" dirty="0"/>
              <a:t> أن ليست كل الفتيات المطلقات في خطر مباشر، غير أنهن قد يحتجن إلى إعادة إدماج اجتماعي أو دعم نفسي-اجتماعي.</a:t>
            </a:r>
          </a:p>
          <a:p>
            <a:br>
              <a:rPr lang="ar-SA" dirty="0"/>
            </a:br>
            <a:endParaRPr lang="ar-SA" dirty="0"/>
          </a:p>
          <a:p>
            <a:r>
              <a:rPr lang="ar-SA" dirty="0"/>
              <a:t>تواجه العديد من هؤلاء الفتيات وصمًا اجتماعيًا، وصعوبات مالية، وعزلة اجتماعية — وينبغي على </a:t>
            </a:r>
            <a:r>
              <a:rPr lang="ar-SA" b="1" dirty="0" err="1"/>
              <a:t>أخصائيي</a:t>
            </a:r>
            <a:r>
              <a:rPr lang="ar-SA" b="1" dirty="0"/>
              <a:t>/أخصائيات إدارة الحالات</a:t>
            </a:r>
            <a:r>
              <a:rPr lang="ar-SA" dirty="0"/>
              <a:t> تقييم كلٍّ من المخاطر الفورية واحتياجات التعافي على المدى الطويل.</a:t>
            </a:r>
          </a:p>
          <a:p>
            <a:r>
              <a:rPr lang="ar-SA" dirty="0"/>
              <a:t>ويجب أن يعزّز الدعم المقدَّم السلامة وإعادة الاندماج على المدى البعيد معًا.</a:t>
            </a:r>
          </a:p>
          <a:p>
            <a:pPr lvl="2" algn="l" defTabSz="914400" rtl="0" eaLnBrk="1" latinLnBrk="0" hangingPunct="1">
              <a:buSzPts val="1000"/>
              <a:tabLst>
                <a:tab pos="457200" algn="l"/>
              </a:tabLst>
            </a:pPr>
            <a:endParaRPr lang="fr-FR" dirty="0"/>
          </a:p>
        </p:txBody>
      </p:sp>
      <p:sp>
        <p:nvSpPr>
          <p:cNvPr id="4" name="Slide Number Placeholder 3"/>
          <p:cNvSpPr>
            <a:spLocks noGrp="1"/>
          </p:cNvSpPr>
          <p:nvPr>
            <p:ph type="sldNum" sz="quarter" idx="5"/>
          </p:nvPr>
        </p:nvSpPr>
        <p:spPr/>
        <p:txBody>
          <a:bodyPr/>
          <a:lstStyle/>
          <a:p>
            <a:fld id="{C568F6E5-5E12-4623-90BB-7EC2ED9BF81B}" type="slidenum">
              <a:rPr lang="en-US" smtClean="0"/>
              <a:pPr/>
              <a:t>19</a:t>
            </a:fld>
            <a:endParaRPr lang="en-US"/>
          </a:p>
        </p:txBody>
      </p:sp>
    </p:spTree>
    <p:extLst>
      <p:ext uri="{BB962C8B-B14F-4D97-AF65-F5344CB8AC3E}">
        <p14:creationId xmlns:p14="http://schemas.microsoft.com/office/powerpoint/2010/main" val="68550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ar-SA" b="1" dirty="0"/>
              <a:t>المدة: 1 دقيقة</a:t>
            </a:r>
            <a:endParaRPr lang="ar-SA" dirty="0"/>
          </a:p>
          <a:p>
            <a:br>
              <a:rPr lang="ar-SA" dirty="0"/>
            </a:br>
            <a:endParaRPr lang="ar-SA" dirty="0"/>
          </a:p>
          <a:p>
            <a:r>
              <a:rPr lang="ar-SA" b="1" dirty="0"/>
              <a:t>ملاحظة للميسّر/</a:t>
            </a:r>
            <a:r>
              <a:rPr lang="ar-SA" b="1" dirty="0" err="1"/>
              <a:t>ة</a:t>
            </a:r>
            <a:r>
              <a:rPr lang="ar-SA" b="1" dirty="0"/>
              <a:t>:</a:t>
            </a:r>
            <a:endParaRPr lang="ar-SA" dirty="0"/>
          </a:p>
          <a:p>
            <a:r>
              <a:rPr lang="ar-SA" dirty="0"/>
              <a:t>رحِّب/</a:t>
            </a:r>
            <a:r>
              <a:rPr lang="ar-SA" dirty="0" err="1"/>
              <a:t>ي</a:t>
            </a:r>
            <a:r>
              <a:rPr lang="ar-SA" dirty="0"/>
              <a:t> بالمشاركين والمشاركات. قدِّم/</a:t>
            </a:r>
            <a:r>
              <a:rPr lang="ar-SA" dirty="0" err="1"/>
              <a:t>ي</a:t>
            </a:r>
            <a:r>
              <a:rPr lang="ar-SA" dirty="0"/>
              <a:t> لمحة موجزة عن موضوع الجلسة. أشر/</a:t>
            </a:r>
            <a:r>
              <a:rPr lang="ar-SA" dirty="0" err="1"/>
              <a:t>ي</a:t>
            </a:r>
            <a:r>
              <a:rPr lang="ar-SA" dirty="0"/>
              <a:t> إلى أنّ هذه الجلسة تأتي ضمن سلسلة أوسع حول </a:t>
            </a:r>
            <a:r>
              <a:rPr lang="ar-SA" b="1" dirty="0"/>
              <a:t>إدارة حالات العنف القائم على النوع الاجتماعي</a:t>
            </a:r>
            <a:r>
              <a:rPr lang="ar-SA" dirty="0"/>
              <a:t>، مع تركيز خاص على </a:t>
            </a:r>
            <a:r>
              <a:rPr lang="ar-SA" b="1" dirty="0"/>
              <a:t>زواج الأطفال</a:t>
            </a:r>
            <a:r>
              <a:rPr lang="ar-SA" dirty="0"/>
              <a:t>.</a:t>
            </a:r>
          </a:p>
          <a:p>
            <a:endParaRPr lang="en-GB" b="1" dirty="0"/>
          </a:p>
          <a:p>
            <a:pPr marL="0" algn="l" defTabSz="914400" rtl="0" eaLnBrk="1" latinLnBrk="0" hangingPunct="1"/>
            <a:endParaRPr lang="en-US" sz="1200" kern="1200" dirty="0">
              <a:solidFill>
                <a:schemeClr val="tx1"/>
              </a:solidFill>
              <a:effectLst/>
              <a:latin typeface="+mn-lt"/>
              <a:ea typeface="+mn-ea"/>
              <a:cs typeface="+mn-cs"/>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666DCC4B-34E9-4207-A5A4-579F4C08FF91}" type="slidenum">
              <a:rPr lang="en-US">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b="1" dirty="0"/>
              <a:t>المدة: 5 دقائق</a:t>
            </a:r>
            <a:endParaRPr lang="ar-SA" dirty="0"/>
          </a:p>
          <a:p>
            <a:br>
              <a:rPr lang="ar-SA" dirty="0"/>
            </a:br>
            <a:endParaRPr lang="ar-SA" dirty="0"/>
          </a:p>
          <a:p>
            <a:r>
              <a:rPr lang="ar-SA" b="1" dirty="0"/>
              <a:t>ملاحظة للميسّر/</a:t>
            </a:r>
            <a:r>
              <a:rPr lang="ar-SA" b="1" dirty="0" err="1"/>
              <a:t>ة</a:t>
            </a:r>
            <a:r>
              <a:rPr lang="ar-SA" b="1" dirty="0"/>
              <a:t>:</a:t>
            </a:r>
            <a:endParaRPr lang="ar-SA" dirty="0"/>
          </a:p>
          <a:p>
            <a:r>
              <a:rPr lang="ar-SA" dirty="0"/>
              <a:t>ركّز/</a:t>
            </a:r>
            <a:r>
              <a:rPr lang="ar-SA" dirty="0" err="1"/>
              <a:t>ي</a:t>
            </a:r>
            <a:r>
              <a:rPr lang="ar-SA" dirty="0"/>
              <a:t> على الشمولية، وتعزيز الاستقلالية، وبناء الروابط والدعم الاجتماعي حتى لا تشعر الفتاة بالعزلة.</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FR" dirty="0"/>
          </a:p>
        </p:txBody>
      </p:sp>
      <p:sp>
        <p:nvSpPr>
          <p:cNvPr id="4" name="Slide Number Placeholder 3"/>
          <p:cNvSpPr>
            <a:spLocks noGrp="1"/>
          </p:cNvSpPr>
          <p:nvPr>
            <p:ph type="sldNum" sz="quarter" idx="5"/>
          </p:nvPr>
        </p:nvSpPr>
        <p:spPr/>
        <p:txBody>
          <a:bodyPr/>
          <a:lstStyle/>
          <a:p>
            <a:fld id="{C568F6E5-5E12-4623-90BB-7EC2ED9BF81B}" type="slidenum">
              <a:rPr lang="en-US" smtClean="0"/>
              <a:pPr/>
              <a:t>20</a:t>
            </a:fld>
            <a:endParaRPr lang="en-US"/>
          </a:p>
        </p:txBody>
      </p:sp>
    </p:spTree>
    <p:extLst>
      <p:ext uri="{BB962C8B-B14F-4D97-AF65-F5344CB8AC3E}">
        <p14:creationId xmlns:p14="http://schemas.microsoft.com/office/powerpoint/2010/main" val="1192194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80D57-AC3C-3AC9-AC77-B88D15C32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5B3EB-C701-E06F-BEBF-4FD8200964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5F212B-37F7-EE6A-733D-BD5883C2395E}"/>
              </a:ext>
            </a:extLst>
          </p:cNvPr>
          <p:cNvSpPr>
            <a:spLocks noGrp="1"/>
          </p:cNvSpPr>
          <p:nvPr>
            <p:ph type="body" idx="1"/>
          </p:nvPr>
        </p:nvSpPr>
        <p:spPr/>
        <p:txBody>
          <a:bodyPr/>
          <a:lstStyle/>
          <a:p>
            <a:r>
              <a:rPr lang="ar-SA" b="1" dirty="0"/>
              <a:t>المدة الإجمالية: 35 دقيقة</a:t>
            </a:r>
            <a:endParaRPr lang="ar-SA" dirty="0"/>
          </a:p>
          <a:p>
            <a:r>
              <a:rPr lang="ar-SA" dirty="0"/>
              <a:t>20 دقيقة عمل جماعي</a:t>
            </a:r>
          </a:p>
          <a:p>
            <a:r>
              <a:rPr lang="ar-SA" dirty="0"/>
              <a:t>15 دقيقة عرض النتائج (5 دقائق لكل مجموعة)</a:t>
            </a:r>
          </a:p>
          <a:p>
            <a:br>
              <a:rPr lang="ar-SA" dirty="0"/>
            </a:br>
            <a:endParaRPr lang="ar-SA" dirty="0"/>
          </a:p>
          <a:p>
            <a:r>
              <a:rPr lang="ar-SA" b="1" dirty="0"/>
              <a:t>التعليمات:</a:t>
            </a:r>
            <a:endParaRPr lang="ar-SA" dirty="0"/>
          </a:p>
          <a:p>
            <a:r>
              <a:rPr lang="ar-SA" dirty="0"/>
              <a:t>وزِّع/</a:t>
            </a:r>
            <a:r>
              <a:rPr lang="ar-SA" dirty="0" err="1"/>
              <a:t>ي</a:t>
            </a:r>
            <a:r>
              <a:rPr lang="ar-SA" dirty="0"/>
              <a:t> دراسات حالة مختلفة على كل مجموعة.</a:t>
            </a:r>
          </a:p>
          <a:p>
            <a:r>
              <a:rPr lang="ar-SA" dirty="0"/>
              <a:t>اطلب/</a:t>
            </a:r>
            <a:r>
              <a:rPr lang="ar-SA" dirty="0" err="1"/>
              <a:t>ي</a:t>
            </a:r>
            <a:r>
              <a:rPr lang="ar-SA" dirty="0"/>
              <a:t> منهم تحديد مرحلة الزواج، وتطبيق بروتوكولات السلامة، واستعراض </a:t>
            </a:r>
            <a:r>
              <a:rPr lang="ar-SA" b="1" dirty="0"/>
              <a:t>الخطوات الست لإدارة الحالات</a:t>
            </a:r>
            <a:r>
              <a:rPr lang="ar-SA" dirty="0"/>
              <a:t>.</a:t>
            </a:r>
          </a:p>
          <a:p>
            <a:br>
              <a:rPr lang="ar-SA" dirty="0"/>
            </a:br>
            <a:endParaRPr lang="ar-SA" dirty="0"/>
          </a:p>
          <a:p>
            <a:r>
              <a:rPr lang="ar-SA" b="1" dirty="0"/>
              <a:t>الاستعراض (المناقشة الختامية):</a:t>
            </a:r>
            <a:endParaRPr lang="ar-SA" dirty="0"/>
          </a:p>
          <a:p>
            <a:r>
              <a:rPr lang="ar-SA" dirty="0"/>
              <a:t>استخدم/</a:t>
            </a:r>
            <a:r>
              <a:rPr lang="ar-SA" dirty="0" err="1"/>
              <a:t>ي</a:t>
            </a:r>
            <a:r>
              <a:rPr lang="ar-SA" dirty="0"/>
              <a:t> شرائح القوالب لتوجيه العروض المنظَّمة (الشريحة التالية).</a:t>
            </a:r>
          </a:p>
          <a:p>
            <a:endParaRPr lang="en-US" kern="100" dirty="0">
              <a:latin typeface="Aptos" panose="020B0004020202020204" pitchFamily="34" charset="0"/>
              <a:ea typeface="DengXian" panose="02010600030101010101" pitchFamily="2" charset="-122"/>
              <a:cs typeface="Arial" panose="020B0604020202020204" pitchFamily="34" charset="0"/>
            </a:endParaRPr>
          </a:p>
          <a:p>
            <a:endParaRPr lang="fr-FR" dirty="0"/>
          </a:p>
        </p:txBody>
      </p:sp>
      <p:sp>
        <p:nvSpPr>
          <p:cNvPr id="4" name="Slide Number Placeholder 3">
            <a:extLst>
              <a:ext uri="{FF2B5EF4-FFF2-40B4-BE49-F238E27FC236}">
                <a16:creationId xmlns:a16="http://schemas.microsoft.com/office/drawing/2014/main" id="{43CCF276-7762-6C2F-5C48-370418C13B81}"/>
              </a:ext>
            </a:extLst>
          </p:cNvPr>
          <p:cNvSpPr>
            <a:spLocks noGrp="1"/>
          </p:cNvSpPr>
          <p:nvPr>
            <p:ph type="sldNum" sz="quarter" idx="5"/>
          </p:nvPr>
        </p:nvSpPr>
        <p:spPr/>
        <p:txBody>
          <a:bodyPr/>
          <a:lstStyle/>
          <a:p>
            <a:fld id="{C568F6E5-5E12-4623-90BB-7EC2ED9BF81B}" type="slidenum">
              <a:rPr lang="en-US" smtClean="0"/>
              <a:pPr/>
              <a:t>21</a:t>
            </a:fld>
            <a:endParaRPr lang="en-US"/>
          </a:p>
        </p:txBody>
      </p:sp>
    </p:spTree>
    <p:extLst>
      <p:ext uri="{BB962C8B-B14F-4D97-AF65-F5344CB8AC3E}">
        <p14:creationId xmlns:p14="http://schemas.microsoft.com/office/powerpoint/2010/main" val="3408053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88922-B0F9-B3F9-115B-E7501A37C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0994D8-79D0-E6F7-EE64-AB55CB6A9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6B8A4-D60A-BC92-00C6-C6A8431C5223}"/>
              </a:ext>
            </a:extLst>
          </p:cNvPr>
          <p:cNvSpPr>
            <a:spLocks noGrp="1"/>
          </p:cNvSpPr>
          <p:nvPr>
            <p:ph type="body" idx="1"/>
          </p:nvPr>
        </p:nvSpPr>
        <p:spPr/>
        <p:txBody>
          <a:bodyPr/>
          <a:lstStyle/>
          <a:p>
            <a:r>
              <a:rPr lang="ar-SA" b="1" dirty="0"/>
              <a:t>هذا نموذج يمكن للمجموعات الاختيار من استخدامه:</a:t>
            </a:r>
            <a:endParaRPr lang="ar-SA" dirty="0"/>
          </a:p>
          <a:p>
            <a:br>
              <a:rPr lang="ar-SA" dirty="0"/>
            </a:br>
            <a:endParaRPr lang="ar-SA" dirty="0"/>
          </a:p>
          <a:p>
            <a:r>
              <a:rPr lang="ar-SA" b="1" dirty="0"/>
              <a:t>1. حضِّر/</a:t>
            </a:r>
            <a:r>
              <a:rPr lang="ar-SA" b="1" dirty="0" err="1"/>
              <a:t>ي</a:t>
            </a:r>
            <a:r>
              <a:rPr lang="ar-SA" b="1" dirty="0"/>
              <a:t> عرض نتائج لمدة 5 دقائق يتضمن:</a:t>
            </a:r>
            <a:endParaRPr lang="ar-SA" dirty="0"/>
          </a:p>
          <a:p>
            <a:r>
              <a:rPr lang="ar-SA" dirty="0"/>
              <a:t>ملخّص الحالة</a:t>
            </a:r>
          </a:p>
          <a:p>
            <a:r>
              <a:rPr lang="ar-SA" dirty="0"/>
              <a:t>أبرز المخاطر والتحدّيات</a:t>
            </a:r>
          </a:p>
          <a:p>
            <a:r>
              <a:rPr lang="ar-SA" dirty="0"/>
              <a:t>كيفية تطبيق بروتوكولات السلامة</a:t>
            </a:r>
          </a:p>
          <a:p>
            <a:r>
              <a:rPr lang="ar-SA" dirty="0"/>
              <a:t>أية </a:t>
            </a:r>
            <a:r>
              <a:rPr lang="ar-SA" dirty="0" err="1"/>
              <a:t>تكييفات</a:t>
            </a:r>
            <a:r>
              <a:rPr lang="ar-SA" dirty="0"/>
              <a:t> تتعلّق بالسياق ترغب/ين في إدخالها</a:t>
            </a:r>
          </a:p>
          <a:p>
            <a:pPr marL="0" algn="l" defTabSz="914400" rtl="0" eaLnBrk="1" latinLnBrk="0" hangingPunct="1"/>
            <a:endParaRPr lang="fr-FR" dirty="0"/>
          </a:p>
        </p:txBody>
      </p:sp>
      <p:sp>
        <p:nvSpPr>
          <p:cNvPr id="4" name="Slide Number Placeholder 3">
            <a:extLst>
              <a:ext uri="{FF2B5EF4-FFF2-40B4-BE49-F238E27FC236}">
                <a16:creationId xmlns:a16="http://schemas.microsoft.com/office/drawing/2014/main" id="{555310D8-90B1-6ED9-8C94-64B8E858957D}"/>
              </a:ext>
            </a:extLst>
          </p:cNvPr>
          <p:cNvSpPr>
            <a:spLocks noGrp="1"/>
          </p:cNvSpPr>
          <p:nvPr>
            <p:ph type="sldNum" sz="quarter" idx="5"/>
          </p:nvPr>
        </p:nvSpPr>
        <p:spPr/>
        <p:txBody>
          <a:bodyPr/>
          <a:lstStyle/>
          <a:p>
            <a:fld id="{C568F6E5-5E12-4623-90BB-7EC2ED9BF81B}" type="slidenum">
              <a:rPr lang="en-US" smtClean="0"/>
              <a:pPr/>
              <a:t>22</a:t>
            </a:fld>
            <a:endParaRPr lang="en-US"/>
          </a:p>
        </p:txBody>
      </p:sp>
    </p:spTree>
    <p:extLst>
      <p:ext uri="{BB962C8B-B14F-4D97-AF65-F5344CB8AC3E}">
        <p14:creationId xmlns:p14="http://schemas.microsoft.com/office/powerpoint/2010/main" val="1829661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b="1" dirty="0"/>
              <a:t>المدة: 5 دقائق</a:t>
            </a:r>
            <a:endParaRPr lang="ar-SA" dirty="0"/>
          </a:p>
          <a:p>
            <a:br>
              <a:rPr lang="ar-SA" dirty="0"/>
            </a:br>
            <a:endParaRPr lang="ar-SA" dirty="0"/>
          </a:p>
          <a:p>
            <a:r>
              <a:rPr lang="ar-SA" b="1" dirty="0"/>
              <a:t>ملاحظة للميسّر/</a:t>
            </a:r>
            <a:r>
              <a:rPr lang="ar-SA" b="1" dirty="0" err="1"/>
              <a:t>ة</a:t>
            </a:r>
            <a:r>
              <a:rPr lang="ar-SA" b="1" dirty="0"/>
              <a:t>:</a:t>
            </a:r>
            <a:endParaRPr lang="ar-SA" dirty="0"/>
          </a:p>
          <a:p>
            <a:r>
              <a:rPr lang="ar-SA" dirty="0"/>
              <a:t>لخِّص/</a:t>
            </a:r>
            <a:r>
              <a:rPr lang="ar-SA" dirty="0" err="1"/>
              <a:t>ي</a:t>
            </a:r>
            <a:r>
              <a:rPr lang="ar-SA" dirty="0"/>
              <a:t> الأنماط المشتركة التي تمّت مناقشتها، وأكِّد/</a:t>
            </a:r>
            <a:r>
              <a:rPr lang="ar-SA" dirty="0" err="1"/>
              <a:t>ي</a:t>
            </a:r>
            <a:r>
              <a:rPr lang="ar-SA" dirty="0"/>
              <a:t> على الممارسة التي تركّز على الناجية وأهمية سلامة </a:t>
            </a:r>
            <a:r>
              <a:rPr lang="ar-SA" b="1" dirty="0" err="1"/>
              <a:t>أخصائيي</a:t>
            </a:r>
            <a:r>
              <a:rPr lang="ar-SA" b="1" dirty="0"/>
              <a:t>/أخصائيات إدارة الحالات</a:t>
            </a:r>
            <a:r>
              <a:rPr lang="ar-SA" dirty="0"/>
              <a:t>.</a:t>
            </a:r>
          </a:p>
          <a:p>
            <a:r>
              <a:rPr lang="ar-SA" dirty="0"/>
              <a:t>واطرَح/</a:t>
            </a:r>
            <a:r>
              <a:rPr lang="ar-SA" dirty="0" err="1"/>
              <a:t>ي</a:t>
            </a:r>
            <a:r>
              <a:rPr lang="ar-SA" dirty="0"/>
              <a:t> السؤال: «ما التحدّيات التي كانت الأكثر شيوعًا؟»</a:t>
            </a:r>
          </a:p>
          <a:p>
            <a:pPr marL="0" marR="0" lvl="0" algn="l" defTabSz="914400" rtl="0" eaLnBrk="1" latinLnBrk="0" hangingPunct="1">
              <a:buSzPts val="1000"/>
              <a:tabLst>
                <a:tab pos="457200" algn="l"/>
              </a:tabLst>
            </a:pPr>
            <a:endParaRPr lang="fr-FR" dirty="0"/>
          </a:p>
        </p:txBody>
      </p:sp>
      <p:sp>
        <p:nvSpPr>
          <p:cNvPr id="4" name="Slide Number Placeholder 3"/>
          <p:cNvSpPr>
            <a:spLocks noGrp="1"/>
          </p:cNvSpPr>
          <p:nvPr>
            <p:ph type="sldNum" sz="quarter" idx="5"/>
          </p:nvPr>
        </p:nvSpPr>
        <p:spPr/>
        <p:txBody>
          <a:bodyPr/>
          <a:lstStyle/>
          <a:p>
            <a:fld id="{C568F6E5-5E12-4623-90BB-7EC2ED9BF81B}" type="slidenum">
              <a:rPr lang="en-US" smtClean="0"/>
              <a:pPr/>
              <a:t>23</a:t>
            </a:fld>
            <a:endParaRPr lang="en-US"/>
          </a:p>
        </p:txBody>
      </p:sp>
    </p:spTree>
    <p:extLst>
      <p:ext uri="{BB962C8B-B14F-4D97-AF65-F5344CB8AC3E}">
        <p14:creationId xmlns:p14="http://schemas.microsoft.com/office/powerpoint/2010/main" val="2752208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b="1" dirty="0"/>
              <a:t>المدة: 5 دقائق</a:t>
            </a:r>
            <a:endParaRPr lang="ar-SA" dirty="0"/>
          </a:p>
          <a:p>
            <a:br>
              <a:rPr lang="ar-SA" dirty="0"/>
            </a:br>
            <a:endParaRPr lang="ar-SA" dirty="0"/>
          </a:p>
          <a:p>
            <a:r>
              <a:rPr lang="ar-SA" b="1" dirty="0"/>
              <a:t>التعليمات:</a:t>
            </a:r>
            <a:endParaRPr lang="ar-SA" dirty="0"/>
          </a:p>
          <a:p>
            <a:r>
              <a:rPr lang="ar-SA" dirty="0"/>
              <a:t>ادعُ/</a:t>
            </a:r>
            <a:r>
              <a:rPr lang="ar-SA" dirty="0" err="1"/>
              <a:t>ي</a:t>
            </a:r>
            <a:r>
              <a:rPr lang="ar-SA" dirty="0"/>
              <a:t> كل شخص لكتابة فكرة أساسية واحدة على ورقة لاصقة (</a:t>
            </a:r>
            <a:r>
              <a:rPr lang="en-US" dirty="0"/>
              <a:t>Sticky Note) </a:t>
            </a:r>
            <a:r>
              <a:rPr lang="ar-SA" dirty="0"/>
              <a:t>أو مشاركتها شفهيًا.</a:t>
            </a:r>
          </a:p>
          <a:p>
            <a:r>
              <a:rPr lang="ar-SA" b="1" dirty="0"/>
              <a:t>سؤال إرشادي:</a:t>
            </a:r>
            <a:r>
              <a:rPr lang="ar-SA" dirty="0"/>
              <a:t> «ما الذي ستفعل/ينه بشكل مختلف في الحالة القادمة؟»</a:t>
            </a:r>
          </a:p>
          <a:p>
            <a:br>
              <a:rPr lang="ar-SA" dirty="0"/>
            </a:br>
            <a:endParaRPr lang="ar-SA" dirty="0"/>
          </a:p>
          <a:p>
            <a:r>
              <a:rPr lang="ar-SA" b="1" dirty="0"/>
              <a:t>شجِّع/</a:t>
            </a:r>
            <a:r>
              <a:rPr lang="ar-SA" b="1" dirty="0" err="1"/>
              <a:t>ي</a:t>
            </a:r>
            <a:r>
              <a:rPr lang="ar-SA" b="1" dirty="0"/>
              <a:t> المشاركين والمشاركات على مشاركة:</a:t>
            </a:r>
            <a:endParaRPr lang="ar-SA" dirty="0"/>
          </a:p>
          <a:p>
            <a:r>
              <a:rPr lang="ar-SA" dirty="0"/>
              <a:t>فكرة جديدة أو بروتوكول سيجرّبونه</a:t>
            </a:r>
          </a:p>
          <a:p>
            <a:r>
              <a:rPr lang="ar-SA" dirty="0"/>
              <a:t>تغييرًا يرغبون في إدخاله على مستوى منظمتهم</a:t>
            </a:r>
          </a:p>
          <a:p>
            <a:r>
              <a:rPr lang="ar-SA" dirty="0"/>
              <a:t>سؤالًا لا يزال يشغلهم</a:t>
            </a:r>
          </a:p>
          <a:p>
            <a:pPr marL="0" marR="0" lvl="0" algn="l" defTabSz="914400" rtl="0" eaLnBrk="1" latinLnBrk="0" hangingPunct="1">
              <a:buSzPts val="1000"/>
              <a:tabLst>
                <a:tab pos="457200" algn="l"/>
              </a:tabLst>
            </a:pPr>
            <a:endParaRPr lang="fr-FR" dirty="0"/>
          </a:p>
        </p:txBody>
      </p:sp>
      <p:sp>
        <p:nvSpPr>
          <p:cNvPr id="4" name="Slide Number Placeholder 3"/>
          <p:cNvSpPr>
            <a:spLocks noGrp="1"/>
          </p:cNvSpPr>
          <p:nvPr>
            <p:ph type="sldNum" sz="quarter" idx="5"/>
          </p:nvPr>
        </p:nvSpPr>
        <p:spPr/>
        <p:txBody>
          <a:bodyPr/>
          <a:lstStyle/>
          <a:p>
            <a:fld id="{C568F6E5-5E12-4623-90BB-7EC2ED9BF81B}" type="slidenum">
              <a:rPr lang="en-US" smtClean="0"/>
              <a:pPr/>
              <a:t>24</a:t>
            </a:fld>
            <a:endParaRPr lang="en-US"/>
          </a:p>
        </p:txBody>
      </p:sp>
    </p:spTree>
    <p:extLst>
      <p:ext uri="{BB962C8B-B14F-4D97-AF65-F5344CB8AC3E}">
        <p14:creationId xmlns:p14="http://schemas.microsoft.com/office/powerpoint/2010/main" val="115136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ar-SA" b="1" dirty="0"/>
              <a:t>المدة: 2 دقيقة</a:t>
            </a:r>
            <a:endParaRPr lang="ar-SA" dirty="0"/>
          </a:p>
          <a:p>
            <a:br>
              <a:rPr lang="ar-SA" dirty="0"/>
            </a:br>
            <a:endParaRPr lang="ar-SA" dirty="0"/>
          </a:p>
          <a:p>
            <a:r>
              <a:rPr lang="ar-SA" b="1" dirty="0"/>
              <a:t>ملاحظة للميسّر/</a:t>
            </a:r>
            <a:r>
              <a:rPr lang="ar-SA" b="1" dirty="0" err="1"/>
              <a:t>ة</a:t>
            </a:r>
            <a:r>
              <a:rPr lang="ar-SA" b="1" dirty="0"/>
              <a:t>:</a:t>
            </a:r>
            <a:endParaRPr lang="ar-SA" dirty="0"/>
          </a:p>
          <a:p>
            <a:r>
              <a:rPr lang="ar-SA" dirty="0"/>
              <a:t>ادعُ/</a:t>
            </a:r>
            <a:r>
              <a:rPr lang="ar-SA" dirty="0" err="1"/>
              <a:t>ي</a:t>
            </a:r>
            <a:r>
              <a:rPr lang="ar-SA" dirty="0"/>
              <a:t> إلى طرح أي أسئلة متبقية، وقدِّم/</a:t>
            </a:r>
            <a:r>
              <a:rPr lang="ar-SA" dirty="0" err="1"/>
              <a:t>ي</a:t>
            </a:r>
            <a:r>
              <a:rPr lang="ar-SA" dirty="0"/>
              <a:t> الشكر للمشاركين والمشاركات على تفاعلهم.</a:t>
            </a:r>
          </a:p>
          <a:p>
            <a:br>
              <a:rPr lang="ar-SA" dirty="0"/>
            </a:br>
            <a:endParaRPr lang="ar-SA" dirty="0"/>
          </a:p>
          <a:p>
            <a:r>
              <a:rPr lang="ar-SA" dirty="0"/>
              <a:t>شكرًا لكم جميعًا على وقتكم واهتمامكم ومشاركتكم. قبل أن نختتم، نودّ فتح المجال لأي أسئلة أو شواغل أو تأمّلات تودّون مشاركتها.</a:t>
            </a:r>
          </a:p>
          <a:p>
            <a:br>
              <a:rPr lang="ar-SA" dirty="0"/>
            </a:br>
            <a:endParaRPr lang="ar-SA" dirty="0"/>
          </a:p>
          <a:p>
            <a:r>
              <a:rPr lang="ar-SA" b="1" dirty="0"/>
              <a:t>أسئلة استرشادية (عند الحاجة):</a:t>
            </a:r>
            <a:endParaRPr lang="ar-SA" dirty="0"/>
          </a:p>
          <a:p>
            <a:r>
              <a:rPr lang="ar-SA" dirty="0"/>
              <a:t>كيف وجدتم هذه الجلسة؟</a:t>
            </a:r>
          </a:p>
          <a:p>
            <a:r>
              <a:rPr lang="ar-SA" dirty="0"/>
              <a:t>ما الذي كان سهلًا؟ وما الذي كان صعبًا؟</a:t>
            </a:r>
          </a:p>
          <a:p>
            <a:r>
              <a:rPr lang="ar-SA" dirty="0"/>
              <a:t>ما الذي ترغبون في مواصلة التفكير فيه لاحقًا؟</a:t>
            </a:r>
          </a:p>
          <a:p>
            <a:pPr marL="0" algn="l" defTabSz="914400" rtl="0" eaLnBrk="1" latinLnBrk="0" hangingPunct="1">
              <a:spcBef>
                <a:spcPct val="0"/>
              </a:spcBef>
            </a:pPr>
            <a:endParaRPr lang="en-US" dirty="0"/>
          </a:p>
        </p:txBody>
      </p:sp>
      <p:sp>
        <p:nvSpPr>
          <p:cNvPr id="39940" name="Slide Number Placeholder 3"/>
          <p:cNvSpPr>
            <a:spLocks noGrp="1"/>
          </p:cNvSpPr>
          <p:nvPr>
            <p:ph type="sldNum" sz="quarter" idx="5"/>
          </p:nvPr>
        </p:nvSpPr>
        <p:spPr bwMode="auto">
          <a:noFill/>
          <a:ln>
            <a:miter lim="800000"/>
            <a:headEnd/>
            <a:tailEnd/>
          </a:ln>
        </p:spPr>
        <p:txBody>
          <a:bodyPr/>
          <a:lstStyle/>
          <a:p>
            <a:fld id="{AA054DE3-A126-4268-9767-928E5A89904D}"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934501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b="1" dirty="0"/>
              <a:t>المدة: 2 دقيقة</a:t>
            </a:r>
            <a:endParaRPr lang="ar-SA" dirty="0"/>
          </a:p>
          <a:p>
            <a:br>
              <a:rPr lang="ar-SA" dirty="0"/>
            </a:br>
            <a:endParaRPr lang="ar-SA" dirty="0"/>
          </a:p>
          <a:p>
            <a:r>
              <a:rPr lang="ar-SA" b="1" dirty="0"/>
              <a:t>ملاحظة للميسّر/</a:t>
            </a:r>
            <a:r>
              <a:rPr lang="ar-SA" b="1" dirty="0" err="1"/>
              <a:t>ة</a:t>
            </a:r>
            <a:r>
              <a:rPr lang="ar-SA" b="1" dirty="0"/>
              <a:t>:</a:t>
            </a:r>
            <a:endParaRPr lang="ar-SA" dirty="0"/>
          </a:p>
          <a:p>
            <a:r>
              <a:rPr lang="ar-SA" dirty="0"/>
              <a:t>اشرح/</a:t>
            </a:r>
            <a:r>
              <a:rPr lang="ar-SA" dirty="0" err="1"/>
              <a:t>ي</a:t>
            </a:r>
            <a:r>
              <a:rPr lang="ar-SA" dirty="0"/>
              <a:t> أهداف الجلسة. وأكّد/</a:t>
            </a:r>
            <a:r>
              <a:rPr lang="ar-SA" dirty="0" err="1"/>
              <a:t>ي</a:t>
            </a:r>
            <a:r>
              <a:rPr lang="ar-SA" dirty="0"/>
              <a:t> أن هذه إرشادات عملية مستندة إلى خبرات ميدانية، وتهدف إلى معالجة تحدّيات واقعية في </a:t>
            </a:r>
            <a:r>
              <a:rPr lang="ar-SA" b="1" dirty="0"/>
              <a:t>إدارة الحالات</a:t>
            </a:r>
            <a:r>
              <a:rPr lang="ar-SA" dirty="0"/>
              <a:t>.</a:t>
            </a:r>
          </a:p>
          <a:p>
            <a:br>
              <a:rPr lang="ar-SA" dirty="0"/>
            </a:br>
            <a:endParaRPr lang="ar-SA" dirty="0"/>
          </a:p>
          <a:p>
            <a:r>
              <a:rPr lang="ar-SA" b="1" dirty="0"/>
              <a:t>أهداف الجلسة الأربعة هي:</a:t>
            </a:r>
            <a:endParaRPr lang="ar-SA" dirty="0"/>
          </a:p>
          <a:p>
            <a:r>
              <a:rPr lang="ar-SA" dirty="0"/>
              <a:t>تعريف زواج الأطفال وتأثيراته على الفتيات المراهقات والمجتمعات في المراحل المختلفة (خطر وشيك، متزوجة، مطلّقة أو أرملة).</a:t>
            </a:r>
          </a:p>
          <a:p>
            <a:r>
              <a:rPr lang="ar-SA" dirty="0"/>
              <a:t>وصف استجابات </a:t>
            </a:r>
            <a:r>
              <a:rPr lang="ar-SA" b="1" dirty="0"/>
              <a:t>إدارة حالات العنف القائم على النوع الاجتماعي</a:t>
            </a:r>
            <a:r>
              <a:rPr lang="ar-SA" dirty="0"/>
              <a:t> المناسبة لكل مرحلة من مراحل زواج الأطفال، باستخدام نهج مُستجيب للمراهقات ويركّز على الناجية.</a:t>
            </a:r>
          </a:p>
          <a:p>
            <a:r>
              <a:rPr lang="ar-SA" dirty="0"/>
              <a:t>تحديد وتطبيق </a:t>
            </a:r>
            <a:r>
              <a:rPr lang="ar-SA" b="1" dirty="0"/>
              <a:t>بروتوكولات السلامة</a:t>
            </a:r>
            <a:r>
              <a:rPr lang="ar-SA" dirty="0"/>
              <a:t> الخاصة </a:t>
            </a:r>
            <a:r>
              <a:rPr lang="ar-SA" dirty="0" err="1"/>
              <a:t>بأخصائيي</a:t>
            </a:r>
            <a:r>
              <a:rPr lang="ar-SA" dirty="0"/>
              <a:t>/أخصائيات إدارة الحالات عند التعامل مع حالات زواج الأطفال.</a:t>
            </a:r>
          </a:p>
          <a:p>
            <a:r>
              <a:rPr lang="ar-SA" dirty="0"/>
              <a:t>التأمّل في أمثلة واقعية من الحالات لتعزيز اتخاذ القرار، والتنسيق، وتقديم خدمات آمنة وأخلاقية.</a:t>
            </a:r>
          </a:p>
          <a:p>
            <a:endParaRPr lang="en-GB" b="1" dirty="0"/>
          </a:p>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09621"/>
          </a:xfrm>
        </p:spPr>
        <p:txBody>
          <a:bodyPr/>
          <a:lstStyle/>
          <a:p>
            <a:r>
              <a:rPr lang="ar-SA" b="1" dirty="0"/>
              <a:t>المدة: 5 دقائق</a:t>
            </a:r>
            <a:endParaRPr lang="ar-SA" dirty="0"/>
          </a:p>
          <a:p>
            <a:br>
              <a:rPr lang="ar-SA" dirty="0"/>
            </a:br>
            <a:endParaRPr lang="ar-SA" dirty="0"/>
          </a:p>
          <a:p>
            <a:r>
              <a:rPr lang="ar-SA" b="1" dirty="0"/>
              <a:t>ملاحظة للميسّر/</a:t>
            </a:r>
            <a:r>
              <a:rPr lang="ar-SA" b="1" dirty="0" err="1"/>
              <a:t>ة</a:t>
            </a:r>
            <a:r>
              <a:rPr lang="ar-SA" b="1" dirty="0"/>
              <a:t>:</a:t>
            </a:r>
            <a:endParaRPr lang="ar-SA" dirty="0"/>
          </a:p>
          <a:p>
            <a:r>
              <a:rPr lang="ar-SA" dirty="0"/>
              <a:t>اشرح/</a:t>
            </a:r>
            <a:r>
              <a:rPr lang="ar-SA" dirty="0" err="1"/>
              <a:t>ي</a:t>
            </a:r>
            <a:r>
              <a:rPr lang="ar-SA" dirty="0"/>
              <a:t> كل تحديث — محتوى الفصل الجديد، وبروتوكولات السلامة، ودراسات الحالة المُحدَّثة. واذكر/</a:t>
            </a:r>
            <a:r>
              <a:rPr lang="ar-SA" dirty="0" err="1"/>
              <a:t>ي</a:t>
            </a:r>
            <a:r>
              <a:rPr lang="ar-SA" dirty="0"/>
              <a:t> عملية المشاركة في الإعداد (التطوير التشاركي)، إن كان ذلك مناسبًا.</a:t>
            </a:r>
          </a:p>
          <a:p>
            <a:r>
              <a:rPr lang="ar-SA" b="1" dirty="0"/>
              <a:t>أولاً،</a:t>
            </a:r>
            <a:r>
              <a:rPr lang="ar-SA" dirty="0"/>
              <a:t> لدينا فصل مُنقّح حول </a:t>
            </a:r>
            <a:r>
              <a:rPr lang="ar-SA" b="1" dirty="0"/>
              <a:t>إدارة حالات العنف القائم على النوع الاجتماعي</a:t>
            </a:r>
            <a:r>
              <a:rPr lang="ar-SA" dirty="0"/>
              <a:t> المتعلّقة بزواج الأطفال. وهو يقدّم الآن إرشادات أوضح عبر ثلاث مراحل مميَّزة: الفتيات المُعرَّضات للخطر، والفتيات المتزوّجات بالفعل، وقسم جديد للفتيات المُطلَّقات أو الأرامل.</a:t>
            </a:r>
          </a:p>
          <a:p>
            <a:r>
              <a:rPr lang="ar-SA" b="1" dirty="0"/>
              <a:t>ثانيًا،</a:t>
            </a:r>
            <a:r>
              <a:rPr lang="ar-SA" dirty="0"/>
              <a:t> تتضمّن الحزمة المُنقّحة </a:t>
            </a:r>
            <a:r>
              <a:rPr lang="ar-SA" b="1" dirty="0"/>
              <a:t>بروتوكولات جديدة للسلامة</a:t>
            </a:r>
            <a:r>
              <a:rPr lang="ar-SA" dirty="0"/>
              <a:t>: وهي خطوات عملية قائمة على السيناريوهات لمساعدة </a:t>
            </a:r>
            <a:r>
              <a:rPr lang="ar-SA" dirty="0" err="1"/>
              <a:t>أخصائيي</a:t>
            </a:r>
            <a:r>
              <a:rPr lang="ar-SA" dirty="0"/>
              <a:t>/أخصائيات إدارة الحالات على الحفاظ على سلامتهم عند التعرّض لمخاطر مثل وجود جهات مسلّحة، أو أفراد من الأسرة يتّسمون بالعدوانية، أو أثناء الزيارات المنزلية. وتكتسب هذه البروتوكولات أهمية خاصة في السياقات الإنسانية المعقّدة.</a:t>
            </a:r>
          </a:p>
          <a:p>
            <a:r>
              <a:rPr lang="ar-SA" b="1" dirty="0"/>
              <a:t>ثالثًا،</a:t>
            </a:r>
            <a:r>
              <a:rPr lang="ar-SA" dirty="0"/>
              <a:t> أضفنا أربع دراسات حالة تعكس أوضاعًا واقعية. وهي مصمّمة لمساعدتنا على التفكير العملي في كيفية تطبيق كلٍّ من خطوات إدارة الحالات وبروتوكولات السلامة في عملنا اليومي.</a:t>
            </a:r>
          </a:p>
          <a:p>
            <a:r>
              <a:rPr lang="ar-SA" b="1" dirty="0"/>
              <a:t>وخلال هذه الجلسة،</a:t>
            </a:r>
            <a:r>
              <a:rPr lang="ar-SA" dirty="0"/>
              <a:t> سنستخدم الأدوات الثلاثة جميعها لاستكشاف كيفية ترابطها وتطبيقها عمليًا.</a:t>
            </a:r>
          </a:p>
          <a:p>
            <a:endParaRPr lang="en-GB" b="1" dirty="0"/>
          </a:p>
          <a:p>
            <a:endParaRPr lang="en-US" dirty="0"/>
          </a:p>
          <a:p>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4</a:t>
            </a:fld>
            <a:endParaRPr lang="en-US"/>
          </a:p>
        </p:txBody>
      </p:sp>
    </p:spTree>
    <p:extLst>
      <p:ext uri="{BB962C8B-B14F-4D97-AF65-F5344CB8AC3E}">
        <p14:creationId xmlns:p14="http://schemas.microsoft.com/office/powerpoint/2010/main" val="214233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ar-SA" b="1" dirty="0"/>
              <a:t>المدة: 5 دقائق</a:t>
            </a:r>
            <a:br>
              <a:rPr lang="ar-SA" dirty="0"/>
            </a:br>
            <a:endParaRPr lang="ar-SA" dirty="0"/>
          </a:p>
          <a:p>
            <a:r>
              <a:rPr lang="ar-SA" b="1" dirty="0"/>
              <a:t>ملاحظة للميسّر/</a:t>
            </a:r>
            <a:r>
              <a:rPr lang="ar-SA" b="1" dirty="0" err="1"/>
              <a:t>ة</a:t>
            </a:r>
            <a:r>
              <a:rPr lang="ar-SA" b="1" dirty="0"/>
              <a:t>:</a:t>
            </a:r>
            <a:endParaRPr lang="ar-SA" dirty="0"/>
          </a:p>
          <a:p>
            <a:r>
              <a:rPr lang="ar-SA" dirty="0"/>
              <a:t>شدِّد/</a:t>
            </a:r>
            <a:r>
              <a:rPr lang="ar-SA" dirty="0" err="1"/>
              <a:t>ي</a:t>
            </a:r>
            <a:r>
              <a:rPr lang="ar-SA" dirty="0"/>
              <a:t> على أهمية تكييف النهج المتَّبع بناءً على مستوى نضج الفتاة. واطلب/</a:t>
            </a:r>
            <a:r>
              <a:rPr lang="ar-SA" dirty="0" err="1"/>
              <a:t>ي</a:t>
            </a:r>
            <a:r>
              <a:rPr lang="ar-SA" dirty="0"/>
              <a:t> أمثلة حول كيفية تعديل المشاركين والمشاركات للغتهم عند التعامل مع الفتيات مقارنةً بالناجيات البالغات.</a:t>
            </a:r>
            <a:br>
              <a:rPr lang="ar-SA" dirty="0"/>
            </a:br>
            <a:endParaRPr lang="ar-SA" dirty="0"/>
          </a:p>
          <a:p>
            <a:r>
              <a:rPr lang="ar-SA" dirty="0"/>
              <a:t>إذا لم تتم تغطية الوحدة 15</a:t>
            </a:r>
            <a:r>
              <a:rPr lang="en-US" dirty="0"/>
              <a:t>C، </a:t>
            </a:r>
            <a:r>
              <a:rPr lang="ar-SA" dirty="0"/>
              <a:t>فراجِع/</a:t>
            </a:r>
            <a:r>
              <a:rPr lang="ar-SA" dirty="0" err="1"/>
              <a:t>ي</a:t>
            </a:r>
            <a:r>
              <a:rPr lang="ar-SA" dirty="0"/>
              <a:t> بسرعة مفاهيمها الأساسية، أو استخدم/</a:t>
            </a:r>
            <a:r>
              <a:rPr lang="ar-SA" dirty="0" err="1"/>
              <a:t>ي</a:t>
            </a:r>
            <a:r>
              <a:rPr lang="ar-SA" dirty="0"/>
              <a:t> نشاط العصف الذهني للتفكير في أساليب فعّالة لإشراك الفتيات المراهقات.</a:t>
            </a:r>
            <a:br>
              <a:rPr lang="ar-SA" dirty="0"/>
            </a:br>
            <a:endParaRPr lang="ar-SA" dirty="0"/>
          </a:p>
          <a:p>
            <a:r>
              <a:rPr lang="ar-SA" dirty="0"/>
              <a:t>ذكِّر/</a:t>
            </a:r>
            <a:r>
              <a:rPr lang="ar-SA" dirty="0" err="1"/>
              <a:t>ي</a:t>
            </a:r>
            <a:r>
              <a:rPr lang="ar-SA" dirty="0"/>
              <a:t> المشاركين والمشاركات أنه رغم أن العمل مع الفتيات المراهقات قد يبدو غير مألوف، فإن المبادئ الأساسية لإدارة حالات العنف القائم على النوع الاجتماعي تظل كما هي دائمًا: نهج يركّز على الناجية ويعطي الأولوية للسلامة.</a:t>
            </a:r>
            <a:br>
              <a:rPr lang="ar-SA" dirty="0"/>
            </a:br>
            <a:endParaRPr lang="ar-SA" dirty="0"/>
          </a:p>
          <a:p>
            <a:r>
              <a:rPr lang="ar-SA" b="1" dirty="0"/>
              <a:t>ما يتغيّر هو أسلوب التقديم والتنفيذ:</a:t>
            </a:r>
            <a:endParaRPr lang="ar-SA" dirty="0"/>
          </a:p>
          <a:p>
            <a:r>
              <a:rPr lang="ar-SA" dirty="0"/>
              <a:t>تكييف التواصل وفقًا لمرحلة النمو، ومستوى النضج، وسياق حياة الفتاة؛</a:t>
            </a:r>
          </a:p>
          <a:p>
            <a:r>
              <a:rPr lang="ar-SA" dirty="0"/>
              <a:t>استخدام لغة بسيطة ومناسبة للعمر — مع تجنّب المصطلحات التقنية أو المعقّدة؛</a:t>
            </a:r>
          </a:p>
          <a:p>
            <a:r>
              <a:rPr lang="ar-SA" dirty="0"/>
              <a:t>الاستمرار في إعطاء الأولوية للسلامة، كما هو الحال مع أي ناجية.</a:t>
            </a:r>
            <a:br>
              <a:rPr lang="ar-SA" dirty="0"/>
            </a:br>
            <a:endParaRPr lang="ar-SA" dirty="0"/>
          </a:p>
          <a:p>
            <a:r>
              <a:rPr lang="ar-SA" dirty="0"/>
              <a:t>يتجاوز هذا المحور الأساسيات من خلال التركيز على استراتيجيات محددة للاستجابة لحالات زواج الأطفال التي تشمل فتيات مراهقات.</a:t>
            </a:r>
            <a:br>
              <a:rPr lang="ar-SA" dirty="0"/>
            </a:br>
            <a:endParaRPr lang="ar-SA" dirty="0"/>
          </a:p>
          <a:p>
            <a:r>
              <a:rPr lang="ar-SA" dirty="0"/>
              <a:t>للاطّلاع على تقنيات تواصل عملية مع الفتيات الأصغر سنًا، يُرجى الرجوع إلى </a:t>
            </a:r>
            <a:r>
              <a:rPr lang="ar-SA" b="1" dirty="0"/>
              <a:t>إرشادات رعاية الأطفال الناجين (</a:t>
            </a:r>
            <a:r>
              <a:rPr lang="en-US" b="1" dirty="0"/>
              <a:t>CCS)، </a:t>
            </a:r>
            <a:r>
              <a:rPr lang="ar-SA" b="1" dirty="0"/>
              <a:t>الفصل 4</a:t>
            </a:r>
            <a:r>
              <a:rPr lang="ar-SA" dirty="0"/>
              <a:t>.</a:t>
            </a:r>
          </a:p>
          <a:p>
            <a:pPr marL="0" marR="0" lvl="0" algn="l" defTabSz="914400" rtl="0" eaLnBrk="1" latinLnBrk="0" hangingPunct="1">
              <a:buSzPts val="1000"/>
              <a:tabLst>
                <a:tab pos="457200" algn="l"/>
              </a:tabLst>
            </a:pPr>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5</a:t>
            </a:fld>
            <a:endParaRPr lang="en-US"/>
          </a:p>
        </p:txBody>
      </p:sp>
    </p:spTree>
    <p:extLst>
      <p:ext uri="{BB962C8B-B14F-4D97-AF65-F5344CB8AC3E}">
        <p14:creationId xmlns:p14="http://schemas.microsoft.com/office/powerpoint/2010/main" val="107527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b="1" dirty="0"/>
              <a:t>المدة: 3 دقائق</a:t>
            </a:r>
            <a:endParaRPr lang="ar-SA" dirty="0"/>
          </a:p>
          <a:p>
            <a:endParaRPr lang="ar-SA" dirty="0"/>
          </a:p>
          <a:p>
            <a:r>
              <a:rPr lang="ar-SA" b="1" dirty="0"/>
              <a:t>ملاحظة للميسّر/</a:t>
            </a:r>
            <a:r>
              <a:rPr lang="ar-SA" b="1" dirty="0" err="1"/>
              <a:t>ة</a:t>
            </a:r>
            <a:r>
              <a:rPr lang="ar-SA" b="1" dirty="0"/>
              <a:t>:</a:t>
            </a:r>
            <a:endParaRPr lang="ar-SA" dirty="0"/>
          </a:p>
          <a:p>
            <a:r>
              <a:rPr lang="ar-SA" dirty="0"/>
              <a:t>قدِّم/</a:t>
            </a:r>
            <a:r>
              <a:rPr lang="ar-SA" dirty="0" err="1"/>
              <a:t>ي</a:t>
            </a:r>
            <a:r>
              <a:rPr lang="ar-SA" dirty="0"/>
              <a:t> شرحًا موجزًا، مع التأكيد على الحساسية الثقافية وسلامة الناجية.</a:t>
            </a:r>
          </a:p>
          <a:p>
            <a:br>
              <a:rPr lang="ar-SA" dirty="0"/>
            </a:br>
            <a:endParaRPr lang="ar-SA" dirty="0"/>
          </a:p>
          <a:p>
            <a:r>
              <a:rPr lang="ar-SA" dirty="0"/>
              <a:t>سنبدأ بتعريف زواج الأطفال. تُعرّف اليونيسف زواج الأطفال بأنه زواج رسمي أو اتحاد غير رسمي يحدث قبل سن 18 عامًا. ويختلف العمر الذي يُعد فيه الزواج مقبولًا محليًا بشكل كبير بين الثقافات. وفي خدمات إدارة الحالات، تُعد الحالات ذات الخطورة الأعلى هي تلك التي تحدث في سن أصغر (مثل أقل من 16 عامًا)، إذ كلما كانت الفتاة أصغر سنًا زادت مخاطر تعرّضها لأذى جسيم نتيجة زواج الأطفال.</a:t>
            </a:r>
          </a:p>
          <a:p>
            <a:br>
              <a:rPr lang="ar-SA" dirty="0"/>
            </a:br>
            <a:endParaRPr lang="ar-SA" dirty="0"/>
          </a:p>
          <a:p>
            <a:r>
              <a:rPr lang="ar-SA" dirty="0"/>
              <a:t>إن زواج الأطفال مُتغلغل في العديد من الممارسات الثقافية والاجتماعية، ولهذا فإن العمل على هذا الموضوع يتطلّب نهجًا حساسًا ودقيقًا. ويجب التأكّد من أن أي تدخّلات يتم تنفيذها تهدف إلى دعم الفتاة ولا تُعرّضها لأي خطر.</a:t>
            </a:r>
          </a:p>
          <a:p>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6</a:t>
            </a:fld>
            <a:endParaRPr lang="en-US"/>
          </a:p>
        </p:txBody>
      </p:sp>
    </p:spTree>
    <p:extLst>
      <p:ext uri="{BB962C8B-B14F-4D97-AF65-F5344CB8AC3E}">
        <p14:creationId xmlns:p14="http://schemas.microsoft.com/office/powerpoint/2010/main" val="676436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b="1" dirty="0"/>
              <a:t>المدة: 20 دقيقة</a:t>
            </a:r>
            <a:endParaRPr lang="ar-SA" dirty="0"/>
          </a:p>
          <a:p>
            <a:br>
              <a:rPr lang="ar-SA" dirty="0"/>
            </a:br>
            <a:endParaRPr lang="ar-SA" dirty="0"/>
          </a:p>
          <a:p>
            <a:r>
              <a:rPr lang="ar-SA" b="1" dirty="0"/>
              <a:t>التعليمات:</a:t>
            </a:r>
            <a:endParaRPr lang="ar-SA" dirty="0"/>
          </a:p>
          <a:p>
            <a:r>
              <a:rPr lang="ar-SA" dirty="0"/>
              <a:t>تناقش المجموعات الصغيرة قضية زواج الأطفال في السياق المحلي الذي تعملون فيه.</a:t>
            </a:r>
          </a:p>
          <a:p>
            <a:r>
              <a:rPr lang="ar-SA" b="1" dirty="0"/>
              <a:t>سؤال إرشادي:</a:t>
            </a:r>
            <a:r>
              <a:rPr lang="ar-SA" dirty="0"/>
              <a:t> ما هي الأسباب الشائعة وعوامل الحماية في مجتمعكم؟</a:t>
            </a:r>
          </a:p>
          <a:p>
            <a:br>
              <a:rPr lang="ar-SA" dirty="0"/>
            </a:br>
            <a:endParaRPr lang="ar-SA" dirty="0"/>
          </a:p>
          <a:p>
            <a:r>
              <a:rPr lang="ar-SA" b="1" dirty="0"/>
              <a:t>الاستعراض في الجلسة العامة (التغذية الراجعة):</a:t>
            </a:r>
            <a:endParaRPr lang="ar-SA" dirty="0"/>
          </a:p>
          <a:p>
            <a:r>
              <a:rPr lang="ar-SA" dirty="0"/>
              <a:t>اطلب/</a:t>
            </a:r>
            <a:r>
              <a:rPr lang="ar-SA" dirty="0" err="1"/>
              <a:t>ي</a:t>
            </a:r>
            <a:r>
              <a:rPr lang="ar-SA" dirty="0"/>
              <a:t> من مجموعة أو مجموعتين مشاركة أبرز ما توصّلوا إليه.</a:t>
            </a:r>
          </a:p>
          <a:p>
            <a:br>
              <a:rPr lang="ar-SA" dirty="0"/>
            </a:br>
            <a:endParaRPr lang="ar-SA" dirty="0"/>
          </a:p>
          <a:p>
            <a:r>
              <a:rPr lang="ar-SA" dirty="0"/>
              <a:t>تأمّلوا في كيفية ظهور زواج الأطفال في المجتمع الذي تعملون فيه، بما يشمل المراحل المختلفة: الأطفال المعرّضون لخطر وشيك، والفتيات المتزوّجات، والفتيات المطلقات أو الأرامل. ناقشوا عوامل الخطر وعوامل الحماية في كل مرحلة، وتأمّلوا في دوركم بصفتكم </a:t>
            </a:r>
            <a:r>
              <a:rPr lang="ar-SA" b="1" dirty="0" err="1"/>
              <a:t>أخصائيي</a:t>
            </a:r>
            <a:r>
              <a:rPr lang="ar-SA" b="1" dirty="0"/>
              <a:t>/أخصائيات إدارة حالات</a:t>
            </a:r>
            <a:r>
              <a:rPr lang="ar-SA" dirty="0"/>
              <a:t> إزاء ذلك. بعد 10 دقائق من النقاش، سنعود للمشاركة في الجلسة العامة مع المجموعة كاملة.</a:t>
            </a:r>
          </a:p>
          <a:p>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7</a:t>
            </a:fld>
            <a:endParaRPr lang="en-US"/>
          </a:p>
        </p:txBody>
      </p:sp>
    </p:spTree>
    <p:extLst>
      <p:ext uri="{BB962C8B-B14F-4D97-AF65-F5344CB8AC3E}">
        <p14:creationId xmlns:p14="http://schemas.microsoft.com/office/powerpoint/2010/main" val="49473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b="1" dirty="0"/>
              <a:t>المدة: 5 دقائق</a:t>
            </a:r>
            <a:endParaRPr lang="ar-SA" dirty="0"/>
          </a:p>
          <a:p>
            <a:br>
              <a:rPr lang="ar-SA" dirty="0"/>
            </a:br>
            <a:endParaRPr lang="ar-SA" dirty="0"/>
          </a:p>
          <a:p>
            <a:r>
              <a:rPr lang="ar-SA" b="1" dirty="0"/>
              <a:t>ملاحظة للميسّر/</a:t>
            </a:r>
            <a:r>
              <a:rPr lang="ar-SA" b="1" dirty="0" err="1"/>
              <a:t>ة</a:t>
            </a:r>
            <a:r>
              <a:rPr lang="ar-SA" b="1" dirty="0"/>
              <a:t>:</a:t>
            </a:r>
            <a:endParaRPr lang="ar-SA" dirty="0"/>
          </a:p>
          <a:p>
            <a:r>
              <a:rPr lang="ar-SA" dirty="0"/>
              <a:t>ذكِّر/</a:t>
            </a:r>
            <a:r>
              <a:rPr lang="ar-SA" dirty="0" err="1"/>
              <a:t>ي</a:t>
            </a:r>
            <a:r>
              <a:rPr lang="ar-SA" dirty="0"/>
              <a:t> المشاركين والمشاركات باختصار أنهم كانوا مطالبين بمراجعة بروتوكولات السلامة الأربعة مسبقًا. وأكِّد/</a:t>
            </a:r>
            <a:r>
              <a:rPr lang="ar-SA" dirty="0" err="1"/>
              <a:t>ي</a:t>
            </a:r>
            <a:r>
              <a:rPr lang="ar-SA" dirty="0"/>
              <a:t> أنها صُمِّمت لحماية </a:t>
            </a:r>
            <a:r>
              <a:rPr lang="ar-SA" b="1" dirty="0" err="1"/>
              <a:t>أخصائيي</a:t>
            </a:r>
            <a:r>
              <a:rPr lang="ar-SA" b="1" dirty="0"/>
              <a:t>/أخصائيات إدارة الحالات</a:t>
            </a:r>
            <a:r>
              <a:rPr lang="ar-SA" dirty="0"/>
              <a:t> عند التعامل مع حالات زواج الأطفال.</a:t>
            </a:r>
          </a:p>
          <a:p>
            <a:br>
              <a:rPr lang="ar-SA" dirty="0"/>
            </a:br>
            <a:endParaRPr lang="ar-SA" dirty="0"/>
          </a:p>
          <a:p>
            <a:r>
              <a:rPr lang="ar-SA" dirty="0"/>
              <a:t>وضِّح/</a:t>
            </a:r>
            <a:r>
              <a:rPr lang="ar-SA" dirty="0" err="1"/>
              <a:t>ي</a:t>
            </a:r>
            <a:r>
              <a:rPr lang="ar-SA" dirty="0"/>
              <a:t> أن هذه البروتوكولات وُضعت استجابةً لتحدّيات حقيقية أبلغ عنها موظفو الخطوط الأمامية، وأنها مُصمَّمة للتكيّف مع سياق كل منظمة. فقط تأكّد/</a:t>
            </a:r>
            <a:r>
              <a:rPr lang="ar-SA" dirty="0" err="1"/>
              <a:t>ي</a:t>
            </a:r>
            <a:r>
              <a:rPr lang="ar-SA" dirty="0"/>
              <a:t> من أن المشاركين والمشاركات يعرفون أين يمكن العثور عليها (الأداة 16.1)، وأنهم سيطبّقونها في النشاط التالي.</a:t>
            </a:r>
          </a:p>
          <a:p>
            <a:br>
              <a:rPr lang="ar-SA" dirty="0"/>
            </a:br>
            <a:endParaRPr lang="ar-SA" dirty="0"/>
          </a:p>
          <a:p>
            <a:r>
              <a:rPr lang="ar-SA" b="1" dirty="0"/>
              <a:t>المبدأ الأساسي:</a:t>
            </a:r>
            <a:r>
              <a:rPr lang="ar-SA" dirty="0"/>
              <a:t> إعطاء الأولوية لسلامتك الشخصية مع الحفاظ على نهجٍ يركّز على الناجية.</a:t>
            </a:r>
          </a:p>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8</a:t>
            </a:fld>
            <a:endParaRPr lang="en-US"/>
          </a:p>
        </p:txBody>
      </p:sp>
    </p:spTree>
    <p:extLst>
      <p:ext uri="{BB962C8B-B14F-4D97-AF65-F5344CB8AC3E}">
        <p14:creationId xmlns:p14="http://schemas.microsoft.com/office/powerpoint/2010/main" val="270150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58079"/>
          </a:xfrm>
        </p:spPr>
        <p:txBody>
          <a:bodyPr/>
          <a:lstStyle/>
          <a:p>
            <a:r>
              <a:rPr lang="ar-SA" b="1" dirty="0"/>
              <a:t>المدة: 8 دقائق</a:t>
            </a:r>
            <a:br>
              <a:rPr lang="ar-SA" dirty="0"/>
            </a:br>
            <a:endParaRPr lang="ar-SA" dirty="0"/>
          </a:p>
          <a:p>
            <a:r>
              <a:rPr lang="ar-SA" b="1" dirty="0"/>
              <a:t>الهدف:</a:t>
            </a:r>
            <a:endParaRPr lang="ar-SA" dirty="0"/>
          </a:p>
          <a:p>
            <a:r>
              <a:rPr lang="ar-SA" dirty="0"/>
              <a:t>التأمّل في بروتوكولات السلامة التي تبدو الأكثر صلة بالعمل، وزيادة الوعي بالمخاطر الحقيقية التي </a:t>
            </a:r>
            <a:r>
              <a:rPr lang="ar-SA" dirty="0" err="1"/>
              <a:t>يواجهها</a:t>
            </a:r>
            <a:r>
              <a:rPr lang="ar-SA" dirty="0"/>
              <a:t> </a:t>
            </a:r>
            <a:r>
              <a:rPr lang="ar-SA" b="1" dirty="0"/>
              <a:t>أخصائيو/أخصائيات إدارة الحالات</a:t>
            </a:r>
            <a:r>
              <a:rPr lang="ar-SA" dirty="0"/>
              <a:t>.</a:t>
            </a:r>
            <a:br>
              <a:rPr lang="ar-SA" dirty="0"/>
            </a:br>
            <a:endParaRPr lang="ar-SA" dirty="0"/>
          </a:p>
          <a:p>
            <a:r>
              <a:rPr lang="ar-SA" b="1" dirty="0"/>
              <a:t>التعليمات:</a:t>
            </a:r>
            <a:endParaRPr lang="ar-SA" dirty="0"/>
          </a:p>
          <a:p>
            <a:r>
              <a:rPr lang="ar-SA" b="1" dirty="0"/>
              <a:t>عصف ذهني في مجموعات صغيرة – 5 دقائق</a:t>
            </a:r>
            <a:endParaRPr lang="ar-SA" dirty="0"/>
          </a:p>
          <a:p>
            <a:r>
              <a:rPr lang="ar-SA" dirty="0"/>
              <a:t>في مجموعات صغيرة (شخصان إلى ثلاثة كحدٍّ أقصى)، ناقشوا:</a:t>
            </a:r>
          </a:p>
          <a:p>
            <a:r>
              <a:rPr lang="ar-SA" dirty="0"/>
              <a:t>– أيُّ بروتوكول للسلامة ترونه الأكثر أهمية لعملكم؟ ولماذا؟</a:t>
            </a:r>
            <a:br>
              <a:rPr lang="ar-SA" dirty="0"/>
            </a:br>
            <a:endParaRPr lang="ar-SA" dirty="0"/>
          </a:p>
          <a:p>
            <a:r>
              <a:rPr lang="ar-SA" b="1" dirty="0"/>
              <a:t>مشاركة في الجلسة العامة – 3 دقائق</a:t>
            </a:r>
            <a:endParaRPr lang="ar-SA" dirty="0"/>
          </a:p>
          <a:p>
            <a:r>
              <a:rPr lang="ar-SA" dirty="0"/>
              <a:t>ادعُ/</a:t>
            </a:r>
            <a:r>
              <a:rPr lang="ar-SA" dirty="0" err="1"/>
              <a:t>ي</a:t>
            </a:r>
            <a:r>
              <a:rPr lang="ar-SA" dirty="0"/>
              <a:t> 2 إلى 3 أشخاص لمشاركة النقاط الرئيسية بإيجاز مع المجموعة كاملة.</a:t>
            </a:r>
          </a:p>
          <a:p>
            <a:br>
              <a:rPr lang="ar-SA" dirty="0"/>
            </a:br>
            <a:endParaRPr lang="ar-SA" dirty="0"/>
          </a:p>
          <a:p>
            <a:r>
              <a:rPr lang="ar-SA" b="1" dirty="0"/>
              <a:t>ملاحظات للميسّر/</a:t>
            </a:r>
            <a:r>
              <a:rPr lang="ar-SA" b="1" dirty="0" err="1"/>
              <a:t>ة</a:t>
            </a:r>
            <a:r>
              <a:rPr lang="ar-SA" b="1" dirty="0"/>
              <a:t>:</a:t>
            </a:r>
            <a:endParaRPr lang="ar-SA" dirty="0"/>
          </a:p>
          <a:p>
            <a:r>
              <a:rPr lang="ar-SA" dirty="0"/>
              <a:t>احرص/</a:t>
            </a:r>
            <a:r>
              <a:rPr lang="ar-SA" dirty="0" err="1"/>
              <a:t>ي</a:t>
            </a:r>
            <a:r>
              <a:rPr lang="ar-SA" dirty="0"/>
              <a:t> على أن يكون هذا النشاط سريعًا وتأمليًا. الهدف هو تهيئة المشاركين والمشاركات للتفكير المُسبق قبل دراسة الحالة.</a:t>
            </a:r>
          </a:p>
          <a:p>
            <a:r>
              <a:rPr lang="ar-SA" dirty="0"/>
              <a:t>يمكنك تدوين خطر أو خطرين، أو بروتوكول أو بروتوكولين، يردان بشكل متكرر على لوحة ورقية أو سبورة لاستخدامهما في النشاط التالي.</a:t>
            </a:r>
          </a:p>
          <a:p>
            <a:pPr marL="631825" lvl="2" algn="l" defTabSz="914400" rtl="0" eaLnBrk="1" latinLnBrk="0" hangingPunct="1">
              <a:buClr>
                <a:schemeClr val="accent4">
                  <a:lumMod val="75000"/>
                </a:schemeClr>
              </a:buClr>
            </a:pPr>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pPr/>
              <a:t>9</a:t>
            </a:fld>
            <a:endParaRPr lang="en-US"/>
          </a:p>
        </p:txBody>
      </p:sp>
    </p:spTree>
    <p:extLst>
      <p:ext uri="{BB962C8B-B14F-4D97-AF65-F5344CB8AC3E}">
        <p14:creationId xmlns:p14="http://schemas.microsoft.com/office/powerpoint/2010/main" val="1699415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spTree>
      <p:nvGrpSpPr>
        <p:cNvPr id="1" name=""/>
        <p:cNvGrpSpPr/>
        <p:nvPr/>
      </p:nvGrpSpPr>
      <p:grpSpPr>
        <a:xfrm>
          <a:off x="0" y="0"/>
          <a:ext cx="0" cy="0"/>
          <a:chOff x="0" y="0"/>
          <a:chExt cx="0" cy="0"/>
        </a:xfrm>
      </p:grpSpPr>
      <p:pic>
        <p:nvPicPr>
          <p:cNvPr id="2" name="Picture 6" descr="IRC-Guidlines-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itle 1"/>
          <p:cNvSpPr txBox="1">
            <a:spLocks/>
          </p:cNvSpPr>
          <p:nvPr userDrawn="1"/>
        </p:nvSpPr>
        <p:spPr>
          <a:xfrm>
            <a:off x="982663" y="1268413"/>
            <a:ext cx="10244137" cy="661987"/>
          </a:xfrm>
          <a:prstGeom prst="rect">
            <a:avLst/>
          </a:prstGeom>
        </p:spPr>
        <p:txBody>
          <a:bodyPr/>
          <a:lstStyle>
            <a:lvl1pPr algn="r" defTabSz="914400" rtl="1"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a:solidFill>
                  <a:prstClr val="white"/>
                </a:solidFill>
              </a:rPr>
              <a:t>Module 1</a:t>
            </a:r>
          </a:p>
        </p:txBody>
      </p:sp>
      <p:sp>
        <p:nvSpPr>
          <p:cNvPr id="4" name="Rectangle 3"/>
          <p:cNvSpPr/>
          <p:nvPr userDrawn="1"/>
        </p:nvSpPr>
        <p:spPr>
          <a:xfrm>
            <a:off x="592138" y="1116013"/>
            <a:ext cx="10907712" cy="2487612"/>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cxnSp>
        <p:nvCxnSpPr>
          <p:cNvPr id="5" name="Straight Connector 4"/>
          <p:cNvCxnSpPr/>
          <p:nvPr userDrawn="1"/>
        </p:nvCxnSpPr>
        <p:spPr>
          <a:xfrm>
            <a:off x="871538" y="2971800"/>
            <a:ext cx="10104437" cy="0"/>
          </a:xfrm>
          <a:prstGeom prst="line">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userDrawn="1"/>
        </p:nvSpPr>
        <p:spPr>
          <a:xfrm>
            <a:off x="809625" y="1439863"/>
            <a:ext cx="10591800" cy="1427162"/>
          </a:xfrm>
          <a:prstGeom prst="rect">
            <a:avLst/>
          </a:prstGeom>
        </p:spPr>
        <p:txBody>
          <a:bodyPr/>
          <a:lstStyle>
            <a:lvl1pPr algn="r" defTabSz="914400" rtl="1" eaLnBrk="1" latinLnBrk="0" hangingPunct="1">
              <a:lnSpc>
                <a:spcPct val="100000"/>
              </a:lnSpc>
              <a:spcBef>
                <a:spcPct val="0"/>
              </a:spcBef>
              <a:buNone/>
              <a:defRPr sz="6000" kern="1200" cap="all" spc="300" baseline="0">
                <a:solidFill>
                  <a:schemeClr val="bg1"/>
                </a:solidFill>
                <a:latin typeface="+mj-lt"/>
                <a:ea typeface="+mj-ea"/>
                <a:cs typeface="+mj-cs"/>
              </a:defRPr>
            </a:lvl1pPr>
          </a:lstStyle>
          <a:p>
            <a:pPr>
              <a:defRPr/>
            </a:pPr>
            <a:r>
              <a:rPr lang="en-US" sz="3800" dirty="0">
                <a:solidFill>
                  <a:prstClr val="black"/>
                </a:solidFill>
              </a:rPr>
              <a:t>INTERAGENCY GENDER-BASED VIOLENCE CASE MANAGEMENT TRAINING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2.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4"/>
              </a:buClr>
              <a:buSzPct val="100000"/>
              <a:buFontTx/>
              <a:buBlip>
                <a:blip r:embed="rId4"/>
              </a:buBlip>
              <a:defRPr sz="2000" spc="0"/>
            </a:lvl1pPr>
            <a:lvl2pPr marL="265176" indent="-137160">
              <a:buClr>
                <a:schemeClr val="accent4"/>
              </a:buClr>
              <a:buSzPct val="100000"/>
              <a:buFontTx/>
              <a:buBlip>
                <a:blip r:embed="rId4"/>
              </a:buBlip>
              <a:defRPr/>
            </a:lvl2pPr>
            <a:lvl3pPr marL="448056" indent="-137160">
              <a:buClr>
                <a:schemeClr val="accent4"/>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Yellow.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6"/>
              </a:buClr>
              <a:buSzPct val="100000"/>
              <a:buFontTx/>
              <a:buBlip>
                <a:blip r:embed="rId4"/>
              </a:buBlip>
              <a:defRPr sz="2000" spc="0"/>
            </a:lvl1pPr>
            <a:lvl2pPr marL="265176" indent="-137160">
              <a:buClr>
                <a:schemeClr val="accent6"/>
              </a:buClr>
              <a:buSzPct val="100000"/>
              <a:buFontTx/>
              <a:buBlip>
                <a:blip r:embed="rId4"/>
              </a:buBlip>
              <a:defRPr/>
            </a:lvl2pPr>
            <a:lvl3pPr marL="448056" indent="-137160">
              <a:buClr>
                <a:schemeClr val="accent6"/>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4" name="Picture 6" descr="IRC-Top-Border-Green.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6" descr="IRC-Top-Border-3.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6" descr="IRC-Top-Border-Purple.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6" descr="IRC-Top-Border-2.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Picture 6" descr="IRC-Top-Border-3.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6" descr="IRC-Top-Border-2.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rgbClr val="F3C317"/>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Rectangle 4"/>
          <p:cNvSpPr/>
          <p:nvPr userDrawn="1"/>
        </p:nvSpPr>
        <p:spPr>
          <a:xfrm>
            <a:off x="620713" y="2144713"/>
            <a:ext cx="4868862" cy="2089150"/>
          </a:xfrm>
          <a:prstGeom prst="rect">
            <a:avLst/>
          </a:prstGeom>
          <a:noFill/>
          <a:ln w="76200" cmpd="sng"/>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Pct val="100000"/>
              <a:buFontTx/>
              <a:buBlip>
                <a:blip r:embed="rId4"/>
              </a:buBlip>
              <a:defRPr sz="2000" spc="0"/>
            </a:lvl1pPr>
            <a:lvl2pPr marL="265176" indent="-137160">
              <a:buSzPct val="100000"/>
              <a:buFontTx/>
              <a:buBlip>
                <a:blip r:embed="rId4"/>
              </a:buBlip>
              <a:defRPr/>
            </a:lvl2pPr>
            <a:lvl3pPr marL="448056" indent="-137160">
              <a:buSzPct val="100000"/>
              <a:buFontTx/>
              <a:buBlip>
                <a:blip r:embed="rId4"/>
              </a:buBlip>
              <a:defRPr/>
            </a:lvl3pPr>
            <a:lvl4pPr marL="594360" indent="-137160">
              <a:buSzPct val="100000"/>
              <a:buFontTx/>
              <a:buBlip>
                <a:blip r:embed="rId4"/>
              </a:buBlip>
              <a:defRPr/>
            </a:lvl4pPr>
            <a:lvl5pPr marL="777240" indent="-137160">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5"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r">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grpSp>
        <p:nvGrpSpPr>
          <p:cNvPr id="2" name="Group 7"/>
          <p:cNvGrpSpPr>
            <a:grpSpLocks/>
          </p:cNvGrpSpPr>
          <p:nvPr userDrawn="1"/>
        </p:nvGrpSpPr>
        <p:grpSpPr bwMode="auto">
          <a:xfrm>
            <a:off x="860425" y="1974850"/>
            <a:ext cx="4811713" cy="4318000"/>
            <a:chOff x="860776" y="1975557"/>
            <a:chExt cx="4811891" cy="4317998"/>
          </a:xfrm>
        </p:grpSpPr>
        <p:cxnSp>
          <p:nvCxnSpPr>
            <p:cNvPr id="9" name="Straight Connector 8"/>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nvGrpSpPr>
          <p:cNvPr id="5" name="Group 13"/>
          <p:cNvGrpSpPr>
            <a:grpSpLocks/>
          </p:cNvGrpSpPr>
          <p:nvPr userDrawn="1"/>
        </p:nvGrpSpPr>
        <p:grpSpPr bwMode="auto">
          <a:xfrm>
            <a:off x="6505575" y="1974850"/>
            <a:ext cx="4811713" cy="4318000"/>
            <a:chOff x="860776" y="1975557"/>
            <a:chExt cx="4811891" cy="4317998"/>
          </a:xfrm>
        </p:grpSpPr>
        <p:cxnSp>
          <p:nvCxnSpPr>
            <p:cNvPr id="15" name="Straight Connector 14"/>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6"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cxnSp>
        <p:nvCxnSpPr>
          <p:cNvPr id="7" name="Straight Connector 6"/>
          <p:cNvCxnSpPr/>
          <p:nvPr userDrawn="1"/>
        </p:nvCxnSpPr>
        <p:spPr>
          <a:xfrm>
            <a:off x="1085850" y="3725863"/>
            <a:ext cx="433228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chemeClr val="accent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7" name="Rectangle 6"/>
          <p:cNvSpPr/>
          <p:nvPr userDrawn="1"/>
        </p:nvSpPr>
        <p:spPr>
          <a:xfrm>
            <a:off x="0" y="1552575"/>
            <a:ext cx="12192000" cy="530542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prstClr val="black"/>
              </a:solidFill>
            </a:endParaRPr>
          </a:p>
        </p:txBody>
      </p:sp>
      <p:sp>
        <p:nvSpPr>
          <p:cNvPr id="8" name="Rectangle 7"/>
          <p:cNvSpPr/>
          <p:nvPr userDrawn="1"/>
        </p:nvSpPr>
        <p:spPr>
          <a:xfrm>
            <a:off x="2840038" y="2003425"/>
            <a:ext cx="6526212" cy="1187450"/>
          </a:xfrm>
          <a:prstGeom prst="rect">
            <a:avLst/>
          </a:prstGeom>
          <a:noFill/>
          <a:ln w="76200" cmpd="sng">
            <a:solidFill>
              <a:schemeClr val="accent3"/>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9" name="Rectangle 8"/>
          <p:cNvSpPr/>
          <p:nvPr userDrawn="1"/>
        </p:nvSpPr>
        <p:spPr>
          <a:xfrm>
            <a:off x="2840038" y="3597275"/>
            <a:ext cx="6526212" cy="1187450"/>
          </a:xfrm>
          <a:prstGeom prst="rect">
            <a:avLst/>
          </a:prstGeom>
          <a:noFill/>
          <a:ln w="76200" cmpd="sng">
            <a:solidFill>
              <a:schemeClr val="accent5"/>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10" name="Rectangle 9"/>
          <p:cNvSpPr/>
          <p:nvPr userDrawn="1"/>
        </p:nvSpPr>
        <p:spPr>
          <a:xfrm>
            <a:off x="2840038" y="5207000"/>
            <a:ext cx="6526212" cy="1187450"/>
          </a:xfrm>
          <a:prstGeom prst="rect">
            <a:avLst/>
          </a:prstGeom>
          <a:noFill/>
          <a:ln w="76200" cmpd="sng">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375016" y="204215"/>
            <a:ext cx="11435983" cy="1136341"/>
          </a:xfrm>
        </p:spPr>
        <p:txBody>
          <a:bodyPr/>
          <a:lstStyle>
            <a:lvl1pPr algn="ctr">
              <a:defRPr sz="4000" baseline="0">
                <a:solidFill>
                  <a:schemeClr val="bg1"/>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3020130" y="2342446"/>
            <a:ext cx="6123869" cy="578554"/>
          </a:xfrm>
        </p:spPr>
        <p:txBody>
          <a:bodyPr>
            <a:normAutofit/>
          </a:bodyPr>
          <a:lstStyle>
            <a:lvl1pPr algn="ctr">
              <a:defRPr sz="3200" b="0" i="0" spc="230">
                <a:solidFill>
                  <a:schemeClr val="accent3"/>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4" name="Text Placeholder 14"/>
          <p:cNvSpPr>
            <a:spLocks noGrp="1"/>
          </p:cNvSpPr>
          <p:nvPr>
            <p:ph type="body" sz="quarter" idx="11"/>
          </p:nvPr>
        </p:nvSpPr>
        <p:spPr>
          <a:xfrm>
            <a:off x="3020130" y="3951110"/>
            <a:ext cx="6123869" cy="578554"/>
          </a:xfrm>
        </p:spPr>
        <p:txBody>
          <a:bodyPr>
            <a:normAutofit/>
          </a:bodyPr>
          <a:lstStyle>
            <a:lvl1pPr algn="ctr">
              <a:defRPr sz="3200" b="0" i="0" spc="230">
                <a:solidFill>
                  <a:schemeClr val="accent5"/>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6" name="Text Placeholder 14"/>
          <p:cNvSpPr>
            <a:spLocks noGrp="1"/>
          </p:cNvSpPr>
          <p:nvPr>
            <p:ph type="body" sz="quarter" idx="12"/>
          </p:nvPr>
        </p:nvSpPr>
        <p:spPr>
          <a:xfrm>
            <a:off x="3020130" y="5573886"/>
            <a:ext cx="6123869" cy="578554"/>
          </a:xfrm>
        </p:spPr>
        <p:txBody>
          <a:bodyPr>
            <a:normAutofit/>
          </a:bodyPr>
          <a:lstStyle>
            <a:lvl1pPr algn="ctr">
              <a:defRPr sz="3200" b="0" i="0" spc="230">
                <a:solidFill>
                  <a:schemeClr val="accent6"/>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Title 1"/>
          <p:cNvSpPr txBox="1">
            <a:spLocks/>
          </p:cNvSpPr>
          <p:nvPr userDrawn="1"/>
        </p:nvSpPr>
        <p:spPr>
          <a:xfrm>
            <a:off x="982663" y="1268413"/>
            <a:ext cx="10244137" cy="661987"/>
          </a:xfrm>
          <a:prstGeom prst="rect">
            <a:avLst/>
          </a:prstGeom>
        </p:spPr>
        <p:txBody>
          <a:bodyPr/>
          <a:lstStyle>
            <a:lvl1pPr algn="r" defTabSz="914400" rtl="1"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a:solidFill>
                  <a:prstClr val="white"/>
                </a:solidFill>
              </a:rPr>
              <a:t>Module 1</a:t>
            </a:r>
          </a:p>
        </p:txBody>
      </p:sp>
      <p:sp>
        <p:nvSpPr>
          <p:cNvPr id="5" name="Title 1"/>
          <p:cNvSpPr txBox="1">
            <a:spLocks/>
          </p:cNvSpPr>
          <p:nvPr userDrawn="1"/>
        </p:nvSpPr>
        <p:spPr>
          <a:xfrm>
            <a:off x="982663" y="4745038"/>
            <a:ext cx="10244137" cy="966787"/>
          </a:xfrm>
          <a:prstGeom prst="rect">
            <a:avLst/>
          </a:prstGeom>
        </p:spPr>
        <p:txBody>
          <a:bodyPr/>
          <a:lstStyle>
            <a:lvl1pPr algn="r" defTabSz="914400" rtl="1"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3200" spc="0" dirty="0">
                <a:solidFill>
                  <a:prstClr val="white"/>
                </a:solidFill>
                <a:latin typeface="Franklin Gothic Book"/>
              </a:rPr>
              <a:t>Click to Edit Sub Title</a:t>
            </a:r>
          </a:p>
        </p:txBody>
      </p:sp>
      <p:cxnSp>
        <p:nvCxnSpPr>
          <p:cNvPr id="6" name="Straight Connector 5"/>
          <p:cNvCxnSpPr/>
          <p:nvPr userDrawn="1"/>
        </p:nvCxnSpPr>
        <p:spPr>
          <a:xfrm>
            <a:off x="1085850" y="4387850"/>
            <a:ext cx="1010443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82132" y="1962937"/>
            <a:ext cx="10244667" cy="2134930"/>
          </a:xfrm>
        </p:spPr>
        <p:txBody>
          <a:bodyPr anchor="t">
            <a:noAutofit/>
          </a:bodyPr>
          <a:lstStyle>
            <a:lvl1pPr algn="r">
              <a:lnSpc>
                <a:spcPct val="100000"/>
              </a:lnSpc>
              <a:defRPr sz="6000" spc="300" baseline="0">
                <a:solidFill>
                  <a:schemeClr val="bg1"/>
                </a:solidFill>
              </a:defRPr>
            </a:lvl1pPr>
          </a:lstStyle>
          <a:p>
            <a:r>
              <a:rPr lang="en-US"/>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Option 1">
    <p:spTree>
      <p:nvGrpSpPr>
        <p:cNvPr id="1" name=""/>
        <p:cNvGrpSpPr/>
        <p:nvPr/>
      </p:nvGrpSpPr>
      <p:grpSpPr>
        <a:xfrm>
          <a:off x="0" y="0"/>
          <a:ext cx="0" cy="0"/>
          <a:chOff x="0" y="0"/>
          <a:chExt cx="0" cy="0"/>
        </a:xfrm>
      </p:grpSpPr>
      <p:pic>
        <p:nvPicPr>
          <p:cNvPr id="2" name="Picture 6" descr="IRC-Guidlines-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itle 1"/>
          <p:cNvSpPr txBox="1">
            <a:spLocks/>
          </p:cNvSpPr>
          <p:nvPr userDrawn="1"/>
        </p:nvSpPr>
        <p:spPr>
          <a:xfrm>
            <a:off x="982663" y="1268413"/>
            <a:ext cx="10244137" cy="661987"/>
          </a:xfrm>
          <a:prstGeom prst="rect">
            <a:avLst/>
          </a:prstGeom>
        </p:spPr>
        <p:txBody>
          <a:bodyPr/>
          <a:lstStyle>
            <a:lvl1pPr algn="r" defTabSz="914400" rtl="1"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a:solidFill>
                  <a:prstClr val="white"/>
                </a:solidFill>
              </a:rPr>
              <a:t>Module 1</a:t>
            </a:r>
          </a:p>
        </p:txBody>
      </p:sp>
      <p:sp>
        <p:nvSpPr>
          <p:cNvPr id="4" name="Rectangle 3"/>
          <p:cNvSpPr/>
          <p:nvPr userDrawn="1"/>
        </p:nvSpPr>
        <p:spPr>
          <a:xfrm>
            <a:off x="592138" y="1116013"/>
            <a:ext cx="10907712" cy="2487612"/>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prstClr val="black"/>
              </a:solidFill>
            </a:endParaRPr>
          </a:p>
        </p:txBody>
      </p:sp>
      <p:cxnSp>
        <p:nvCxnSpPr>
          <p:cNvPr id="5" name="Straight Connector 4"/>
          <p:cNvCxnSpPr/>
          <p:nvPr userDrawn="1"/>
        </p:nvCxnSpPr>
        <p:spPr>
          <a:xfrm>
            <a:off x="1181030" y="2971800"/>
            <a:ext cx="10104437" cy="0"/>
          </a:xfrm>
          <a:prstGeom prst="line">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userDrawn="1"/>
        </p:nvSpPr>
        <p:spPr>
          <a:xfrm>
            <a:off x="809625" y="1439863"/>
            <a:ext cx="10591800" cy="1427162"/>
          </a:xfrm>
          <a:prstGeom prst="rect">
            <a:avLst/>
          </a:prstGeom>
        </p:spPr>
        <p:txBody>
          <a:bodyPr/>
          <a:lstStyle>
            <a:lvl1pPr algn="r" defTabSz="914400" rtl="1" eaLnBrk="1" latinLnBrk="0" hangingPunct="1">
              <a:lnSpc>
                <a:spcPct val="100000"/>
              </a:lnSpc>
              <a:spcBef>
                <a:spcPct val="0"/>
              </a:spcBef>
              <a:buNone/>
              <a:defRPr sz="6000" kern="1200" cap="all" spc="300" baseline="0">
                <a:solidFill>
                  <a:schemeClr val="bg1"/>
                </a:solidFill>
                <a:latin typeface="+mj-lt"/>
                <a:ea typeface="+mj-ea"/>
                <a:cs typeface="+mj-cs"/>
              </a:defRPr>
            </a:lvl1pPr>
          </a:lstStyle>
          <a:p>
            <a:pPr>
              <a:defRPr/>
            </a:pPr>
            <a:r>
              <a:rPr lang="ar-EG" sz="3800" spc="0" dirty="0">
                <a:solidFill>
                  <a:prstClr val="black"/>
                </a:solidFill>
              </a:rPr>
              <a:t>التدريب المشترك بين الوكالات على إدارة حالات العنف القائم على النوع الاجتماعي </a:t>
            </a:r>
            <a:endParaRPr lang="en-US" sz="3800" spc="0" dirty="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5"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r">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ver Option 2">
    <p:spTree>
      <p:nvGrpSpPr>
        <p:cNvPr id="1" name=""/>
        <p:cNvGrpSpPr/>
        <p:nvPr/>
      </p:nvGrpSpPr>
      <p:grpSpPr>
        <a:xfrm>
          <a:off x="0" y="0"/>
          <a:ext cx="0" cy="0"/>
          <a:chOff x="0" y="0"/>
          <a:chExt cx="0" cy="0"/>
        </a:xfrm>
      </p:grpSpPr>
      <p:pic>
        <p:nvPicPr>
          <p:cNvPr id="5" name="Picture 6" descr="IRC-Cover-Green-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r">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ver Option 2">
    <p:spTree>
      <p:nvGrpSpPr>
        <p:cNvPr id="1" name=""/>
        <p:cNvGrpSpPr/>
        <p:nvPr/>
      </p:nvGrpSpPr>
      <p:grpSpPr>
        <a:xfrm>
          <a:off x="0" y="0"/>
          <a:ext cx="0" cy="0"/>
          <a:chOff x="0" y="0"/>
          <a:chExt cx="0" cy="0"/>
        </a:xfrm>
      </p:grpSpPr>
      <p:pic>
        <p:nvPicPr>
          <p:cNvPr id="5" name="Picture 6" descr="IRC-Cover-Orang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r">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ver Option 2">
    <p:spTree>
      <p:nvGrpSpPr>
        <p:cNvPr id="1" name=""/>
        <p:cNvGrpSpPr/>
        <p:nvPr/>
      </p:nvGrpSpPr>
      <p:grpSpPr>
        <a:xfrm>
          <a:off x="0" y="0"/>
          <a:ext cx="0" cy="0"/>
          <a:chOff x="0" y="0"/>
          <a:chExt cx="0" cy="0"/>
        </a:xfrm>
      </p:grpSpPr>
      <p:pic>
        <p:nvPicPr>
          <p:cNvPr id="5" name="Picture 6" descr="IRC-Cover-Purpl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r">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Option 2">
    <p:spTree>
      <p:nvGrpSpPr>
        <p:cNvPr id="1" name=""/>
        <p:cNvGrpSpPr/>
        <p:nvPr/>
      </p:nvGrpSpPr>
      <p:grpSpPr>
        <a:xfrm>
          <a:off x="0" y="0"/>
          <a:ext cx="0" cy="0"/>
          <a:chOff x="0" y="0"/>
          <a:chExt cx="0" cy="0"/>
        </a:xfrm>
      </p:grpSpPr>
      <p:pic>
        <p:nvPicPr>
          <p:cNvPr id="5" name="Picture 6" descr="IRC-Cover-Green-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r">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ver Option 2">
    <p:spTree>
      <p:nvGrpSpPr>
        <p:cNvPr id="1" name=""/>
        <p:cNvGrpSpPr/>
        <p:nvPr/>
      </p:nvGrpSpPr>
      <p:grpSpPr>
        <a:xfrm>
          <a:off x="0" y="0"/>
          <a:ext cx="0" cy="0"/>
          <a:chOff x="0" y="0"/>
          <a:chExt cx="0" cy="0"/>
        </a:xfrm>
      </p:grpSpPr>
      <p:pic>
        <p:nvPicPr>
          <p:cNvPr id="5" name="Picture 6" descr="IRC-Cover-Yellow-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r">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1"/>
              </a:buClr>
              <a:buSzPct val="100000"/>
              <a:buFontTx/>
              <a:buBlip>
                <a:blip r:embed="rId4"/>
              </a:buBlip>
              <a:defRPr sz="2000" spc="0"/>
            </a:lvl1pPr>
            <a:lvl2pPr marL="265176" indent="-137160">
              <a:buClr>
                <a:schemeClr val="accent1"/>
              </a:buClr>
              <a:buSzPct val="100000"/>
              <a:buFontTx/>
              <a:buBlip>
                <a:blip r:embed="rId4"/>
              </a:buBlip>
              <a:defRPr/>
            </a:lvl2pPr>
            <a:lvl3pPr marL="448056" indent="-137160">
              <a:buClr>
                <a:schemeClr val="accent1"/>
              </a:buClr>
              <a:buSzPct val="100000"/>
              <a:buFontTx/>
              <a:buBlip>
                <a:blip r:embed="rId4"/>
              </a:buBlip>
              <a:defRPr/>
            </a:lvl3pPr>
            <a:lvl4pPr marL="594360" indent="-137160">
              <a:buSzPct val="100000"/>
              <a:buFontTx/>
              <a:buBlip>
                <a:blip r:embed="rId4"/>
              </a:buBlip>
              <a:defRPr/>
            </a:lvl4pPr>
            <a:lvl5pPr marL="777240" indent="-137160">
              <a:buSzPct val="100000"/>
              <a:buFontTx/>
              <a:buBlip>
                <a:blip r:embed="rId4"/>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3.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5"/>
              </a:buClr>
              <a:buSzPct val="100000"/>
              <a:buFontTx/>
              <a:buBlip>
                <a:blip r:embed="rId4"/>
              </a:buBlip>
              <a:defRPr sz="2000" spc="0"/>
            </a:lvl1pPr>
            <a:lvl2pPr marL="265176" indent="-137160">
              <a:buClr>
                <a:schemeClr val="accent5"/>
              </a:buClr>
              <a:buSzPct val="100000"/>
              <a:buFontTx/>
              <a:buBlip>
                <a:blip r:embed="rId4"/>
              </a:buBlip>
              <a:defRPr/>
            </a:lvl2pPr>
            <a:lvl3pPr marL="448056" indent="-137160">
              <a:buClr>
                <a:schemeClr val="accent5"/>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Orange.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Pct val="100000"/>
              <a:buFontTx/>
              <a:buBlip>
                <a:blip r:embed="rId4"/>
              </a:buBlip>
              <a:defRPr sz="2000" spc="0"/>
            </a:lvl1pPr>
            <a:lvl2pPr marL="265176" indent="-137160">
              <a:buSzPct val="100000"/>
              <a:buFontTx/>
              <a:buBlip>
                <a:blip r:embed="rId4"/>
              </a:buBlip>
              <a:defRPr/>
            </a:lvl2pPr>
            <a:lvl3pPr marL="448056" indent="-137160">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2.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4"/>
              </a:buClr>
              <a:buSzPct val="100000"/>
              <a:buFontTx/>
              <a:buBlip>
                <a:blip r:embed="rId4"/>
              </a:buBlip>
              <a:defRPr sz="2000" spc="0"/>
            </a:lvl1pPr>
            <a:lvl2pPr marL="265176" indent="-137160">
              <a:buClr>
                <a:schemeClr val="accent4"/>
              </a:buClr>
              <a:buSzPct val="100000"/>
              <a:buFontTx/>
              <a:buBlip>
                <a:blip r:embed="rId4"/>
              </a:buBlip>
              <a:defRPr/>
            </a:lvl2pPr>
            <a:lvl3pPr marL="448056" indent="-137160">
              <a:buClr>
                <a:schemeClr val="accent4"/>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Yellow.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6"/>
              </a:buClr>
              <a:buSzPct val="100000"/>
              <a:buFontTx/>
              <a:buBlip>
                <a:blip r:embed="rId4"/>
              </a:buBlip>
              <a:defRPr sz="2000" spc="0"/>
            </a:lvl1pPr>
            <a:lvl2pPr marL="265176" indent="-137160">
              <a:buClr>
                <a:schemeClr val="accent6"/>
              </a:buClr>
              <a:buSzPct val="100000"/>
              <a:buFontTx/>
              <a:buBlip>
                <a:blip r:embed="rId4"/>
              </a:buBlip>
              <a:defRPr/>
            </a:lvl2pPr>
            <a:lvl3pPr marL="448056" indent="-137160">
              <a:buClr>
                <a:schemeClr val="accent6"/>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4" name="Picture 6" descr="IRC-Top-Border-Green.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6" descr="IRC-Top-Border-3.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6" descr="IRC-Top-Border-Purple.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Option 2">
    <p:spTree>
      <p:nvGrpSpPr>
        <p:cNvPr id="1" name=""/>
        <p:cNvGrpSpPr/>
        <p:nvPr/>
      </p:nvGrpSpPr>
      <p:grpSpPr>
        <a:xfrm>
          <a:off x="0" y="0"/>
          <a:ext cx="0" cy="0"/>
          <a:chOff x="0" y="0"/>
          <a:chExt cx="0" cy="0"/>
        </a:xfrm>
      </p:grpSpPr>
      <p:pic>
        <p:nvPicPr>
          <p:cNvPr id="5" name="Picture 6" descr="IRC-Cover-Orang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r">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6" descr="IRC-Top-Border-2.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Picture 6" descr="IRC-Top-Border-3.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6" descr="IRC-Top-Border-2.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rgbClr val="F3C317"/>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5" name="Rectangle 4"/>
          <p:cNvSpPr/>
          <p:nvPr userDrawn="1"/>
        </p:nvSpPr>
        <p:spPr>
          <a:xfrm>
            <a:off x="620713" y="2144713"/>
            <a:ext cx="4868862" cy="2089150"/>
          </a:xfrm>
          <a:prstGeom prst="rect">
            <a:avLst/>
          </a:prstGeom>
          <a:noFill/>
          <a:ln w="76200" cmpd="sng"/>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Pct val="100000"/>
              <a:buFontTx/>
              <a:buBlip>
                <a:blip r:embed="rId4"/>
              </a:buBlip>
              <a:defRPr sz="2000" spc="0"/>
            </a:lvl1pPr>
            <a:lvl2pPr marL="265176" indent="-137160">
              <a:buSzPct val="100000"/>
              <a:buFontTx/>
              <a:buBlip>
                <a:blip r:embed="rId4"/>
              </a:buBlip>
              <a:defRPr/>
            </a:lvl2pPr>
            <a:lvl3pPr marL="448056" indent="-137160">
              <a:buSzPct val="100000"/>
              <a:buFontTx/>
              <a:buBlip>
                <a:blip r:embed="rId4"/>
              </a:buBlip>
              <a:defRPr/>
            </a:lvl3pPr>
            <a:lvl4pPr marL="594360" indent="-137160">
              <a:buSzPct val="100000"/>
              <a:buFontTx/>
              <a:buBlip>
                <a:blip r:embed="rId4"/>
              </a:buBlip>
              <a:defRPr/>
            </a:lvl4pPr>
            <a:lvl5pPr marL="777240" indent="-137160">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grpSp>
        <p:nvGrpSpPr>
          <p:cNvPr id="2" name="Group 7"/>
          <p:cNvGrpSpPr>
            <a:grpSpLocks/>
          </p:cNvGrpSpPr>
          <p:nvPr userDrawn="1"/>
        </p:nvGrpSpPr>
        <p:grpSpPr bwMode="auto">
          <a:xfrm>
            <a:off x="860425" y="1974850"/>
            <a:ext cx="4811713" cy="4318000"/>
            <a:chOff x="860776" y="1975557"/>
            <a:chExt cx="4811891" cy="4317998"/>
          </a:xfrm>
        </p:grpSpPr>
        <p:cxnSp>
          <p:nvCxnSpPr>
            <p:cNvPr id="9" name="Straight Connector 8"/>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nvGrpSpPr>
          <p:cNvPr id="5" name="Group 13"/>
          <p:cNvGrpSpPr>
            <a:grpSpLocks/>
          </p:cNvGrpSpPr>
          <p:nvPr userDrawn="1"/>
        </p:nvGrpSpPr>
        <p:grpSpPr bwMode="auto">
          <a:xfrm>
            <a:off x="6505575" y="1974850"/>
            <a:ext cx="4811713" cy="4318000"/>
            <a:chOff x="860776" y="1975557"/>
            <a:chExt cx="4811891" cy="4317998"/>
          </a:xfrm>
        </p:grpSpPr>
        <p:cxnSp>
          <p:nvCxnSpPr>
            <p:cNvPr id="15" name="Straight Connector 14"/>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6"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cxnSp>
        <p:nvCxnSpPr>
          <p:cNvPr id="7" name="Straight Connector 6"/>
          <p:cNvCxnSpPr/>
          <p:nvPr userDrawn="1"/>
        </p:nvCxnSpPr>
        <p:spPr>
          <a:xfrm>
            <a:off x="1085850" y="3725863"/>
            <a:ext cx="433228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chemeClr val="accent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7" name="Rectangle 6"/>
          <p:cNvSpPr/>
          <p:nvPr userDrawn="1"/>
        </p:nvSpPr>
        <p:spPr>
          <a:xfrm>
            <a:off x="0" y="1552575"/>
            <a:ext cx="12192000" cy="530542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prstClr val="black"/>
              </a:solidFill>
            </a:endParaRPr>
          </a:p>
        </p:txBody>
      </p:sp>
      <p:sp>
        <p:nvSpPr>
          <p:cNvPr id="8" name="Rectangle 7"/>
          <p:cNvSpPr/>
          <p:nvPr userDrawn="1"/>
        </p:nvSpPr>
        <p:spPr>
          <a:xfrm>
            <a:off x="2840038" y="2003425"/>
            <a:ext cx="6526212" cy="1187450"/>
          </a:xfrm>
          <a:prstGeom prst="rect">
            <a:avLst/>
          </a:prstGeom>
          <a:noFill/>
          <a:ln w="76200" cmpd="sng">
            <a:solidFill>
              <a:schemeClr val="accent3"/>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9" name="Rectangle 8"/>
          <p:cNvSpPr/>
          <p:nvPr userDrawn="1"/>
        </p:nvSpPr>
        <p:spPr>
          <a:xfrm>
            <a:off x="2840038" y="3597275"/>
            <a:ext cx="6526212" cy="1187450"/>
          </a:xfrm>
          <a:prstGeom prst="rect">
            <a:avLst/>
          </a:prstGeom>
          <a:noFill/>
          <a:ln w="76200" cmpd="sng">
            <a:solidFill>
              <a:schemeClr val="accent5"/>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10" name="Rectangle 9"/>
          <p:cNvSpPr/>
          <p:nvPr userDrawn="1"/>
        </p:nvSpPr>
        <p:spPr>
          <a:xfrm>
            <a:off x="2840038" y="5207000"/>
            <a:ext cx="6526212" cy="1187450"/>
          </a:xfrm>
          <a:prstGeom prst="rect">
            <a:avLst/>
          </a:prstGeom>
          <a:noFill/>
          <a:ln w="76200" cmpd="sng">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375016" y="204215"/>
            <a:ext cx="11435983" cy="1136341"/>
          </a:xfrm>
        </p:spPr>
        <p:txBody>
          <a:bodyPr/>
          <a:lstStyle>
            <a:lvl1pPr algn="ctr">
              <a:defRPr sz="4000" baseline="0">
                <a:solidFill>
                  <a:schemeClr val="bg1"/>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3020130" y="2342446"/>
            <a:ext cx="6123869" cy="578554"/>
          </a:xfrm>
        </p:spPr>
        <p:txBody>
          <a:bodyPr>
            <a:normAutofit/>
          </a:bodyPr>
          <a:lstStyle>
            <a:lvl1pPr algn="ctr">
              <a:defRPr sz="3200" b="0" i="0" spc="230">
                <a:solidFill>
                  <a:schemeClr val="accent3"/>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4" name="Text Placeholder 14"/>
          <p:cNvSpPr>
            <a:spLocks noGrp="1"/>
          </p:cNvSpPr>
          <p:nvPr>
            <p:ph type="body" sz="quarter" idx="11"/>
          </p:nvPr>
        </p:nvSpPr>
        <p:spPr>
          <a:xfrm>
            <a:off x="3020130" y="3951110"/>
            <a:ext cx="6123869" cy="578554"/>
          </a:xfrm>
        </p:spPr>
        <p:txBody>
          <a:bodyPr>
            <a:normAutofit/>
          </a:bodyPr>
          <a:lstStyle>
            <a:lvl1pPr algn="ctr">
              <a:defRPr sz="3200" b="0" i="0" spc="230">
                <a:solidFill>
                  <a:schemeClr val="accent5"/>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6" name="Text Placeholder 14"/>
          <p:cNvSpPr>
            <a:spLocks noGrp="1"/>
          </p:cNvSpPr>
          <p:nvPr>
            <p:ph type="body" sz="quarter" idx="12"/>
          </p:nvPr>
        </p:nvSpPr>
        <p:spPr>
          <a:xfrm>
            <a:off x="3020130" y="5573886"/>
            <a:ext cx="6123869" cy="578554"/>
          </a:xfrm>
        </p:spPr>
        <p:txBody>
          <a:bodyPr>
            <a:normAutofit/>
          </a:bodyPr>
          <a:lstStyle>
            <a:lvl1pPr algn="ctr">
              <a:defRPr sz="3200" b="0" i="0" spc="230">
                <a:solidFill>
                  <a:schemeClr val="accent6"/>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Title 1"/>
          <p:cNvSpPr txBox="1">
            <a:spLocks/>
          </p:cNvSpPr>
          <p:nvPr userDrawn="1"/>
        </p:nvSpPr>
        <p:spPr>
          <a:xfrm>
            <a:off x="982663" y="1268413"/>
            <a:ext cx="10244137" cy="661987"/>
          </a:xfrm>
          <a:prstGeom prst="rect">
            <a:avLst/>
          </a:prstGeom>
        </p:spPr>
        <p:txBody>
          <a:bodyPr/>
          <a:lstStyle>
            <a:lvl1pPr algn="r" defTabSz="914400" rtl="1"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a:solidFill>
                  <a:prstClr val="white"/>
                </a:solidFill>
              </a:rPr>
              <a:t>Module 1</a:t>
            </a:r>
          </a:p>
        </p:txBody>
      </p:sp>
      <p:sp>
        <p:nvSpPr>
          <p:cNvPr id="5" name="Title 1"/>
          <p:cNvSpPr txBox="1">
            <a:spLocks/>
          </p:cNvSpPr>
          <p:nvPr userDrawn="1"/>
        </p:nvSpPr>
        <p:spPr>
          <a:xfrm>
            <a:off x="982663" y="4745038"/>
            <a:ext cx="10244137" cy="966787"/>
          </a:xfrm>
          <a:prstGeom prst="rect">
            <a:avLst/>
          </a:prstGeom>
        </p:spPr>
        <p:txBody>
          <a:bodyPr/>
          <a:lstStyle>
            <a:lvl1pPr algn="r" defTabSz="914400" rtl="1"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3200" spc="0" dirty="0">
                <a:solidFill>
                  <a:prstClr val="white"/>
                </a:solidFill>
                <a:latin typeface="Franklin Gothic Book"/>
              </a:rPr>
              <a:t>Click to Edit Sub Title</a:t>
            </a:r>
          </a:p>
        </p:txBody>
      </p:sp>
      <p:cxnSp>
        <p:nvCxnSpPr>
          <p:cNvPr id="6" name="Straight Connector 5"/>
          <p:cNvCxnSpPr/>
          <p:nvPr userDrawn="1"/>
        </p:nvCxnSpPr>
        <p:spPr>
          <a:xfrm>
            <a:off x="1085850" y="4387850"/>
            <a:ext cx="1010443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82132" y="1962937"/>
            <a:ext cx="10244667" cy="2134930"/>
          </a:xfrm>
        </p:spPr>
        <p:txBody>
          <a:bodyPr anchor="t">
            <a:noAutofit/>
          </a:bodyPr>
          <a:lstStyle>
            <a:lvl1pPr algn="r">
              <a:lnSpc>
                <a:spcPct val="100000"/>
              </a:lnSpc>
              <a:defRPr sz="6000" spc="300" baseline="0">
                <a:solidFill>
                  <a:schemeClr val="bg1"/>
                </a:solidFill>
              </a:defRPr>
            </a:lvl1pPr>
          </a:lstStyle>
          <a:p>
            <a:r>
              <a:rPr lang="en-US"/>
              <a:t>Click to edit Master title style</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ver Option 1">
    <p:spTree>
      <p:nvGrpSpPr>
        <p:cNvPr id="1" name=""/>
        <p:cNvGrpSpPr/>
        <p:nvPr/>
      </p:nvGrpSpPr>
      <p:grpSpPr>
        <a:xfrm>
          <a:off x="0" y="0"/>
          <a:ext cx="0" cy="0"/>
          <a:chOff x="0" y="0"/>
          <a:chExt cx="0" cy="0"/>
        </a:xfrm>
      </p:grpSpPr>
      <p:pic>
        <p:nvPicPr>
          <p:cNvPr id="2" name="Picture 6" descr="IRC-Guidlines-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Title 1"/>
          <p:cNvSpPr txBox="1">
            <a:spLocks/>
          </p:cNvSpPr>
          <p:nvPr userDrawn="1"/>
        </p:nvSpPr>
        <p:spPr>
          <a:xfrm>
            <a:off x="982663" y="1268413"/>
            <a:ext cx="10244137" cy="661987"/>
          </a:xfrm>
          <a:prstGeom prst="rect">
            <a:avLst/>
          </a:prstGeom>
        </p:spPr>
        <p:txBody>
          <a:bodyPr/>
          <a:lstStyle>
            <a:lvl1pPr algn="r" defTabSz="914400" rtl="1"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a:solidFill>
                  <a:prstClr val="white"/>
                </a:solidFill>
              </a:rPr>
              <a:t>Module 1</a:t>
            </a:r>
          </a:p>
        </p:txBody>
      </p:sp>
      <p:sp>
        <p:nvSpPr>
          <p:cNvPr id="4" name="Rectangle 3"/>
          <p:cNvSpPr/>
          <p:nvPr userDrawn="1"/>
        </p:nvSpPr>
        <p:spPr>
          <a:xfrm>
            <a:off x="592138" y="1116013"/>
            <a:ext cx="10907712" cy="2487612"/>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cxnSp>
        <p:nvCxnSpPr>
          <p:cNvPr id="5" name="Straight Connector 4"/>
          <p:cNvCxnSpPr/>
          <p:nvPr userDrawn="1"/>
        </p:nvCxnSpPr>
        <p:spPr>
          <a:xfrm>
            <a:off x="871538" y="2971800"/>
            <a:ext cx="10104437" cy="0"/>
          </a:xfrm>
          <a:prstGeom prst="line">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userDrawn="1"/>
        </p:nvSpPr>
        <p:spPr>
          <a:xfrm>
            <a:off x="809625" y="1439863"/>
            <a:ext cx="10591800" cy="1427162"/>
          </a:xfrm>
          <a:prstGeom prst="rect">
            <a:avLst/>
          </a:prstGeom>
        </p:spPr>
        <p:txBody>
          <a:bodyPr/>
          <a:lstStyle>
            <a:lvl1pPr algn="r" defTabSz="914400" rtl="1" eaLnBrk="1" latinLnBrk="0" hangingPunct="1">
              <a:lnSpc>
                <a:spcPct val="100000"/>
              </a:lnSpc>
              <a:spcBef>
                <a:spcPct val="0"/>
              </a:spcBef>
              <a:buNone/>
              <a:defRPr sz="6000" kern="1200" cap="all" spc="300" baseline="0">
                <a:solidFill>
                  <a:schemeClr val="bg1"/>
                </a:solidFill>
                <a:latin typeface="+mj-lt"/>
                <a:ea typeface="+mj-ea"/>
                <a:cs typeface="+mj-cs"/>
              </a:defRPr>
            </a:lvl1pPr>
          </a:lstStyle>
          <a:p>
            <a:pPr>
              <a:defRPr/>
            </a:pPr>
            <a:r>
              <a:rPr lang="en-US" sz="3800" dirty="0">
                <a:solidFill>
                  <a:prstClr val="black"/>
                </a:solidFill>
              </a:rPr>
              <a:t>INTERAGENCY GENDER-BASED VIOLENCE CASE MANAGEMENT TRAINING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ver Option 2">
    <p:spTree>
      <p:nvGrpSpPr>
        <p:cNvPr id="1" name=""/>
        <p:cNvGrpSpPr/>
        <p:nvPr/>
      </p:nvGrpSpPr>
      <p:grpSpPr>
        <a:xfrm>
          <a:off x="0" y="0"/>
          <a:ext cx="0" cy="0"/>
          <a:chOff x="0" y="0"/>
          <a:chExt cx="0" cy="0"/>
        </a:xfrm>
      </p:grpSpPr>
      <p:pic>
        <p:nvPicPr>
          <p:cNvPr id="5" name="Picture 6" descr="IRC-Cover-Purpl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r">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over Option 2">
    <p:spTree>
      <p:nvGrpSpPr>
        <p:cNvPr id="1" name=""/>
        <p:cNvGrpSpPr/>
        <p:nvPr/>
      </p:nvGrpSpPr>
      <p:grpSpPr>
        <a:xfrm>
          <a:off x="0" y="0"/>
          <a:ext cx="0" cy="0"/>
          <a:chOff x="0" y="0"/>
          <a:chExt cx="0" cy="0"/>
        </a:xfrm>
      </p:grpSpPr>
      <p:pic>
        <p:nvPicPr>
          <p:cNvPr id="5"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r">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Cover Option 2">
    <p:spTree>
      <p:nvGrpSpPr>
        <p:cNvPr id="1" name=""/>
        <p:cNvGrpSpPr/>
        <p:nvPr/>
      </p:nvGrpSpPr>
      <p:grpSpPr>
        <a:xfrm>
          <a:off x="0" y="0"/>
          <a:ext cx="0" cy="0"/>
          <a:chOff x="0" y="0"/>
          <a:chExt cx="0" cy="0"/>
        </a:xfrm>
      </p:grpSpPr>
      <p:pic>
        <p:nvPicPr>
          <p:cNvPr id="5" name="Picture 6" descr="IRC-Cover-Green-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r">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Cover Option 2">
    <p:spTree>
      <p:nvGrpSpPr>
        <p:cNvPr id="1" name=""/>
        <p:cNvGrpSpPr/>
        <p:nvPr/>
      </p:nvGrpSpPr>
      <p:grpSpPr>
        <a:xfrm>
          <a:off x="0" y="0"/>
          <a:ext cx="0" cy="0"/>
          <a:chOff x="0" y="0"/>
          <a:chExt cx="0" cy="0"/>
        </a:xfrm>
      </p:grpSpPr>
      <p:pic>
        <p:nvPicPr>
          <p:cNvPr id="5" name="Picture 6" descr="IRC-Cover-Orang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r">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Cover Option 2">
    <p:spTree>
      <p:nvGrpSpPr>
        <p:cNvPr id="1" name=""/>
        <p:cNvGrpSpPr/>
        <p:nvPr/>
      </p:nvGrpSpPr>
      <p:grpSpPr>
        <a:xfrm>
          <a:off x="0" y="0"/>
          <a:ext cx="0" cy="0"/>
          <a:chOff x="0" y="0"/>
          <a:chExt cx="0" cy="0"/>
        </a:xfrm>
      </p:grpSpPr>
      <p:pic>
        <p:nvPicPr>
          <p:cNvPr id="5" name="Picture 6" descr="IRC-Cover-Purple-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r">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Cover Option 2">
    <p:spTree>
      <p:nvGrpSpPr>
        <p:cNvPr id="1" name=""/>
        <p:cNvGrpSpPr/>
        <p:nvPr/>
      </p:nvGrpSpPr>
      <p:grpSpPr>
        <a:xfrm>
          <a:off x="0" y="0"/>
          <a:ext cx="0" cy="0"/>
          <a:chOff x="0" y="0"/>
          <a:chExt cx="0" cy="0"/>
        </a:xfrm>
      </p:grpSpPr>
      <p:pic>
        <p:nvPicPr>
          <p:cNvPr id="5" name="Picture 6" descr="IRC-Cover-Yellow-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r">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7" name="Picture 6" descr="IRC-Top-Border-3.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6" name="Picture 6" descr="IRC-Top-Border-2.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rgbClr val="F3C317"/>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7"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grpSp>
        <p:nvGrpSpPr>
          <p:cNvPr id="2" name="Group 7"/>
          <p:cNvGrpSpPr>
            <a:grpSpLocks/>
          </p:cNvGrpSpPr>
          <p:nvPr userDrawn="1"/>
        </p:nvGrpSpPr>
        <p:grpSpPr bwMode="auto">
          <a:xfrm>
            <a:off x="860425" y="1974850"/>
            <a:ext cx="4811713" cy="4318000"/>
            <a:chOff x="860776" y="1975557"/>
            <a:chExt cx="4811891" cy="4317998"/>
          </a:xfrm>
        </p:grpSpPr>
        <p:cxnSp>
          <p:nvCxnSpPr>
            <p:cNvPr id="9" name="Straight Connector 8"/>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nvGrpSpPr>
          <p:cNvPr id="5" name="Group 13"/>
          <p:cNvGrpSpPr>
            <a:grpSpLocks/>
          </p:cNvGrpSpPr>
          <p:nvPr userDrawn="1"/>
        </p:nvGrpSpPr>
        <p:grpSpPr bwMode="auto">
          <a:xfrm>
            <a:off x="6505575" y="1974850"/>
            <a:ext cx="4811713" cy="4318000"/>
            <a:chOff x="860776" y="1975557"/>
            <a:chExt cx="4811891" cy="4317998"/>
          </a:xfrm>
        </p:grpSpPr>
        <p:cxnSp>
          <p:nvCxnSpPr>
            <p:cNvPr id="15" name="Straight Connector 14"/>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pic>
        <p:nvPicPr>
          <p:cNvPr id="6" name="Picture 6" descr="IRC-Top-Bord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cxnSp>
        <p:nvCxnSpPr>
          <p:cNvPr id="7" name="Straight Connector 6"/>
          <p:cNvCxnSpPr/>
          <p:nvPr userDrawn="1"/>
        </p:nvCxnSpPr>
        <p:spPr>
          <a:xfrm>
            <a:off x="1085850" y="3725863"/>
            <a:ext cx="433228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chemeClr val="accent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ver Option 2">
    <p:spTree>
      <p:nvGrpSpPr>
        <p:cNvPr id="1" name=""/>
        <p:cNvGrpSpPr/>
        <p:nvPr/>
      </p:nvGrpSpPr>
      <p:grpSpPr>
        <a:xfrm>
          <a:off x="0" y="0"/>
          <a:ext cx="0" cy="0"/>
          <a:chOff x="0" y="0"/>
          <a:chExt cx="0" cy="0"/>
        </a:xfrm>
      </p:grpSpPr>
      <p:pic>
        <p:nvPicPr>
          <p:cNvPr id="5" name="Picture 6" descr="IRC-Cover-Yellow-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73667" y="1962937"/>
            <a:ext cx="10244667" cy="2134930"/>
          </a:xfrm>
        </p:spPr>
        <p:txBody>
          <a:bodyPr anchor="t">
            <a:noAutofit/>
          </a:bodyPr>
          <a:lstStyle>
            <a:lvl1pPr algn="r">
              <a:lnSpc>
                <a:spcPct val="100000"/>
              </a:lnSpc>
              <a:defRPr sz="6000" spc="300" baseline="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6"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7" name="Rectangle 6"/>
          <p:cNvSpPr/>
          <p:nvPr userDrawn="1"/>
        </p:nvSpPr>
        <p:spPr>
          <a:xfrm>
            <a:off x="0" y="1552575"/>
            <a:ext cx="12192000" cy="530542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solidFill>
                <a:prstClr val="black"/>
              </a:solidFill>
            </a:endParaRPr>
          </a:p>
        </p:txBody>
      </p:sp>
      <p:sp>
        <p:nvSpPr>
          <p:cNvPr id="8" name="Rectangle 7"/>
          <p:cNvSpPr/>
          <p:nvPr userDrawn="1"/>
        </p:nvSpPr>
        <p:spPr>
          <a:xfrm>
            <a:off x="2840038" y="2003425"/>
            <a:ext cx="6526212" cy="1187450"/>
          </a:xfrm>
          <a:prstGeom prst="rect">
            <a:avLst/>
          </a:prstGeom>
          <a:noFill/>
          <a:ln w="76200" cmpd="sng">
            <a:solidFill>
              <a:schemeClr val="accent3"/>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9" name="Rectangle 8"/>
          <p:cNvSpPr/>
          <p:nvPr userDrawn="1"/>
        </p:nvSpPr>
        <p:spPr>
          <a:xfrm>
            <a:off x="2840038" y="3597275"/>
            <a:ext cx="6526212" cy="1187450"/>
          </a:xfrm>
          <a:prstGeom prst="rect">
            <a:avLst/>
          </a:prstGeom>
          <a:noFill/>
          <a:ln w="76200" cmpd="sng">
            <a:solidFill>
              <a:schemeClr val="accent5"/>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10" name="Rectangle 9"/>
          <p:cNvSpPr/>
          <p:nvPr userDrawn="1"/>
        </p:nvSpPr>
        <p:spPr>
          <a:xfrm>
            <a:off x="2840038" y="5207000"/>
            <a:ext cx="6526212" cy="1187450"/>
          </a:xfrm>
          <a:prstGeom prst="rect">
            <a:avLst/>
          </a:prstGeom>
          <a:noFill/>
          <a:ln w="76200" cmpd="sng">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375016" y="204215"/>
            <a:ext cx="11435983" cy="1136341"/>
          </a:xfrm>
        </p:spPr>
        <p:txBody>
          <a:bodyPr/>
          <a:lstStyle>
            <a:lvl1pPr algn="ctr">
              <a:defRPr sz="4000" baseline="0">
                <a:solidFill>
                  <a:schemeClr val="bg1"/>
                </a:solidFill>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3020130" y="2342446"/>
            <a:ext cx="6123869" cy="578554"/>
          </a:xfrm>
        </p:spPr>
        <p:txBody>
          <a:bodyPr>
            <a:normAutofit/>
          </a:bodyPr>
          <a:lstStyle>
            <a:lvl1pPr algn="ctr">
              <a:defRPr sz="3200" b="0" i="0" spc="230">
                <a:solidFill>
                  <a:schemeClr val="accent3"/>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4" name="Text Placeholder 14"/>
          <p:cNvSpPr>
            <a:spLocks noGrp="1"/>
          </p:cNvSpPr>
          <p:nvPr>
            <p:ph type="body" sz="quarter" idx="11"/>
          </p:nvPr>
        </p:nvSpPr>
        <p:spPr>
          <a:xfrm>
            <a:off x="3020130" y="3951110"/>
            <a:ext cx="6123869" cy="578554"/>
          </a:xfrm>
        </p:spPr>
        <p:txBody>
          <a:bodyPr>
            <a:normAutofit/>
          </a:bodyPr>
          <a:lstStyle>
            <a:lvl1pPr algn="ctr">
              <a:defRPr sz="3200" b="0" i="0" spc="230">
                <a:solidFill>
                  <a:schemeClr val="accent5"/>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6" name="Text Placeholder 14"/>
          <p:cNvSpPr>
            <a:spLocks noGrp="1"/>
          </p:cNvSpPr>
          <p:nvPr>
            <p:ph type="body" sz="quarter" idx="12"/>
          </p:nvPr>
        </p:nvSpPr>
        <p:spPr>
          <a:xfrm>
            <a:off x="3020130" y="5573886"/>
            <a:ext cx="6123869" cy="578554"/>
          </a:xfrm>
        </p:spPr>
        <p:txBody>
          <a:bodyPr>
            <a:normAutofit/>
          </a:bodyPr>
          <a:lstStyle>
            <a:lvl1pPr algn="ctr">
              <a:defRPr sz="3200" b="0" i="0" spc="230">
                <a:solidFill>
                  <a:schemeClr val="accent6"/>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descr="IRC-Cover-1.jpg"/>
          <p:cNvPicPr>
            <a:picLocks noChangeAspect="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Title 1"/>
          <p:cNvSpPr txBox="1">
            <a:spLocks/>
          </p:cNvSpPr>
          <p:nvPr userDrawn="1"/>
        </p:nvSpPr>
        <p:spPr>
          <a:xfrm>
            <a:off x="982663" y="1268413"/>
            <a:ext cx="10244137" cy="661987"/>
          </a:xfrm>
          <a:prstGeom prst="rect">
            <a:avLst/>
          </a:prstGeom>
        </p:spPr>
        <p:txBody>
          <a:bodyPr/>
          <a:lstStyle>
            <a:lvl1pPr algn="r" defTabSz="914400" rtl="1"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2800" dirty="0">
                <a:solidFill>
                  <a:prstClr val="white"/>
                </a:solidFill>
              </a:rPr>
              <a:t>Module 1</a:t>
            </a:r>
          </a:p>
        </p:txBody>
      </p:sp>
      <p:sp>
        <p:nvSpPr>
          <p:cNvPr id="5" name="Title 1"/>
          <p:cNvSpPr txBox="1">
            <a:spLocks/>
          </p:cNvSpPr>
          <p:nvPr userDrawn="1"/>
        </p:nvSpPr>
        <p:spPr>
          <a:xfrm>
            <a:off x="982663" y="4745038"/>
            <a:ext cx="10244137" cy="966787"/>
          </a:xfrm>
          <a:prstGeom prst="rect">
            <a:avLst/>
          </a:prstGeom>
        </p:spPr>
        <p:txBody>
          <a:bodyPr/>
          <a:lstStyle>
            <a:lvl1pPr algn="r" defTabSz="914400" rtl="1"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en-US" sz="3200" spc="0" dirty="0">
                <a:solidFill>
                  <a:prstClr val="white"/>
                </a:solidFill>
                <a:latin typeface="Franklin Gothic Book"/>
              </a:rPr>
              <a:t>Click to Edit Sub Title</a:t>
            </a:r>
          </a:p>
        </p:txBody>
      </p:sp>
      <p:cxnSp>
        <p:nvCxnSpPr>
          <p:cNvPr id="6" name="Straight Connector 5"/>
          <p:cNvCxnSpPr/>
          <p:nvPr userDrawn="1"/>
        </p:nvCxnSpPr>
        <p:spPr>
          <a:xfrm>
            <a:off x="1085850" y="4387850"/>
            <a:ext cx="1010443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82132" y="1962937"/>
            <a:ext cx="10244667" cy="2134930"/>
          </a:xfrm>
        </p:spPr>
        <p:txBody>
          <a:bodyPr anchor="t">
            <a:noAutofit/>
          </a:bodyPr>
          <a:lstStyle>
            <a:lvl1pPr algn="r">
              <a:lnSpc>
                <a:spcPct val="100000"/>
              </a:lnSpc>
              <a:defRPr sz="6000" spc="300" baseline="0">
                <a:solidFill>
                  <a:schemeClr val="bg1"/>
                </a:solidFill>
              </a:defRPr>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1"/>
              </a:buClr>
              <a:buSzPct val="100000"/>
              <a:buFontTx/>
              <a:buBlip>
                <a:blip r:embed="rId4"/>
              </a:buBlip>
              <a:defRPr sz="2000" spc="0"/>
            </a:lvl1pPr>
            <a:lvl2pPr marL="265176" indent="-137160">
              <a:buClr>
                <a:schemeClr val="accent1"/>
              </a:buClr>
              <a:buSzPct val="100000"/>
              <a:buFontTx/>
              <a:buBlip>
                <a:blip r:embed="rId4"/>
              </a:buBlip>
              <a:defRPr/>
            </a:lvl2pPr>
            <a:lvl3pPr marL="448056" indent="-137160">
              <a:buClr>
                <a:schemeClr val="accent1"/>
              </a:buClr>
              <a:buSzPct val="100000"/>
              <a:buFontTx/>
              <a:buBlip>
                <a:blip r:embed="rId4"/>
              </a:buBlip>
              <a:defRPr/>
            </a:lvl3pPr>
            <a:lvl4pPr marL="594360" indent="-137160">
              <a:buSzPct val="100000"/>
              <a:buFontTx/>
              <a:buBlip>
                <a:blip r:embed="rId4"/>
              </a:buBlip>
              <a:defRPr/>
            </a:lvl4pPr>
            <a:lvl5pPr marL="777240" indent="-137160">
              <a:buSzPct val="100000"/>
              <a:buFontTx/>
              <a:buBlip>
                <a:blip r:embed="rId4"/>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3.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5"/>
              </a:buClr>
              <a:buSzPct val="100000"/>
              <a:buFontTx/>
              <a:buBlip>
                <a:blip r:embed="rId4"/>
              </a:buBlip>
              <a:defRPr sz="2000" spc="0"/>
            </a:lvl1pPr>
            <a:lvl2pPr marL="265176" indent="-137160">
              <a:buClr>
                <a:schemeClr val="accent5"/>
              </a:buClr>
              <a:buSzPct val="100000"/>
              <a:buFontTx/>
              <a:buBlip>
                <a:blip r:embed="rId4"/>
              </a:buBlip>
              <a:defRPr/>
            </a:lvl2pPr>
            <a:lvl3pPr marL="448056" indent="-137160">
              <a:buClr>
                <a:schemeClr val="accent5"/>
              </a:buClr>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RC-Left-Background-Orange.jpg"/>
          <p:cNvPicPr>
            <a:picLocks noChangeAspect="1"/>
          </p:cNvPicPr>
          <p:nvPr userDrawn="1"/>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Pct val="100000"/>
              <a:buFontTx/>
              <a:buBlip>
                <a:blip r:embed="rId4"/>
              </a:buBlip>
              <a:defRPr sz="2000" spc="0"/>
            </a:lvl1pPr>
            <a:lvl2pPr marL="265176" indent="-137160">
              <a:buSzPct val="100000"/>
              <a:buFontTx/>
              <a:buBlip>
                <a:blip r:embed="rId4"/>
              </a:buBlip>
              <a:defRPr/>
            </a:lvl2pPr>
            <a:lvl3pPr marL="448056" indent="-137160">
              <a:buSzPct val="100000"/>
              <a:buFontTx/>
              <a:buBlip>
                <a:blip r:embed="rId4"/>
              </a:buBlip>
              <a:defRPr/>
            </a:lvl3pPr>
            <a:lvl4pPr marL="594360" indent="-137160">
              <a:buSzPct val="100000"/>
              <a:buFontTx/>
              <a:buBlip>
                <a:blip r:embed="rId5"/>
              </a:buBlip>
              <a:defRPr/>
            </a:lvl4pPr>
            <a:lvl5pPr marL="777240" indent="-137160">
              <a:buSzPct val="100000"/>
              <a:buFontTx/>
              <a:buBlip>
                <a:blip r:embed="rId5"/>
              </a:buBlip>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8" Type="http://schemas.openxmlformats.org/officeDocument/2006/relationships/slideLayout" Target="../slideLayouts/slideLayout32.xml"/><Relationship Id="rId3"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938" y="585788"/>
            <a:ext cx="9720262" cy="1498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1023938" y="2286000"/>
            <a:ext cx="9720262" cy="40227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3938" y="6470650"/>
            <a:ext cx="2154237" cy="274638"/>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D0D0D"/>
                </a:solidFill>
                <a:latin typeface="Franklin Gothic Medium" pitchFamily="34" charset="0"/>
              </a:defRPr>
            </a:lvl1pPr>
          </a:lstStyle>
          <a:p>
            <a:pPr fontAlgn="base">
              <a:spcBef>
                <a:spcPct val="0"/>
              </a:spcBef>
              <a:spcAft>
                <a:spcPct val="0"/>
              </a:spcAft>
              <a:defRPr/>
            </a:pPr>
            <a:fld id="{EAD12348-1BEA-453A-AA28-4AC543540342}" type="datetimeFigureOut">
              <a:rPr lang="en-US">
                <a:ea typeface="MS PGothic" pitchFamily="34" charset="-128"/>
              </a:rPr>
              <a:pPr fontAlgn="base">
                <a:spcBef>
                  <a:spcPct val="0"/>
                </a:spcBef>
                <a:spcAft>
                  <a:spcPct val="0"/>
                </a:spcAft>
                <a:defRPr/>
              </a:pPr>
              <a:t>12/4/25</a:t>
            </a:fld>
            <a:endParaRPr lang="en-US">
              <a:ea typeface="MS PGothic" pitchFamily="34" charset="-128"/>
            </a:endParaRPr>
          </a:p>
        </p:txBody>
      </p:sp>
      <p:sp>
        <p:nvSpPr>
          <p:cNvPr id="5" name="Footer Placeholder 4"/>
          <p:cNvSpPr>
            <a:spLocks noGrp="1"/>
          </p:cNvSpPr>
          <p:nvPr>
            <p:ph type="ftr" sz="quarter" idx="3"/>
          </p:nvPr>
        </p:nvSpPr>
        <p:spPr>
          <a:xfrm>
            <a:off x="4843463" y="6470650"/>
            <a:ext cx="5900737" cy="274638"/>
          </a:xfrm>
          <a:prstGeom prst="rect">
            <a:avLst/>
          </a:prstGeom>
        </p:spPr>
        <p:txBody>
          <a:bodyPr vert="horz" lIns="91440" tIns="45720" rIns="91440" bIns="45720" rtlCol="0" anchor="ctr"/>
          <a:lstStyle>
            <a:lvl1pPr algn="r" fontAlgn="auto">
              <a:spcBef>
                <a:spcPts val="0"/>
              </a:spcBef>
              <a:spcAft>
                <a:spcPts val="0"/>
              </a:spcAft>
              <a:defRPr sz="1000" cap="all" baseline="0">
                <a:solidFill>
                  <a:schemeClr val="tx1">
                    <a:lumMod val="95000"/>
                    <a:lumOff val="5000"/>
                  </a:schemeClr>
                </a:solidFill>
                <a:latin typeface="+mj-lt"/>
                <a:ea typeface="+mn-ea"/>
                <a:cs typeface="+mn-cs"/>
              </a:defRPr>
            </a:lvl1pPr>
          </a:lstStyle>
          <a:p>
            <a:pPr>
              <a:defRPr/>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863" y="6470650"/>
            <a:ext cx="973137" cy="274638"/>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D0D0D"/>
                </a:solidFill>
                <a:latin typeface="Franklin Gothic Medium" pitchFamily="34" charset="0"/>
              </a:defRPr>
            </a:lvl1pPr>
          </a:lstStyle>
          <a:p>
            <a:pPr fontAlgn="base">
              <a:spcBef>
                <a:spcPct val="0"/>
              </a:spcBef>
              <a:spcAft>
                <a:spcPct val="0"/>
              </a:spcAft>
              <a:defRPr/>
            </a:pPr>
            <a:fld id="{43D93A0B-5087-4DB7-AF2E-0D50B316499B}" type="slidenum">
              <a:rPr lang="en-US">
                <a:ea typeface="MS PGothic" pitchFamily="34" charset="-128"/>
              </a:rPr>
              <a:pPr fontAlgn="base">
                <a:spcBef>
                  <a:spcPct val="0"/>
                </a:spcBef>
                <a:spcAft>
                  <a:spcPct val="0"/>
                </a:spcAft>
                <a:defRPr/>
              </a:pPr>
              <a:t>‹#›</a:t>
            </a:fld>
            <a:endParaRPr lang="en-US">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txStyles>
    <p:titleStyle>
      <a:lvl1pPr algn="r" rtl="1" eaLnBrk="0" fontAlgn="base" hangingPunct="0">
        <a:lnSpc>
          <a:spcPct val="80000"/>
        </a:lnSpc>
        <a:spcBef>
          <a:spcPct val="0"/>
        </a:spcBef>
        <a:spcAft>
          <a:spcPct val="0"/>
        </a:spcAft>
        <a:defRPr sz="5000" kern="1200" cap="all" spc="100">
          <a:solidFill>
            <a:srgbClr val="27282A"/>
          </a:solidFill>
          <a:latin typeface="+mj-lt"/>
          <a:ea typeface="MS PGothic" pitchFamily="34" charset="-128"/>
          <a:cs typeface="MS PGothic" charset="0"/>
        </a:defRPr>
      </a:lvl1pPr>
      <a:lvl2pPr algn="r" rtl="1"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2pPr>
      <a:lvl3pPr algn="r" rtl="1"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3pPr>
      <a:lvl4pPr algn="r" rtl="1"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4pPr>
      <a:lvl5pPr algn="r" rtl="1"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5pPr>
      <a:lvl6pPr marL="457200" algn="r" rtl="1"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6pPr>
      <a:lvl7pPr marL="914400" algn="r" rtl="1"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7pPr>
      <a:lvl8pPr marL="1371600" algn="r" rtl="1"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8pPr>
      <a:lvl9pPr marL="1828800" algn="r" rtl="1"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9pPr>
    </p:titleStyle>
    <p:bodyStyle>
      <a:lvl1pPr marL="90488" indent="-90488" algn="r" rtl="1" eaLnBrk="0" fontAlgn="base" hangingPunct="0">
        <a:lnSpc>
          <a:spcPct val="90000"/>
        </a:lnSpc>
        <a:spcBef>
          <a:spcPts val="1200"/>
        </a:spcBef>
        <a:spcAft>
          <a:spcPts val="200"/>
        </a:spcAft>
        <a:buClr>
          <a:srgbClr val="E8722D"/>
        </a:buClr>
        <a:buSzPct val="100000"/>
        <a:buFont typeface="Tw Cen MT" pitchFamily="34" charset="0"/>
        <a:buChar char=" "/>
        <a:defRPr sz="2200" kern="1200">
          <a:solidFill>
            <a:schemeClr val="tx2"/>
          </a:solidFill>
          <a:latin typeface="+mn-lt"/>
          <a:ea typeface="MS PGothic" pitchFamily="34" charset="-128"/>
          <a:cs typeface="MS PGothic" charset="0"/>
        </a:defRPr>
      </a:lvl1pPr>
      <a:lvl2pPr marL="265113" indent="-136525" algn="r" rtl="1" eaLnBrk="0" fontAlgn="base" hangingPunct="0">
        <a:lnSpc>
          <a:spcPct val="90000"/>
        </a:lnSpc>
        <a:spcBef>
          <a:spcPts val="200"/>
        </a:spcBef>
        <a:spcAft>
          <a:spcPts val="400"/>
        </a:spcAft>
        <a:buClr>
          <a:srgbClr val="E8722D"/>
        </a:buClr>
        <a:buFont typeface="Wingdings 3" pitchFamily="18" charset="2"/>
        <a:buChar char=""/>
        <a:defRPr kern="1200">
          <a:solidFill>
            <a:schemeClr val="tx2"/>
          </a:solidFill>
          <a:latin typeface="+mn-lt"/>
          <a:ea typeface="MS PGothic" pitchFamily="34" charset="-128"/>
          <a:cs typeface="MS PGothic" charset="0"/>
        </a:defRPr>
      </a:lvl2pPr>
      <a:lvl3pPr marL="447675" indent="-136525" algn="r" rtl="1"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3pPr>
      <a:lvl4pPr marL="593725" indent="-136525" algn="r" rtl="1"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4pPr>
      <a:lvl5pPr marL="776288" indent="-136525" algn="r" rtl="1"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5pPr>
      <a:lvl6pPr marL="914400" indent="-137160" algn="r" defTabSz="914400" rtl="1"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938" y="585788"/>
            <a:ext cx="9720262" cy="1498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1023938" y="2286000"/>
            <a:ext cx="9720262" cy="40227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3938" y="6470650"/>
            <a:ext cx="2154237" cy="274638"/>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D0D0D"/>
                </a:solidFill>
                <a:latin typeface="Franklin Gothic Medium" pitchFamily="34" charset="0"/>
              </a:defRPr>
            </a:lvl1pPr>
          </a:lstStyle>
          <a:p>
            <a:pPr fontAlgn="base">
              <a:spcBef>
                <a:spcPct val="0"/>
              </a:spcBef>
              <a:spcAft>
                <a:spcPct val="0"/>
              </a:spcAft>
              <a:defRPr/>
            </a:pPr>
            <a:fld id="{EAD12348-1BEA-453A-AA28-4AC543540342}" type="datetimeFigureOut">
              <a:rPr lang="en-US">
                <a:ea typeface="MS PGothic" pitchFamily="34" charset="-128"/>
              </a:rPr>
              <a:pPr fontAlgn="base">
                <a:spcBef>
                  <a:spcPct val="0"/>
                </a:spcBef>
                <a:spcAft>
                  <a:spcPct val="0"/>
                </a:spcAft>
                <a:defRPr/>
              </a:pPr>
              <a:t>12/4/25</a:t>
            </a:fld>
            <a:endParaRPr lang="en-US">
              <a:ea typeface="MS PGothic" pitchFamily="34" charset="-128"/>
            </a:endParaRPr>
          </a:p>
        </p:txBody>
      </p:sp>
      <p:sp>
        <p:nvSpPr>
          <p:cNvPr id="5" name="Footer Placeholder 4"/>
          <p:cNvSpPr>
            <a:spLocks noGrp="1"/>
          </p:cNvSpPr>
          <p:nvPr>
            <p:ph type="ftr" sz="quarter" idx="3"/>
          </p:nvPr>
        </p:nvSpPr>
        <p:spPr>
          <a:xfrm>
            <a:off x="4843463" y="6470650"/>
            <a:ext cx="5900737" cy="274638"/>
          </a:xfrm>
          <a:prstGeom prst="rect">
            <a:avLst/>
          </a:prstGeom>
        </p:spPr>
        <p:txBody>
          <a:bodyPr vert="horz" lIns="91440" tIns="45720" rIns="91440" bIns="45720" rtlCol="0" anchor="ctr"/>
          <a:lstStyle>
            <a:lvl1pPr algn="r" fontAlgn="auto">
              <a:spcBef>
                <a:spcPts val="0"/>
              </a:spcBef>
              <a:spcAft>
                <a:spcPts val="0"/>
              </a:spcAft>
              <a:defRPr sz="1000" cap="all" baseline="0">
                <a:solidFill>
                  <a:schemeClr val="tx1">
                    <a:lumMod val="95000"/>
                    <a:lumOff val="5000"/>
                  </a:schemeClr>
                </a:solidFill>
                <a:latin typeface="+mj-lt"/>
                <a:ea typeface="+mn-ea"/>
                <a:cs typeface="+mn-cs"/>
              </a:defRPr>
            </a:lvl1pPr>
          </a:lstStyle>
          <a:p>
            <a:pPr>
              <a:defRPr/>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863" y="6470650"/>
            <a:ext cx="973137" cy="274638"/>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D0D0D"/>
                </a:solidFill>
                <a:latin typeface="Franklin Gothic Medium" pitchFamily="34" charset="0"/>
              </a:defRPr>
            </a:lvl1pPr>
          </a:lstStyle>
          <a:p>
            <a:pPr fontAlgn="base">
              <a:spcBef>
                <a:spcPct val="0"/>
              </a:spcBef>
              <a:spcAft>
                <a:spcPct val="0"/>
              </a:spcAft>
              <a:defRPr/>
            </a:pPr>
            <a:fld id="{43D93A0B-5087-4DB7-AF2E-0D50B316499B}" type="slidenum">
              <a:rPr lang="en-US">
                <a:ea typeface="MS PGothic" pitchFamily="34" charset="-128"/>
              </a:rPr>
              <a:pPr fontAlgn="base">
                <a:spcBef>
                  <a:spcPct val="0"/>
                </a:spcBef>
                <a:spcAft>
                  <a:spcPct val="0"/>
                </a:spcAft>
                <a:defRPr/>
              </a:pPr>
              <a:t>‹#›</a:t>
            </a:fld>
            <a:endParaRPr lang="en-US">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10" r:id="rId25"/>
    <p:sldLayoutId id="2147483711" r:id="rId26"/>
    <p:sldLayoutId id="2147483712" r:id="rId27"/>
    <p:sldLayoutId id="2147483713" r:id="rId28"/>
    <p:sldLayoutId id="2147483714" r:id="rId29"/>
    <p:sldLayoutId id="2147483715" r:id="rId30"/>
    <p:sldLayoutId id="2147483726" r:id="rId31"/>
    <p:sldLayoutId id="2147483727" r:id="rId32"/>
    <p:sldLayoutId id="2147483729" r:id="rId33"/>
    <p:sldLayoutId id="2147483730" r:id="rId34"/>
    <p:sldLayoutId id="2147483731" r:id="rId35"/>
    <p:sldLayoutId id="2147483732" r:id="rId36"/>
    <p:sldLayoutId id="2147483733" r:id="rId37"/>
  </p:sldLayoutIdLst>
  <p:txStyles>
    <p:titleStyle>
      <a:lvl1pPr algn="r" rtl="1" eaLnBrk="0" fontAlgn="base" hangingPunct="0">
        <a:lnSpc>
          <a:spcPct val="80000"/>
        </a:lnSpc>
        <a:spcBef>
          <a:spcPct val="0"/>
        </a:spcBef>
        <a:spcAft>
          <a:spcPct val="0"/>
        </a:spcAft>
        <a:defRPr sz="5000" kern="1200" cap="all" spc="100">
          <a:solidFill>
            <a:srgbClr val="27282A"/>
          </a:solidFill>
          <a:latin typeface="+mj-lt"/>
          <a:ea typeface="MS PGothic" pitchFamily="34" charset="-128"/>
          <a:cs typeface="MS PGothic" charset="0"/>
        </a:defRPr>
      </a:lvl1pPr>
      <a:lvl2pPr algn="r" rtl="1"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2pPr>
      <a:lvl3pPr algn="r" rtl="1"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3pPr>
      <a:lvl4pPr algn="r" rtl="1"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4pPr>
      <a:lvl5pPr algn="r" rtl="1"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5pPr>
      <a:lvl6pPr marL="457200" algn="r" rtl="1"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6pPr>
      <a:lvl7pPr marL="914400" algn="r" rtl="1"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7pPr>
      <a:lvl8pPr marL="1371600" algn="r" rtl="1"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8pPr>
      <a:lvl9pPr marL="1828800" algn="r" rtl="1"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9pPr>
    </p:titleStyle>
    <p:bodyStyle>
      <a:lvl1pPr marL="90488" indent="-90488" algn="r" rtl="1" eaLnBrk="0" fontAlgn="base" hangingPunct="0">
        <a:lnSpc>
          <a:spcPct val="90000"/>
        </a:lnSpc>
        <a:spcBef>
          <a:spcPts val="1200"/>
        </a:spcBef>
        <a:spcAft>
          <a:spcPts val="200"/>
        </a:spcAft>
        <a:buClr>
          <a:srgbClr val="E8722D"/>
        </a:buClr>
        <a:buSzPct val="100000"/>
        <a:buFont typeface="Tw Cen MT" pitchFamily="34" charset="0"/>
        <a:buChar char=" "/>
        <a:defRPr sz="2200" kern="1200">
          <a:solidFill>
            <a:schemeClr val="tx2"/>
          </a:solidFill>
          <a:latin typeface="+mn-lt"/>
          <a:ea typeface="MS PGothic" pitchFamily="34" charset="-128"/>
          <a:cs typeface="MS PGothic" charset="0"/>
        </a:defRPr>
      </a:lvl1pPr>
      <a:lvl2pPr marL="265113" indent="-136525" algn="r" rtl="1" eaLnBrk="0" fontAlgn="base" hangingPunct="0">
        <a:lnSpc>
          <a:spcPct val="90000"/>
        </a:lnSpc>
        <a:spcBef>
          <a:spcPts val="200"/>
        </a:spcBef>
        <a:spcAft>
          <a:spcPts val="400"/>
        </a:spcAft>
        <a:buClr>
          <a:srgbClr val="E8722D"/>
        </a:buClr>
        <a:buFont typeface="Wingdings 3" pitchFamily="18" charset="2"/>
        <a:buChar char=""/>
        <a:defRPr kern="1200">
          <a:solidFill>
            <a:schemeClr val="tx2"/>
          </a:solidFill>
          <a:latin typeface="+mn-lt"/>
          <a:ea typeface="MS PGothic" pitchFamily="34" charset="-128"/>
          <a:cs typeface="MS PGothic" charset="0"/>
        </a:defRPr>
      </a:lvl2pPr>
      <a:lvl3pPr marL="447675" indent="-136525" algn="r" rtl="1"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3pPr>
      <a:lvl4pPr marL="593725" indent="-136525" algn="r" rtl="1"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4pPr>
      <a:lvl5pPr marL="776288" indent="-136525" algn="r" rtl="1"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5pPr>
      <a:lvl6pPr marL="914400" indent="-137160" algn="r" defTabSz="914400" rtl="1"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31_E9F79F49.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26" y="415458"/>
            <a:ext cx="11435983" cy="942350"/>
          </a:xfrm>
        </p:spPr>
        <p:txBody>
          <a:bodyPr/>
          <a:lstStyle/>
          <a:p>
            <a:r>
              <a:rPr lang="ar-EG" b="1" dirty="0">
                <a:latin typeface="Calibri" panose="020F0502020204030204" pitchFamily="34" charset="0"/>
                <a:cs typeface="Calibri" panose="020F0502020204030204" pitchFamily="34" charset="0"/>
              </a:rPr>
              <a:t> استجابات إدارة الحالة</a:t>
            </a:r>
          </a:p>
        </p:txBody>
      </p:sp>
      <p:graphicFrame>
        <p:nvGraphicFramePr>
          <p:cNvPr id="6" name="Table 5">
            <a:extLst>
              <a:ext uri="{FF2B5EF4-FFF2-40B4-BE49-F238E27FC236}">
                <a16:creationId xmlns:a16="http://schemas.microsoft.com/office/drawing/2014/main" id="{03529CFE-CF3E-4C35-9D7D-70DC0B611FCD}"/>
              </a:ext>
            </a:extLst>
          </p:cNvPr>
          <p:cNvGraphicFramePr>
            <a:graphicFrameLocks noGrp="1"/>
          </p:cNvGraphicFramePr>
          <p:nvPr>
            <p:extLst>
              <p:ext uri="{D42A27DB-BD31-4B8C-83A1-F6EECF244321}">
                <p14:modId xmlns:p14="http://schemas.microsoft.com/office/powerpoint/2010/main" val="1824425784"/>
              </p:ext>
            </p:extLst>
          </p:nvPr>
        </p:nvGraphicFramePr>
        <p:xfrm>
          <a:off x="569704" y="1804301"/>
          <a:ext cx="11046605" cy="4287061"/>
        </p:xfrm>
        <a:graphic>
          <a:graphicData uri="http://schemas.openxmlformats.org/drawingml/2006/table">
            <a:tbl>
              <a:tblPr rtl="1" firstRow="1" bandRow="1">
                <a:tableStyleId>{5C22544A-7EE6-4342-B048-85BDC9FD1C3A}</a:tableStyleId>
              </a:tblPr>
              <a:tblGrid>
                <a:gridCol w="5514972">
                  <a:extLst>
                    <a:ext uri="{9D8B030D-6E8A-4147-A177-3AD203B41FA5}">
                      <a16:colId xmlns:a16="http://schemas.microsoft.com/office/drawing/2014/main" val="1074372937"/>
                    </a:ext>
                  </a:extLst>
                </a:gridCol>
                <a:gridCol w="5531633">
                  <a:extLst>
                    <a:ext uri="{9D8B030D-6E8A-4147-A177-3AD203B41FA5}">
                      <a16:colId xmlns:a16="http://schemas.microsoft.com/office/drawing/2014/main" val="992760510"/>
                    </a:ext>
                  </a:extLst>
                </a:gridCol>
              </a:tblGrid>
              <a:tr h="4287061">
                <a:tc>
                  <a:txBody>
                    <a:bodyPr/>
                    <a:lstStyle/>
                    <a:p>
                      <a:pPr marL="285750" indent="-285750">
                        <a:spcBef>
                          <a:spcPts val="900"/>
                        </a:spcBef>
                        <a:buFont typeface="Arial" panose="020B0604020202020204" pitchFamily="34" charset="0"/>
                        <a:buChar char="•"/>
                      </a:pPr>
                      <a:r>
                        <a:rPr lang="ar-EG" b="0" dirty="0">
                          <a:solidFill>
                            <a:srgbClr val="0E0E0E"/>
                          </a:solidFill>
                          <a:effectLst/>
                          <a:latin typeface="+mn-lt"/>
                        </a:rPr>
                        <a:t>تتْبع نفس مسار إدارة الحالة للأشكال الأخرى للعنف القائم على النوع الاجتماعي.</a:t>
                      </a:r>
                    </a:p>
                    <a:p>
                      <a:pPr marL="285750" indent="-285750">
                        <a:spcBef>
                          <a:spcPts val="900"/>
                        </a:spcBef>
                        <a:buFont typeface="Arial" panose="020B0604020202020204" pitchFamily="34" charset="0"/>
                        <a:buChar char="•"/>
                      </a:pPr>
                      <a:r>
                        <a:rPr lang="ar-EG" b="0" dirty="0">
                          <a:solidFill>
                            <a:srgbClr val="0E0E0E"/>
                          </a:solidFill>
                          <a:effectLst/>
                          <a:latin typeface="+mn-lt"/>
                        </a:rPr>
                        <a:t>يختلف تقييمنا وإجراءاتنا باختلاف نوع الحالة (هناك ثلاث فئات رئيسية):</a:t>
                      </a:r>
                    </a:p>
                    <a:p>
                      <a:pPr marL="342900" indent="-342900">
                        <a:spcBef>
                          <a:spcPts val="900"/>
                        </a:spcBef>
                        <a:buFont typeface="+mj-lt"/>
                        <a:buAutoNum type="arabicPeriod"/>
                      </a:pPr>
                      <a:r>
                        <a:rPr lang="ar-EG" b="1" dirty="0">
                          <a:solidFill>
                            <a:srgbClr val="0E0E0E"/>
                          </a:solidFill>
                          <a:effectLst/>
                          <a:latin typeface="+mn-lt"/>
                        </a:rPr>
                        <a:t>خطرٌ وشيك للزواج</a:t>
                      </a:r>
                      <a:r>
                        <a:rPr lang="ar-EG" b="0" dirty="0">
                          <a:solidFill>
                            <a:srgbClr val="0E0E0E"/>
                          </a:solidFill>
                          <a:effectLst/>
                          <a:latin typeface="+mn-lt"/>
                        </a:rPr>
                        <a:t>: الفتيات المُعرّضات لخطر الزواج قريبًا أو اللائي يُخطط لزواجهن.</a:t>
                      </a:r>
                    </a:p>
                    <a:p>
                      <a:pPr marL="342900" indent="-342900">
                        <a:spcBef>
                          <a:spcPts val="900"/>
                        </a:spcBef>
                        <a:buFont typeface="+mj-lt"/>
                        <a:buAutoNum type="arabicPeriod"/>
                      </a:pPr>
                      <a:r>
                        <a:rPr lang="ar-EG" b="1" dirty="0">
                          <a:solidFill>
                            <a:srgbClr val="0E0E0E"/>
                          </a:solidFill>
                          <a:effectLst/>
                          <a:latin typeface="+mn-lt"/>
                        </a:rPr>
                        <a:t>متزوجات بالفعل</a:t>
                      </a:r>
                      <a:r>
                        <a:rPr lang="ar-EG" b="0" dirty="0">
                          <a:solidFill>
                            <a:srgbClr val="0E0E0E"/>
                          </a:solidFill>
                          <a:effectLst/>
                          <a:latin typeface="+mn-lt"/>
                        </a:rPr>
                        <a:t>: الفتيات اللائي يعشن حاليًا تجربة زواج أطفال.</a:t>
                      </a:r>
                    </a:p>
                    <a:p>
                      <a:pPr marL="342900" indent="-342900">
                        <a:spcBef>
                          <a:spcPts val="900"/>
                        </a:spcBef>
                        <a:buFont typeface="+mj-lt"/>
                        <a:buAutoNum type="arabicPeriod"/>
                      </a:pPr>
                      <a:r>
                        <a:rPr lang="ar-EG" b="1" dirty="0">
                          <a:solidFill>
                            <a:srgbClr val="0E0E0E"/>
                          </a:solidFill>
                          <a:effectLst/>
                          <a:latin typeface="+mn-lt"/>
                        </a:rPr>
                        <a:t>مطلّقات أو أرامل</a:t>
                      </a:r>
                      <a:r>
                        <a:rPr lang="ar-EG" b="0" dirty="0">
                          <a:solidFill>
                            <a:srgbClr val="0E0E0E"/>
                          </a:solidFill>
                          <a:effectLst/>
                          <a:latin typeface="+mn-lt"/>
                        </a:rPr>
                        <a:t>: الفتيات اللائي تركن تجربة زواج الأطفال بسبب الطلاق أو الترمُّل.</a:t>
                      </a:r>
                    </a:p>
                    <a:p>
                      <a:endParaRPr lang="fr-FR"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42888" indent="0">
                        <a:tabLst/>
                      </a:pPr>
                      <a:r>
                        <a:rPr lang="ar-EG" b="1" dirty="0">
                          <a:solidFill>
                            <a:srgbClr val="0E0E0E"/>
                          </a:solidFill>
                          <a:effectLst/>
                          <a:latin typeface="+mn-lt"/>
                        </a:rPr>
                        <a:t>دور أخصائي الحالة:</a:t>
                      </a:r>
                    </a:p>
                    <a:p>
                      <a:pPr marL="530225" indent="-285750" algn="r" defTabSz="914400" rtl="1" eaLnBrk="1" latinLnBrk="0" hangingPunct="1">
                        <a:spcBef>
                          <a:spcPts val="900"/>
                        </a:spcBef>
                        <a:buFont typeface="Arial" panose="020B0604020202020204" pitchFamily="34" charset="0"/>
                        <a:buChar char="•"/>
                        <a:tabLst/>
                      </a:pPr>
                      <a:r>
                        <a:rPr lang="ar-EG" sz="1800" b="0" dirty="0">
                          <a:solidFill>
                            <a:schemeClr val="tx1"/>
                          </a:solidFill>
                          <a:effectLst/>
                          <a:latin typeface="+mn-lt"/>
                          <a:ea typeface="+mn-ea"/>
                          <a:cs typeface="+mn-cs"/>
                        </a:rPr>
                        <a:t>بناء علاقة ثقة.</a:t>
                      </a:r>
                    </a:p>
                    <a:p>
                      <a:pPr marL="530225" indent="-285750" algn="r" defTabSz="914400" rtl="1" eaLnBrk="1" latinLnBrk="0" hangingPunct="1">
                        <a:spcBef>
                          <a:spcPts val="900"/>
                        </a:spcBef>
                        <a:buFont typeface="Arial" panose="020B0604020202020204" pitchFamily="34" charset="0"/>
                        <a:buChar char="•"/>
                        <a:tabLst/>
                      </a:pPr>
                      <a:r>
                        <a:rPr lang="ar-EG" sz="1800" b="0" dirty="0">
                          <a:solidFill>
                            <a:schemeClr val="tx1"/>
                          </a:solidFill>
                          <a:effectLst/>
                          <a:latin typeface="+mn-lt"/>
                          <a:ea typeface="+mn-ea"/>
                          <a:cs typeface="+mn-cs"/>
                        </a:rPr>
                        <a:t>تيسير عملية المشاركة والتقييم وتخطيط إجراءات الحالة.</a:t>
                      </a:r>
                    </a:p>
                    <a:p>
                      <a:pPr marL="530225" indent="-285750" algn="r" defTabSz="914400" rtl="1" eaLnBrk="1" latinLnBrk="0" hangingPunct="1">
                        <a:spcBef>
                          <a:spcPts val="900"/>
                        </a:spcBef>
                        <a:buFont typeface="Arial" panose="020B0604020202020204" pitchFamily="34" charset="0"/>
                        <a:buChar char="•"/>
                        <a:tabLst/>
                      </a:pPr>
                      <a:r>
                        <a:rPr lang="ar-EG" sz="1800" b="0" dirty="0">
                          <a:solidFill>
                            <a:schemeClr val="tx1"/>
                          </a:solidFill>
                          <a:effectLst/>
                          <a:latin typeface="+mn-lt"/>
                          <a:ea typeface="+mn-ea"/>
                          <a:cs typeface="+mn-cs"/>
                        </a:rPr>
                        <a:t>التواصل مع بالغين موثوق بهم عند الاقتضاء.</a:t>
                      </a:r>
                    </a:p>
                    <a:p>
                      <a:pPr marL="530225" indent="-285750" algn="r" defTabSz="914400" rtl="1" eaLnBrk="1" latinLnBrk="0" hangingPunct="1">
                        <a:spcBef>
                          <a:spcPts val="900"/>
                        </a:spcBef>
                        <a:buFont typeface="Arial" panose="020B0604020202020204" pitchFamily="34" charset="0"/>
                        <a:buChar char="•"/>
                        <a:tabLst/>
                      </a:pPr>
                      <a:r>
                        <a:rPr lang="ar-EG" sz="1800" b="0" dirty="0">
                          <a:solidFill>
                            <a:schemeClr val="tx1"/>
                          </a:solidFill>
                          <a:effectLst/>
                          <a:latin typeface="+mn-lt"/>
                          <a:ea typeface="+mn-ea"/>
                          <a:cs typeface="+mn-cs"/>
                        </a:rPr>
                        <a:t>تزويد الفتاة بمعلومات بشأن زواج الأطفال في المرحلة المناسبة من العملية، مع التأكد من أن هذه المعلومات تتوافق مع سلامتها واستعدادها.</a:t>
                      </a:r>
                    </a:p>
                    <a:p>
                      <a:pPr marL="530225" indent="-285750" algn="r" defTabSz="914400" rtl="1" eaLnBrk="1" latinLnBrk="0" hangingPunct="1">
                        <a:spcBef>
                          <a:spcPts val="900"/>
                        </a:spcBef>
                        <a:buFont typeface="Arial" panose="020B0604020202020204" pitchFamily="34" charset="0"/>
                        <a:buChar char="•"/>
                        <a:tabLst/>
                      </a:pPr>
                      <a:r>
                        <a:rPr lang="ar-EG" sz="1800" b="0" dirty="0">
                          <a:solidFill>
                            <a:schemeClr val="tx1"/>
                          </a:solidFill>
                          <a:effectLst/>
                          <a:latin typeface="+mn-lt"/>
                          <a:ea typeface="+mn-ea"/>
                          <a:cs typeface="+mn-cs"/>
                        </a:rPr>
                        <a:t>كما هو الحال مع أي نوع من أنواع العنف القائم على النوع الاجتماعي، لا يتدخل أخصائيو الحالات مباشرةً.</a:t>
                      </a:r>
                    </a:p>
                    <a:p>
                      <a:pPr marL="530225" indent="-285750" algn="r" defTabSz="914400" rtl="1" eaLnBrk="1" latinLnBrk="0" hangingPunct="1">
                        <a:spcBef>
                          <a:spcPts val="900"/>
                        </a:spcBef>
                        <a:buFont typeface="Arial" panose="020B0604020202020204" pitchFamily="34" charset="0"/>
                        <a:buChar char="•"/>
                        <a:tabLst/>
                      </a:pPr>
                      <a:r>
                        <a:rPr lang="ar-EG" sz="1800" b="0" dirty="0">
                          <a:solidFill>
                            <a:schemeClr val="tx1"/>
                          </a:solidFill>
                          <a:effectLst/>
                          <a:latin typeface="+mn-lt"/>
                          <a:ea typeface="+mn-ea"/>
                          <a:cs typeface="+mn-cs"/>
                        </a:rPr>
                        <a:t>ضع سلامة الفتاة في مقدمة أولويات أي إجراء أو تدخّل.</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2998237"/>
                  </a:ext>
                </a:extLst>
              </a:tr>
            </a:tbl>
          </a:graphicData>
        </a:graphic>
      </p:graphicFrame>
    </p:spTree>
    <p:extLst>
      <p:ext uri="{BB962C8B-B14F-4D97-AF65-F5344CB8AC3E}">
        <p14:creationId xmlns:p14="http://schemas.microsoft.com/office/powerpoint/2010/main" val="85530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940" y="264600"/>
            <a:ext cx="9939180" cy="1136341"/>
          </a:xfrm>
        </p:spPr>
        <p:txBody>
          <a:bodyPr/>
          <a:lstStyle/>
          <a:p>
            <a:r>
              <a:rPr lang="ar-EG" b="1" dirty="0">
                <a:latin typeface="Calibri" panose="020F0502020204030204" pitchFamily="34" charset="0"/>
                <a:cs typeface="Calibri" panose="020F0502020204030204" pitchFamily="34" charset="0"/>
              </a:rPr>
              <a:t>قدِّم نفسك واحصل على الموافقة  </a:t>
            </a:r>
          </a:p>
        </p:txBody>
      </p:sp>
      <p:sp>
        <p:nvSpPr>
          <p:cNvPr id="3" name="Content Placeholder 2"/>
          <p:cNvSpPr>
            <a:spLocks noGrp="1"/>
          </p:cNvSpPr>
          <p:nvPr>
            <p:ph idx="1"/>
          </p:nvPr>
        </p:nvSpPr>
        <p:spPr>
          <a:xfrm>
            <a:off x="1360368" y="1928231"/>
            <a:ext cx="9720262" cy="4311483"/>
          </a:xfrm>
        </p:spPr>
        <p:txBody>
          <a:bodyPr/>
          <a:lstStyle/>
          <a:p>
            <a:pPr marL="0" indent="0">
              <a:buNone/>
            </a:pPr>
            <a:r>
              <a:rPr lang="ar-EG" dirty="0">
                <a:solidFill>
                  <a:schemeClr val="tx1"/>
                </a:solidFill>
                <a:latin typeface="Calibri" panose="020F0502020204030204" pitchFamily="34" charset="0"/>
                <a:cs typeface="Calibri" panose="020F0502020204030204" pitchFamily="34" charset="0"/>
              </a:rPr>
              <a:t>قدِّم نفسك واحصل على الموافقة/ القبول للخدمات الفردية</a:t>
            </a:r>
          </a:p>
        </p:txBody>
      </p:sp>
      <p:graphicFrame>
        <p:nvGraphicFramePr>
          <p:cNvPr id="4" name="Table 3"/>
          <p:cNvGraphicFramePr>
            <a:graphicFrameLocks noGrp="1"/>
          </p:cNvGraphicFramePr>
          <p:nvPr>
            <p:extLst>
              <p:ext uri="{D42A27DB-BD31-4B8C-83A1-F6EECF244321}">
                <p14:modId xmlns:p14="http://schemas.microsoft.com/office/powerpoint/2010/main" val="52944219"/>
              </p:ext>
            </p:extLst>
          </p:nvPr>
        </p:nvGraphicFramePr>
        <p:xfrm>
          <a:off x="1264305" y="2519560"/>
          <a:ext cx="9830815" cy="3584280"/>
        </p:xfrm>
        <a:graphic>
          <a:graphicData uri="http://schemas.openxmlformats.org/drawingml/2006/table">
            <a:tbl>
              <a:tblPr rtl="1" firstRow="1" bandRow="1">
                <a:tableStyleId>{7DF18680-E054-41AD-8BC1-D1AEF772440D}</a:tableStyleId>
              </a:tblPr>
              <a:tblGrid>
                <a:gridCol w="1186688">
                  <a:extLst>
                    <a:ext uri="{9D8B030D-6E8A-4147-A177-3AD203B41FA5}">
                      <a16:colId xmlns:a16="http://schemas.microsoft.com/office/drawing/2014/main" val="20000"/>
                    </a:ext>
                  </a:extLst>
                </a:gridCol>
                <a:gridCol w="1414272">
                  <a:extLst>
                    <a:ext uri="{9D8B030D-6E8A-4147-A177-3AD203B41FA5}">
                      <a16:colId xmlns:a16="http://schemas.microsoft.com/office/drawing/2014/main" val="20001"/>
                    </a:ext>
                  </a:extLst>
                </a:gridCol>
                <a:gridCol w="2145792">
                  <a:extLst>
                    <a:ext uri="{9D8B030D-6E8A-4147-A177-3AD203B41FA5}">
                      <a16:colId xmlns:a16="http://schemas.microsoft.com/office/drawing/2014/main" val="20002"/>
                    </a:ext>
                  </a:extLst>
                </a:gridCol>
                <a:gridCol w="3117900">
                  <a:extLst>
                    <a:ext uri="{9D8B030D-6E8A-4147-A177-3AD203B41FA5}">
                      <a16:colId xmlns:a16="http://schemas.microsoft.com/office/drawing/2014/main" val="20003"/>
                    </a:ext>
                  </a:extLst>
                </a:gridCol>
                <a:gridCol w="1966163">
                  <a:extLst>
                    <a:ext uri="{9D8B030D-6E8A-4147-A177-3AD203B41FA5}">
                      <a16:colId xmlns:a16="http://schemas.microsoft.com/office/drawing/2014/main" val="20004"/>
                    </a:ext>
                  </a:extLst>
                </a:gridCol>
              </a:tblGrid>
              <a:tr h="740580">
                <a:tc>
                  <a:txBody>
                    <a:bodyPr/>
                    <a:lstStyle/>
                    <a:p>
                      <a:r>
                        <a:rPr lang="ar-EG">
                          <a:solidFill>
                            <a:schemeClr val="bg1"/>
                          </a:solidFill>
                          <a:latin typeface="Calibri" panose="020F0502020204030204" pitchFamily="34" charset="0"/>
                          <a:cs typeface="Calibri" panose="020F0502020204030204" pitchFamily="34" charset="0"/>
                        </a:rPr>
                        <a:t>الفئة العُمرية</a:t>
                      </a:r>
                    </a:p>
                  </a:txBody>
                  <a:tcPr/>
                </a:tc>
                <a:tc>
                  <a:txBody>
                    <a:bodyPr/>
                    <a:lstStyle/>
                    <a:p>
                      <a:r>
                        <a:rPr lang="ar-EG">
                          <a:solidFill>
                            <a:schemeClr val="bg1"/>
                          </a:solidFill>
                          <a:latin typeface="Calibri" panose="020F0502020204030204" pitchFamily="34" charset="0"/>
                          <a:cs typeface="Calibri" panose="020F0502020204030204" pitchFamily="34" charset="0"/>
                        </a:rPr>
                        <a:t>الطفل</a:t>
                      </a:r>
                    </a:p>
                  </a:txBody>
                  <a:tcPr/>
                </a:tc>
                <a:tc>
                  <a:txBody>
                    <a:bodyPr/>
                    <a:lstStyle/>
                    <a:p>
                      <a:r>
                        <a:rPr lang="ar-EG">
                          <a:solidFill>
                            <a:schemeClr val="bg1"/>
                          </a:solidFill>
                          <a:latin typeface="Calibri" panose="020F0502020204030204" pitchFamily="34" charset="0"/>
                          <a:cs typeface="Calibri" panose="020F0502020204030204" pitchFamily="34" charset="0"/>
                        </a:rPr>
                        <a:t>مقدم الرعاية</a:t>
                      </a:r>
                    </a:p>
                  </a:txBody>
                  <a:tcPr/>
                </a:tc>
                <a:tc>
                  <a:txBody>
                    <a:bodyPr/>
                    <a:lstStyle/>
                    <a:p>
                      <a:r>
                        <a:rPr lang="ar-EG">
                          <a:solidFill>
                            <a:schemeClr val="bg1"/>
                          </a:solidFill>
                          <a:latin typeface="Calibri" panose="020F0502020204030204" pitchFamily="34" charset="0"/>
                          <a:cs typeface="Calibri" panose="020F0502020204030204" pitchFamily="34" charset="0"/>
                        </a:rPr>
                        <a:t>إذا لم يوجد مقدم رعاية </a:t>
                      </a:r>
                      <a:r>
                        <a:rPr lang="ar-EG" baseline="0">
                          <a:solidFill>
                            <a:schemeClr val="bg1"/>
                          </a:solidFill>
                          <a:latin typeface="Calibri" panose="020F0502020204030204" pitchFamily="34" charset="0"/>
                          <a:cs typeface="Calibri" panose="020F0502020204030204" pitchFamily="34" charset="0"/>
                        </a:rPr>
                        <a:t>أو لم يكن ذلك يمثل المصلحة الفُضلى للطفل</a:t>
                      </a:r>
                    </a:p>
                  </a:txBody>
                  <a:tcPr/>
                </a:tc>
                <a:tc>
                  <a:txBody>
                    <a:bodyPr/>
                    <a:lstStyle/>
                    <a:p>
                      <a:r>
                        <a:rPr lang="ar-EG" dirty="0">
                          <a:solidFill>
                            <a:schemeClr val="bg1"/>
                          </a:solidFill>
                          <a:latin typeface="Calibri" panose="020F0502020204030204" pitchFamily="34" charset="0"/>
                          <a:cs typeface="Calibri" panose="020F0502020204030204" pitchFamily="34" charset="0"/>
                        </a:rPr>
                        <a:t>الوسيلة</a:t>
                      </a:r>
                    </a:p>
                  </a:txBody>
                  <a:tcPr/>
                </a:tc>
                <a:extLst>
                  <a:ext uri="{0D108BD9-81ED-4DB2-BD59-A6C34878D82A}">
                    <a16:rowId xmlns:a16="http://schemas.microsoft.com/office/drawing/2014/main" val="10000"/>
                  </a:ext>
                </a:extLst>
              </a:tr>
              <a:tr h="740580">
                <a:tc>
                  <a:txBody>
                    <a:bodyPr/>
                    <a:lstStyle/>
                    <a:p>
                      <a:r>
                        <a:rPr lang="ar-EG">
                          <a:solidFill>
                            <a:schemeClr val="tx1"/>
                          </a:solidFill>
                          <a:latin typeface="Calibri" panose="020F0502020204030204" pitchFamily="34" charset="0"/>
                          <a:cs typeface="Calibri" panose="020F0502020204030204" pitchFamily="34" charset="0"/>
                        </a:rPr>
                        <a:t>6-11</a:t>
                      </a:r>
                    </a:p>
                  </a:txBody>
                  <a:tcPr/>
                </a:tc>
                <a:tc>
                  <a:txBody>
                    <a:bodyPr/>
                    <a:lstStyle/>
                    <a:p>
                      <a:r>
                        <a:rPr lang="ar-EG">
                          <a:solidFill>
                            <a:schemeClr val="tx1"/>
                          </a:solidFill>
                          <a:latin typeface="Calibri" panose="020F0502020204030204" pitchFamily="34" charset="0"/>
                          <a:cs typeface="Calibri" panose="020F0502020204030204" pitchFamily="34" charset="0"/>
                        </a:rPr>
                        <a:t>قبول</a:t>
                      </a:r>
                      <a:r>
                        <a:rPr lang="ar-EG" baseline="0">
                          <a:solidFill>
                            <a:schemeClr val="tx1"/>
                          </a:solidFill>
                          <a:latin typeface="Calibri" panose="020F0502020204030204" pitchFamily="34" charset="0"/>
                          <a:cs typeface="Calibri" panose="020F0502020204030204" pitchFamily="34" charset="0"/>
                        </a:rPr>
                        <a:t> مُستنير</a:t>
                      </a:r>
                    </a:p>
                  </a:txBody>
                  <a:tcPr/>
                </a:tc>
                <a:tc>
                  <a:txBody>
                    <a:bodyPr/>
                    <a:lstStyle/>
                    <a:p>
                      <a:r>
                        <a:rPr lang="ar-EG">
                          <a:solidFill>
                            <a:schemeClr val="tx1"/>
                          </a:solidFill>
                          <a:latin typeface="Calibri" panose="020F0502020204030204" pitchFamily="34" charset="0"/>
                          <a:cs typeface="Calibri" panose="020F0502020204030204" pitchFamily="34" charset="0"/>
                        </a:rPr>
                        <a:t>موافقة مُستنيرة</a:t>
                      </a:r>
                    </a:p>
                  </a:txBody>
                  <a:tcPr/>
                </a:tc>
                <a:tc>
                  <a:txBody>
                    <a:bodyPr/>
                    <a:lstStyle/>
                    <a:p>
                      <a:r>
                        <a:rPr lang="ar-EG" baseline="0">
                          <a:solidFill>
                            <a:schemeClr val="tx1"/>
                          </a:solidFill>
                          <a:latin typeface="Calibri" panose="020F0502020204030204" pitchFamily="34" charset="0"/>
                          <a:cs typeface="Calibri" panose="020F0502020204030204" pitchFamily="34" charset="0"/>
                        </a:rPr>
                        <a:t>موافقة</a:t>
                      </a:r>
                      <a:r>
                        <a:rPr lang="ar-EG">
                          <a:solidFill>
                            <a:schemeClr val="tx1"/>
                          </a:solidFill>
                          <a:latin typeface="Calibri" panose="020F0502020204030204" pitchFamily="34" charset="0"/>
                          <a:cs typeface="Calibri" panose="020F0502020204030204" pitchFamily="34" charset="0"/>
                        </a:rPr>
                        <a:t> مستنيرة من شخص بالغ موثوق به أو من أخصائي حالة</a:t>
                      </a:r>
                    </a:p>
                  </a:txBody>
                  <a:tcPr/>
                </a:tc>
                <a:tc>
                  <a:txBody>
                    <a:bodyPr/>
                    <a:lstStyle/>
                    <a:p>
                      <a:r>
                        <a:rPr lang="ar-EG">
                          <a:solidFill>
                            <a:schemeClr val="tx1"/>
                          </a:solidFill>
                          <a:latin typeface="Calibri" panose="020F0502020204030204" pitchFamily="34" charset="0"/>
                          <a:cs typeface="Calibri" panose="020F0502020204030204" pitchFamily="34" charset="0"/>
                        </a:rPr>
                        <a:t>قبول شفوي، موافقة مكتوبة</a:t>
                      </a:r>
                    </a:p>
                  </a:txBody>
                  <a:tcPr/>
                </a:tc>
                <a:extLst>
                  <a:ext uri="{0D108BD9-81ED-4DB2-BD59-A6C34878D82A}">
                    <a16:rowId xmlns:a16="http://schemas.microsoft.com/office/drawing/2014/main" val="10001"/>
                  </a:ext>
                </a:extLst>
              </a:tr>
              <a:tr h="740580">
                <a:tc>
                  <a:txBody>
                    <a:bodyPr/>
                    <a:lstStyle/>
                    <a:p>
                      <a:r>
                        <a:rPr lang="ar-EG">
                          <a:solidFill>
                            <a:schemeClr val="tx1"/>
                          </a:solidFill>
                          <a:latin typeface="Calibri" panose="020F0502020204030204" pitchFamily="34" charset="0"/>
                          <a:cs typeface="Calibri" panose="020F0502020204030204" pitchFamily="34" charset="0"/>
                        </a:rPr>
                        <a:t>12-14</a:t>
                      </a:r>
                    </a:p>
                  </a:txBody>
                  <a:tcPr/>
                </a:tc>
                <a:tc>
                  <a:txBody>
                    <a:bodyPr/>
                    <a:lstStyle/>
                    <a:p>
                      <a:r>
                        <a:rPr lang="ar-EG">
                          <a:solidFill>
                            <a:schemeClr val="tx1"/>
                          </a:solidFill>
                          <a:latin typeface="Calibri" panose="020F0502020204030204" pitchFamily="34" charset="0"/>
                          <a:cs typeface="Calibri" panose="020F0502020204030204" pitchFamily="34" charset="0"/>
                        </a:rPr>
                        <a:t>قبول مُستنير</a:t>
                      </a:r>
                    </a:p>
                  </a:txBody>
                  <a:tcPr/>
                </a:tc>
                <a:tc>
                  <a:txBody>
                    <a:bodyPr/>
                    <a:lstStyle/>
                    <a:p>
                      <a:r>
                        <a:rPr lang="ar-EG">
                          <a:solidFill>
                            <a:schemeClr val="tx1"/>
                          </a:solidFill>
                          <a:latin typeface="Calibri" panose="020F0502020204030204" pitchFamily="34" charset="0"/>
                          <a:cs typeface="Calibri" panose="020F0502020204030204" pitchFamily="34" charset="0"/>
                        </a:rPr>
                        <a:t>موافقة</a:t>
                      </a:r>
                      <a:r>
                        <a:rPr lang="ar-EG" baseline="0">
                          <a:solidFill>
                            <a:schemeClr val="tx1"/>
                          </a:solidFill>
                          <a:latin typeface="Calibri" panose="020F0502020204030204" pitchFamily="34" charset="0"/>
                          <a:cs typeface="Calibri" panose="020F0502020204030204" pitchFamily="34" charset="0"/>
                        </a:rPr>
                        <a:t> مُستنيرة</a:t>
                      </a:r>
                    </a:p>
                  </a:txBody>
                  <a:tcPr/>
                </a:tc>
                <a:tc>
                  <a:txBody>
                    <a:bodyPr/>
                    <a:lstStyle/>
                    <a:p>
                      <a:r>
                        <a:rPr lang="ar-EG">
                          <a:solidFill>
                            <a:schemeClr val="tx1"/>
                          </a:solidFill>
                          <a:latin typeface="Calibri" panose="020F0502020204030204" pitchFamily="34" charset="0"/>
                          <a:cs typeface="Calibri" panose="020F0502020204030204" pitchFamily="34" charset="0"/>
                        </a:rPr>
                        <a:t>أخرى:</a:t>
                      </a:r>
                      <a:r>
                        <a:rPr lang="ar-EG" baseline="0">
                          <a:solidFill>
                            <a:schemeClr val="tx1"/>
                          </a:solidFill>
                          <a:latin typeface="Calibri" panose="020F0502020204030204" pitchFamily="34" charset="0"/>
                          <a:cs typeface="Calibri" panose="020F0502020204030204" pitchFamily="34" charset="0"/>
                        </a:rPr>
                        <a:t> قبول مُستنير من شخص بالغ آخر موثوق به أو من الطفل. يمكن إيلاء الاعتبار الواجب لمستوى النضج الكافي (للطفل)</a:t>
                      </a:r>
                    </a:p>
                  </a:txBody>
                  <a:tcPr/>
                </a:tc>
                <a:tc>
                  <a:txBody>
                    <a:bodyPr/>
                    <a:lstStyle/>
                    <a:p>
                      <a:r>
                        <a:rPr lang="ar-EG">
                          <a:solidFill>
                            <a:schemeClr val="tx1"/>
                          </a:solidFill>
                          <a:latin typeface="Calibri" panose="020F0502020204030204" pitchFamily="34" charset="0"/>
                          <a:cs typeface="Calibri" panose="020F0502020204030204" pitchFamily="34" charset="0"/>
                        </a:rPr>
                        <a:t>قبول مكتوب، </a:t>
                      </a:r>
                      <a:r>
                        <a:rPr lang="ar-EG" baseline="0">
                          <a:solidFill>
                            <a:schemeClr val="tx1"/>
                          </a:solidFill>
                          <a:latin typeface="Calibri" panose="020F0502020204030204" pitchFamily="34" charset="0"/>
                          <a:cs typeface="Calibri" panose="020F0502020204030204" pitchFamily="34" charset="0"/>
                        </a:rPr>
                        <a:t>موافقة مكتوبة</a:t>
                      </a:r>
                    </a:p>
                  </a:txBody>
                  <a:tcPr/>
                </a:tc>
                <a:extLst>
                  <a:ext uri="{0D108BD9-81ED-4DB2-BD59-A6C34878D82A}">
                    <a16:rowId xmlns:a16="http://schemas.microsoft.com/office/drawing/2014/main" val="10002"/>
                  </a:ext>
                </a:extLst>
              </a:tr>
              <a:tr h="740580">
                <a:tc>
                  <a:txBody>
                    <a:bodyPr/>
                    <a:lstStyle/>
                    <a:p>
                      <a:r>
                        <a:rPr lang="ar-EG">
                          <a:solidFill>
                            <a:schemeClr val="tx1"/>
                          </a:solidFill>
                          <a:latin typeface="Calibri" panose="020F0502020204030204" pitchFamily="34" charset="0"/>
                          <a:cs typeface="Calibri" panose="020F0502020204030204" pitchFamily="34" charset="0"/>
                        </a:rPr>
                        <a:t>15-17</a:t>
                      </a:r>
                    </a:p>
                  </a:txBody>
                  <a:tcPr/>
                </a:tc>
                <a:tc>
                  <a:txBody>
                    <a:bodyPr/>
                    <a:lstStyle/>
                    <a:p>
                      <a:r>
                        <a:rPr lang="ar-EG">
                          <a:solidFill>
                            <a:schemeClr val="tx1"/>
                          </a:solidFill>
                          <a:latin typeface="Calibri" panose="020F0502020204030204" pitchFamily="34" charset="0"/>
                          <a:cs typeface="Calibri" panose="020F0502020204030204" pitchFamily="34" charset="0"/>
                        </a:rPr>
                        <a:t>موافقة مُستنيرة</a:t>
                      </a:r>
                    </a:p>
                  </a:txBody>
                  <a:tcPr/>
                </a:tc>
                <a:tc>
                  <a:txBody>
                    <a:bodyPr/>
                    <a:lstStyle/>
                    <a:p>
                      <a:r>
                        <a:rPr lang="ar-EG">
                          <a:solidFill>
                            <a:schemeClr val="tx1"/>
                          </a:solidFill>
                          <a:latin typeface="Calibri" panose="020F0502020204030204" pitchFamily="34" charset="0"/>
                          <a:cs typeface="Calibri" panose="020F0502020204030204" pitchFamily="34" charset="0"/>
                        </a:rPr>
                        <a:t> موافقة</a:t>
                      </a:r>
                      <a:r>
                        <a:rPr lang="ar-EG" baseline="0">
                          <a:solidFill>
                            <a:schemeClr val="tx1"/>
                          </a:solidFill>
                          <a:latin typeface="Calibri" panose="020F0502020204030204" pitchFamily="34" charset="0"/>
                          <a:cs typeface="Calibri" panose="020F0502020204030204" pitchFamily="34" charset="0"/>
                        </a:rPr>
                        <a:t> مُستنيرة بإذن من الطفل</a:t>
                      </a:r>
                    </a:p>
                  </a:txBody>
                  <a:tcPr/>
                </a:tc>
                <a:tc>
                  <a:txBody>
                    <a:bodyPr/>
                    <a:lstStyle/>
                    <a:p>
                      <a:r>
                        <a:rPr lang="ar-EG" dirty="0">
                          <a:solidFill>
                            <a:schemeClr val="tx1"/>
                          </a:solidFill>
                          <a:latin typeface="Calibri" panose="020F0502020204030204" pitchFamily="34" charset="0"/>
                          <a:cs typeface="Calibri" panose="020F0502020204030204" pitchFamily="34" charset="0"/>
                        </a:rPr>
                        <a:t>موافقة مُستنيرة من الطفل، وإيلاء الاعتبار الواجب لمستوى</a:t>
                      </a:r>
                      <a:r>
                        <a:rPr lang="ar-EG" baseline="0" dirty="0">
                          <a:solidFill>
                            <a:schemeClr val="tx1"/>
                          </a:solidFill>
                          <a:latin typeface="Calibri" panose="020F0502020204030204" pitchFamily="34" charset="0"/>
                          <a:cs typeface="Calibri" panose="020F0502020204030204" pitchFamily="34" charset="0"/>
                        </a:rPr>
                        <a:t> النضج الكافي لديه</a:t>
                      </a:r>
                    </a:p>
                  </a:txBody>
                  <a:tcPr/>
                </a:tc>
                <a:tc>
                  <a:txBody>
                    <a:bodyPr/>
                    <a:lstStyle/>
                    <a:p>
                      <a:r>
                        <a:rPr lang="ar-EG" dirty="0">
                          <a:solidFill>
                            <a:schemeClr val="tx1"/>
                          </a:solidFill>
                          <a:latin typeface="Calibri" panose="020F0502020204030204" pitchFamily="34" charset="0"/>
                          <a:cs typeface="Calibri" panose="020F0502020204030204" pitchFamily="34" charset="0"/>
                        </a:rPr>
                        <a:t>موافقة مكتوبة</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3971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7" y="321017"/>
            <a:ext cx="10882848" cy="1136341"/>
          </a:xfrm>
        </p:spPr>
        <p:txBody>
          <a:bodyPr/>
          <a:lstStyle/>
          <a:p>
            <a:r>
              <a:rPr lang="ar-EG" b="1" dirty="0">
                <a:latin typeface="Calibri" panose="020F0502020204030204" pitchFamily="34" charset="0"/>
                <a:cs typeface="Calibri" panose="020F0502020204030204" pitchFamily="34" charset="0"/>
              </a:rPr>
              <a:t>منع الزواج:</a:t>
            </a:r>
            <a:r>
              <a:rPr lang="en-US" b="1" dirty="0">
                <a:latin typeface="Calibri" panose="020F0502020204030204" pitchFamily="34" charset="0"/>
                <a:cs typeface="Calibri" panose="020F0502020204030204" pitchFamily="34" charset="0"/>
              </a:rPr>
              <a:t> </a:t>
            </a:r>
            <a:r>
              <a:rPr lang="ar-EG" b="1" dirty="0">
                <a:latin typeface="Calibri" panose="020F0502020204030204" pitchFamily="34" charset="0"/>
                <a:cs typeface="Calibri" panose="020F0502020204030204" pitchFamily="34" charset="0"/>
              </a:rPr>
              <a:t>الحالات في خطر وشيك</a:t>
            </a:r>
          </a:p>
        </p:txBody>
      </p:sp>
      <p:sp>
        <p:nvSpPr>
          <p:cNvPr id="8" name="Content Placeholder 2">
            <a:extLst>
              <a:ext uri="{FF2B5EF4-FFF2-40B4-BE49-F238E27FC236}">
                <a16:creationId xmlns:a16="http://schemas.microsoft.com/office/drawing/2014/main" id="{6CE00D11-87A2-4451-ACA6-3B13DBE4C650}"/>
              </a:ext>
            </a:extLst>
          </p:cNvPr>
          <p:cNvSpPr>
            <a:spLocks noGrp="1"/>
          </p:cNvSpPr>
          <p:nvPr>
            <p:ph idx="1"/>
          </p:nvPr>
        </p:nvSpPr>
        <p:spPr>
          <a:xfrm>
            <a:off x="631907" y="1949132"/>
            <a:ext cx="10625958" cy="4346334"/>
          </a:xfrm>
        </p:spPr>
        <p:txBody>
          <a:bodyPr>
            <a:normAutofit/>
          </a:bodyPr>
          <a:lstStyle/>
          <a:p>
            <a:pPr marL="0" indent="0">
              <a:buNone/>
            </a:pPr>
            <a:r>
              <a:rPr lang="ar-EG" sz="2400" b="1" dirty="0">
                <a:solidFill>
                  <a:schemeClr val="tx1"/>
                </a:solidFill>
                <a:latin typeface="Calibri" panose="020F0502020204030204" pitchFamily="34" charset="0"/>
                <a:cs typeface="Calibri" panose="020F0502020204030204" pitchFamily="34" charset="0"/>
              </a:rPr>
              <a:t>خطر وشيك: الفتيات اللائي لم يتزوجن بعد، ولكن والديهن بصدد التفاوض حول زواجهن أو يخططن لذلك بنشاط.</a:t>
            </a:r>
          </a:p>
          <a:p>
            <a:pPr marL="0" indent="0">
              <a:buNone/>
            </a:pPr>
            <a:r>
              <a:rPr lang="ar-EG" sz="2400" b="1" dirty="0">
                <a:solidFill>
                  <a:schemeClr val="tx1"/>
                </a:solidFill>
                <a:latin typeface="Calibri" panose="020F0502020204030204" pitchFamily="34" charset="0"/>
                <a:cs typeface="Calibri" panose="020F0502020204030204" pitchFamily="34" charset="0"/>
              </a:rPr>
              <a:t>نظرة عامة على استجابات إدارة الحالة:</a:t>
            </a:r>
          </a:p>
          <a:p>
            <a:pPr marL="233363" indent="-233363">
              <a:buClrTx/>
              <a:buFont typeface="Arial" panose="020B0604020202020204" pitchFamily="34" charset="0"/>
              <a:buChar char="•"/>
            </a:pPr>
            <a:r>
              <a:rPr lang="ar-EG" sz="2400" dirty="0">
                <a:solidFill>
                  <a:schemeClr val="tx1"/>
                </a:solidFill>
                <a:latin typeface="Calibri" panose="020F0502020204030204" pitchFamily="34" charset="0"/>
                <a:cs typeface="Calibri" panose="020F0502020204030204" pitchFamily="34" charset="0"/>
              </a:rPr>
              <a:t> فهم مشاعر الفتاة تجاه الزواج.</a:t>
            </a:r>
          </a:p>
          <a:p>
            <a:pPr marL="233363" indent="-233363">
              <a:buClrTx/>
              <a:buFont typeface="Arial" panose="020B0604020202020204" pitchFamily="34" charset="0"/>
              <a:buChar char="•"/>
            </a:pPr>
            <a:r>
              <a:rPr lang="ar-EG" sz="2400" dirty="0">
                <a:solidFill>
                  <a:schemeClr val="tx1"/>
                </a:solidFill>
                <a:latin typeface="Calibri" panose="020F0502020204030204" pitchFamily="34" charset="0"/>
                <a:cs typeface="Calibri" panose="020F0502020204030204" pitchFamily="34" charset="0"/>
              </a:rPr>
              <a:t>احتمال إشراك شخص بالغ داعم (مع تقييم المخاطر المرتبطة بذلك).</a:t>
            </a:r>
          </a:p>
          <a:p>
            <a:pPr marL="233363" indent="-233363">
              <a:buClrTx/>
              <a:buFont typeface="Arial" panose="020B0604020202020204" pitchFamily="34" charset="0"/>
              <a:buChar char="•"/>
              <a:tabLst>
                <a:tab pos="503238" algn="l"/>
              </a:tabLst>
            </a:pPr>
            <a:r>
              <a:rPr lang="ar-EG" sz="2400" b="1" dirty="0">
                <a:solidFill>
                  <a:schemeClr val="tx1"/>
                </a:solidFill>
                <a:latin typeface="Calibri" panose="020F0502020204030204" pitchFamily="34" charset="0"/>
                <a:cs typeface="Calibri" panose="020F0502020204030204" pitchFamily="34" charset="0"/>
              </a:rPr>
              <a:t>مساعدة الفتاة في تحديد فرد داعم من العائلة أو شخص بالغ موثوق به في حياتها، خاصةً إذا لم تكن ترغب في الزواج.</a:t>
            </a:r>
          </a:p>
          <a:p>
            <a:pPr marL="233363" indent="-233363">
              <a:buClrTx/>
              <a:buFont typeface="Arial" panose="020B0604020202020204" pitchFamily="34" charset="0"/>
              <a:buChar char="•"/>
            </a:pPr>
            <a:r>
              <a:rPr lang="ar-EG" sz="2400" dirty="0">
                <a:solidFill>
                  <a:schemeClr val="tx1"/>
                </a:solidFill>
                <a:latin typeface="Calibri" panose="020F0502020204030204" pitchFamily="34" charset="0"/>
                <a:cs typeface="Calibri" panose="020F0502020204030204" pitchFamily="34" charset="0"/>
              </a:rPr>
              <a:t>إذا مضى قرار الزواج قُدُماً، </a:t>
            </a:r>
            <a:r>
              <a:rPr lang="ar-EG" sz="2400" dirty="0">
                <a:solidFill>
                  <a:schemeClr val="tx1"/>
                </a:solidFill>
                <a:latin typeface="Calibri" panose="020F0502020204030204" pitchFamily="34" charset="0"/>
                <a:cs typeface="Calibri" panose="020F0502020204030204" pitchFamily="34" charset="0"/>
                <a:sym typeface="Wingdings" pitchFamily="2" charset="2"/>
              </a:rPr>
              <a:t></a:t>
            </a:r>
            <a:r>
              <a:rPr lang="ar-EG" sz="2400" dirty="0">
                <a:solidFill>
                  <a:schemeClr val="tx1"/>
                </a:solidFill>
                <a:latin typeface="Calibri" panose="020F0502020204030204" pitchFamily="34" charset="0"/>
                <a:cs typeface="Calibri" panose="020F0502020204030204" pitchFamily="34" charset="0"/>
              </a:rPr>
              <a:t> قدّم معلومات للفتاة بشأن عواقب الزواج. </a:t>
            </a:r>
            <a:r>
              <a:rPr lang="ar-EG" sz="2400" dirty="0">
                <a:solidFill>
                  <a:schemeClr val="tx1"/>
                </a:solidFill>
                <a:latin typeface="Calibri" panose="020F0502020204030204" pitchFamily="34" charset="0"/>
                <a:cs typeface="Calibri" panose="020F0502020204030204" pitchFamily="34" charset="0"/>
                <a:sym typeface="Wingdings" pitchFamily="2" charset="2"/>
              </a:rPr>
              <a:t></a:t>
            </a:r>
            <a:r>
              <a:rPr lang="ar-EG" sz="2400" dirty="0">
                <a:solidFill>
                  <a:schemeClr val="tx1"/>
                </a:solidFill>
                <a:latin typeface="Calibri" panose="020F0502020204030204" pitchFamily="34" charset="0"/>
                <a:cs typeface="Calibri" panose="020F0502020204030204" pitchFamily="34" charset="0"/>
              </a:rPr>
              <a:t> تقليل المخاطر.</a:t>
            </a:r>
          </a:p>
          <a:p>
            <a:pPr indent="-457200">
              <a:buClr>
                <a:schemeClr val="accent4">
                  <a:lumMod val="75000"/>
                </a:schemeClr>
              </a:buClr>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a:p>
            <a:pPr indent="-457200">
              <a:buClr>
                <a:schemeClr val="accent4">
                  <a:lumMod val="75000"/>
                </a:schemeClr>
              </a:buClr>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a:p>
            <a:pPr indent="-457200">
              <a:buClr>
                <a:schemeClr val="accent4">
                  <a:lumMod val="75000"/>
                </a:schemeClr>
              </a:buClr>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a:p>
            <a:pPr lvl="2">
              <a:buClr>
                <a:schemeClr val="accent4">
                  <a:lumMod val="75000"/>
                </a:schemeClr>
              </a:buClr>
              <a:buFont typeface="Arial" panose="020B0604020202020204" pitchFamily="34" charset="0"/>
              <a:buChar char="•"/>
            </a:pPr>
            <a:endParaRPr lang="en-US" sz="1600"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5319497"/>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151" y="420624"/>
            <a:ext cx="10433192" cy="1002228"/>
          </a:xfrm>
        </p:spPr>
        <p:txBody>
          <a:bodyPr/>
          <a:lstStyle/>
          <a:p>
            <a:r>
              <a:rPr lang="ar-EG" b="1" dirty="0">
                <a:latin typeface="Calibri" panose="020F0502020204030204" pitchFamily="34" charset="0"/>
                <a:cs typeface="Calibri" panose="020F0502020204030204" pitchFamily="34" charset="0"/>
              </a:rPr>
              <a:t>حالات الخطر الوشيك: التقييم</a:t>
            </a:r>
          </a:p>
        </p:txBody>
      </p:sp>
      <p:sp>
        <p:nvSpPr>
          <p:cNvPr id="6" name="Content Placeholder 2">
            <a:extLst>
              <a:ext uri="{FF2B5EF4-FFF2-40B4-BE49-F238E27FC236}">
                <a16:creationId xmlns:a16="http://schemas.microsoft.com/office/drawing/2014/main" id="{A479E18B-6A8B-405D-A52E-2167104986E6}"/>
              </a:ext>
            </a:extLst>
          </p:cNvPr>
          <p:cNvSpPr>
            <a:spLocks noGrp="1"/>
          </p:cNvSpPr>
          <p:nvPr>
            <p:ph idx="1"/>
          </p:nvPr>
        </p:nvSpPr>
        <p:spPr>
          <a:xfrm>
            <a:off x="875285" y="1805548"/>
            <a:ext cx="10183058" cy="4631828"/>
          </a:xfrm>
        </p:spPr>
        <p:txBody>
          <a:bodyPr>
            <a:noAutofit/>
          </a:bodyPr>
          <a:lstStyle/>
          <a:p>
            <a:pPr marL="265113" indent="-265113">
              <a:buClr>
                <a:schemeClr val="accent4">
                  <a:lumMod val="75000"/>
                </a:schemeClr>
              </a:buClr>
              <a:buNone/>
            </a:pPr>
            <a:r>
              <a:rPr lang="ar-EG" sz="1800" b="1" dirty="0">
                <a:solidFill>
                  <a:schemeClr val="tx1"/>
                </a:solidFill>
                <a:latin typeface="Calibri" panose="020F0502020204030204" pitchFamily="34" charset="0"/>
                <a:cs typeface="Calibri" panose="020F0502020204030204" pitchFamily="34" charset="0"/>
              </a:rPr>
              <a:t>أشرِك الشخص البالغ الداعم</a:t>
            </a:r>
          </a:p>
          <a:p>
            <a:pPr marL="0" indent="0">
              <a:buClr>
                <a:schemeClr val="accent4">
                  <a:lumMod val="75000"/>
                </a:schemeClr>
              </a:buClr>
              <a:buNone/>
            </a:pPr>
            <a:r>
              <a:rPr lang="ar-EG" sz="1800" dirty="0">
                <a:solidFill>
                  <a:schemeClr val="tx1"/>
                </a:solidFill>
                <a:latin typeface="Calibri" panose="020F0502020204030204" pitchFamily="34" charset="0"/>
                <a:cs typeface="Calibri" panose="020F0502020204030204" pitchFamily="34" charset="0"/>
              </a:rPr>
              <a:t>إذا استجاب الشخص البالغ للفتاة بطريقة داعمة وراعية، فكّر في إشراكه في جلسة فردية معه أو مشتركة في وجود الفتاة.</a:t>
            </a:r>
          </a:p>
          <a:p>
            <a:pPr lvl="1" indent="-265113">
              <a:buClr>
                <a:schemeClr val="accent4">
                  <a:lumMod val="75000"/>
                </a:schemeClr>
              </a:buClr>
              <a:buNone/>
            </a:pPr>
            <a:endParaRPr lang="ar-EG" sz="1800" dirty="0">
              <a:solidFill>
                <a:schemeClr val="tx1"/>
              </a:solidFill>
              <a:latin typeface="Calibri" panose="020F0502020204030204" pitchFamily="34" charset="0"/>
              <a:cs typeface="Calibri" panose="020F0502020204030204" pitchFamily="34" charset="0"/>
            </a:endParaRPr>
          </a:p>
          <a:p>
            <a:pPr lvl="1" indent="-265113">
              <a:buClr>
                <a:schemeClr val="accent4">
                  <a:lumMod val="75000"/>
                </a:schemeClr>
              </a:buClr>
              <a:buNone/>
            </a:pPr>
            <a:r>
              <a:rPr lang="ar-EG" b="1" dirty="0">
                <a:solidFill>
                  <a:schemeClr val="tx1"/>
                </a:solidFill>
                <a:latin typeface="Calibri" panose="020F0502020204030204" pitchFamily="34" charset="0"/>
                <a:cs typeface="Calibri" panose="020F0502020204030204" pitchFamily="34" charset="0"/>
              </a:rPr>
              <a:t> إذا كان الشخص البالغ الداعم أحد الوالدين/ أحد أفراد الأسرة</a:t>
            </a:r>
          </a:p>
          <a:p>
            <a:pPr lvl="1" indent="-265113">
              <a:buClrTx/>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شخص متفهم لا يُصدر أحكامًا مُسبَقة</a:t>
            </a:r>
          </a:p>
          <a:p>
            <a:pPr lvl="1" indent="-265113">
              <a:buClrTx/>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يفهم ظروف الأسرة والبيئة</a:t>
            </a:r>
          </a:p>
          <a:p>
            <a:pPr lvl="1" indent="-265113">
              <a:buClrTx/>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يدعم مُقدّم الرعاية في التفكير بشأن إيجابيات وسلبيات زواج الأطفال</a:t>
            </a:r>
          </a:p>
          <a:p>
            <a:pPr lvl="1" indent="-265113">
              <a:buClrTx/>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يقدّم معلومات بشأن العواقب</a:t>
            </a:r>
          </a:p>
          <a:p>
            <a:pPr lvl="1" indent="-265113">
              <a:buClr>
                <a:schemeClr val="accent4">
                  <a:lumMod val="75000"/>
                </a:schemeClr>
              </a:buClr>
              <a:buNone/>
            </a:pPr>
            <a:endParaRPr lang="en-US" dirty="0">
              <a:solidFill>
                <a:schemeClr val="tx1"/>
              </a:solidFill>
              <a:latin typeface="Calibri" panose="020F0502020204030204" pitchFamily="34" charset="0"/>
              <a:cs typeface="Calibri" panose="020F0502020204030204" pitchFamily="34" charset="0"/>
            </a:endParaRPr>
          </a:p>
          <a:p>
            <a:pPr lvl="1" indent="-265113">
              <a:buClr>
                <a:schemeClr val="accent4">
                  <a:lumMod val="75000"/>
                </a:schemeClr>
              </a:buClr>
              <a:buNone/>
            </a:pPr>
            <a:r>
              <a:rPr lang="ar-EG" b="1" dirty="0">
                <a:solidFill>
                  <a:schemeClr val="tx1"/>
                </a:solidFill>
                <a:latin typeface="Calibri" panose="020F0502020204030204" pitchFamily="34" charset="0"/>
                <a:cs typeface="Calibri" panose="020F0502020204030204" pitchFamily="34" charset="0"/>
              </a:rPr>
              <a:t> إذا لم يكن الشخص البالغ الداعم أحد الوالدين أو أحد أفراد الأسرة:</a:t>
            </a:r>
          </a:p>
          <a:p>
            <a:pPr marL="265113" lvl="2" indent="-265113">
              <a:buClrTx/>
              <a:buFont typeface="Arial" panose="020B0604020202020204" pitchFamily="34" charset="0"/>
              <a:buChar char="•"/>
            </a:pPr>
            <a:r>
              <a:rPr lang="ar-EG" sz="1800" dirty="0">
                <a:solidFill>
                  <a:schemeClr val="tx1"/>
                </a:solidFill>
                <a:latin typeface="Calibri" panose="020F0502020204030204" pitchFamily="34" charset="0"/>
                <a:cs typeface="Calibri" panose="020F0502020204030204" pitchFamily="34" charset="0"/>
              </a:rPr>
              <a:t>ناقش علاقة الشخص البالغ بالأسرة وصانعي القرار - هل لديه تأثير؟  هل يمكنه التحدث إلى الأسرة/ صانعي القرار؟</a:t>
            </a:r>
          </a:p>
          <a:p>
            <a:pPr lvl="1" indent="-265113">
              <a:buClr>
                <a:schemeClr val="accent4">
                  <a:lumMod val="75000"/>
                </a:schemeClr>
              </a:buClr>
              <a:buFont typeface="Arial" panose="020B0604020202020204" pitchFamily="34" charset="0"/>
              <a:buChar char="•"/>
            </a:pPr>
            <a:endParaRPr lang="en-US" b="1" dirty="0">
              <a:solidFill>
                <a:schemeClr val="tx1"/>
              </a:solidFill>
              <a:latin typeface="Calibri" panose="020F0502020204030204" pitchFamily="34" charset="0"/>
              <a:cs typeface="Calibri" panose="020F0502020204030204" pitchFamily="34" charset="0"/>
              <a:sym typeface="Wingdings" panose="05000000000000000000" pitchFamily="2" charset="2"/>
            </a:endParaRPr>
          </a:p>
          <a:p>
            <a:pPr lvl="1" indent="-265113">
              <a:buClr>
                <a:schemeClr val="accent4">
                  <a:lumMod val="75000"/>
                </a:schemeClr>
              </a:buClr>
              <a:buNone/>
            </a:pPr>
            <a:r>
              <a:rPr lang="ar-EG" sz="2400" b="1" dirty="0">
                <a:solidFill>
                  <a:schemeClr val="tx1"/>
                </a:solidFill>
                <a:latin typeface="Calibri" panose="020F0502020204030204" pitchFamily="34" charset="0"/>
                <a:cs typeface="Calibri" panose="020F0502020204030204" pitchFamily="34" charset="0"/>
              </a:rPr>
              <a:t> ضع سلامة الفتاة دائمًا على رأس أولوياتك.</a:t>
            </a:r>
          </a:p>
        </p:txBody>
      </p:sp>
    </p:spTree>
    <p:extLst>
      <p:ext uri="{BB962C8B-B14F-4D97-AF65-F5344CB8AC3E}">
        <p14:creationId xmlns:p14="http://schemas.microsoft.com/office/powerpoint/2010/main" val="44904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4000" b="1" spc="0" dirty="0">
                <a:latin typeface="Calibri" panose="020F0502020204030204" pitchFamily="34" charset="0"/>
                <a:cs typeface="Calibri" panose="020F0502020204030204" pitchFamily="34" charset="0"/>
              </a:rPr>
              <a:t>النشاط </a:t>
            </a:r>
            <a:br>
              <a:rPr lang="ar-EG" sz="4000" b="1" spc="0" dirty="0">
                <a:latin typeface="Calibri" panose="020F0502020204030204" pitchFamily="34" charset="0"/>
                <a:cs typeface="Calibri" panose="020F0502020204030204" pitchFamily="34" charset="0"/>
              </a:rPr>
            </a:br>
            <a:r>
              <a:rPr lang="ar-EG" sz="4000" b="1" spc="0" dirty="0">
                <a:latin typeface="Calibri" panose="020F0502020204030204" pitchFamily="34" charset="0"/>
                <a:cs typeface="Calibri" panose="020F0502020204030204" pitchFamily="34" charset="0"/>
              </a:rPr>
              <a:t>خطر وشيك</a:t>
            </a:r>
          </a:p>
        </p:txBody>
      </p:sp>
      <p:sp>
        <p:nvSpPr>
          <p:cNvPr id="6" name="Content Placeholder 2">
            <a:extLst>
              <a:ext uri="{FF2B5EF4-FFF2-40B4-BE49-F238E27FC236}">
                <a16:creationId xmlns:a16="http://schemas.microsoft.com/office/drawing/2014/main" id="{9D9A31CD-3F91-4ADC-A522-02D2AA11A5F0}"/>
              </a:ext>
            </a:extLst>
          </p:cNvPr>
          <p:cNvSpPr>
            <a:spLocks noGrp="1"/>
          </p:cNvSpPr>
          <p:nvPr>
            <p:ph idx="1"/>
          </p:nvPr>
        </p:nvSpPr>
        <p:spPr>
          <a:xfrm>
            <a:off x="7027333" y="320039"/>
            <a:ext cx="4478866" cy="5950131"/>
          </a:xfrm>
        </p:spPr>
        <p:txBody>
          <a:bodyPr/>
          <a:lstStyle/>
          <a:p>
            <a:pPr marL="0" indent="0">
              <a:buNone/>
            </a:pPr>
            <a:r>
              <a:rPr lang="ar-EG" b="1" dirty="0">
                <a:solidFill>
                  <a:srgbClr val="0E0E0E"/>
                </a:solidFill>
                <a:effectLst/>
                <a:latin typeface="Calibri" panose="020F0502020204030204" pitchFamily="34" charset="0"/>
                <a:cs typeface="Calibri" panose="020F0502020204030204" pitchFamily="34" charset="0"/>
              </a:rPr>
              <a:t>النشاط التعامل مع الموافقة والتقييم والتعامل مع الأسر غير الداعمة</a:t>
            </a:r>
          </a:p>
          <a:p>
            <a:r>
              <a:rPr lang="ar-EG" dirty="0">
                <a:solidFill>
                  <a:srgbClr val="0E0E0E"/>
                </a:solidFill>
                <a:latin typeface="Calibri" panose="020F0502020204030204" pitchFamily="34" charset="0"/>
                <a:cs typeface="Calibri" panose="020F0502020204030204" pitchFamily="34" charset="0"/>
              </a:rPr>
              <a:t>في مجموعات صغيرة، راجعوا دراسة حالة فتاة مُعرّضة لخطر الزواج المبكر.</a:t>
            </a:r>
          </a:p>
          <a:p>
            <a:r>
              <a:rPr lang="ar-EG" dirty="0">
                <a:solidFill>
                  <a:srgbClr val="0E0E0E"/>
                </a:solidFill>
                <a:latin typeface="Calibri" panose="020F0502020204030204" pitchFamily="34" charset="0"/>
                <a:cs typeface="Calibri" panose="020F0502020204030204" pitchFamily="34" charset="0"/>
              </a:rPr>
              <a:t>ناقشوا كيفية الحصول على الموافقة وإجراء تقييم لفهم مشاعرها، والمخاطر المحيطة، ونظم الدعم المتاحة.</a:t>
            </a:r>
          </a:p>
          <a:p>
            <a:r>
              <a:rPr lang="ar-EG" dirty="0">
                <a:solidFill>
                  <a:srgbClr val="0E0E0E"/>
                </a:solidFill>
                <a:latin typeface="Calibri" panose="020F0502020204030204" pitchFamily="34" charset="0"/>
                <a:cs typeface="Calibri" panose="020F0502020204030204" pitchFamily="34" charset="0"/>
              </a:rPr>
              <a:t>استكشفوا استراتيجيات لإشراك الأسر غير الداعمة باستخدام بروتوكولات السلامة.</a:t>
            </a:r>
          </a:p>
        </p:txBody>
      </p:sp>
    </p:spTree>
    <p:extLst>
      <p:ext uri="{BB962C8B-B14F-4D97-AF65-F5344CB8AC3E}">
        <p14:creationId xmlns:p14="http://schemas.microsoft.com/office/powerpoint/2010/main" val="458605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153" y="308308"/>
            <a:ext cx="10094630" cy="1075380"/>
          </a:xfrm>
        </p:spPr>
        <p:txBody>
          <a:bodyPr/>
          <a:lstStyle/>
          <a:p>
            <a:r>
              <a:rPr lang="ar-EG" b="1" dirty="0">
                <a:latin typeface="Calibri" panose="020F0502020204030204" pitchFamily="34" charset="0"/>
                <a:cs typeface="Calibri" panose="020F0502020204030204" pitchFamily="34" charset="0"/>
              </a:rPr>
              <a:t>تقليل الضرر:</a:t>
            </a:r>
            <a:r>
              <a:rPr lang="en-US" b="1" dirty="0">
                <a:latin typeface="Calibri" panose="020F0502020204030204" pitchFamily="34" charset="0"/>
                <a:cs typeface="Calibri" panose="020F0502020204030204" pitchFamily="34" charset="0"/>
              </a:rPr>
              <a:t> </a:t>
            </a:r>
            <a:r>
              <a:rPr lang="ar-EG" b="1" dirty="0">
                <a:latin typeface="Calibri" panose="020F0502020204030204" pitchFamily="34" charset="0"/>
                <a:cs typeface="Calibri" panose="020F0502020204030204" pitchFamily="34" charset="0"/>
              </a:rPr>
              <a:t>إذا كان الزواج سيمضي قُدُماً</a:t>
            </a:r>
          </a:p>
        </p:txBody>
      </p:sp>
      <p:sp>
        <p:nvSpPr>
          <p:cNvPr id="6" name="Content Placeholder 2">
            <a:extLst>
              <a:ext uri="{FF2B5EF4-FFF2-40B4-BE49-F238E27FC236}">
                <a16:creationId xmlns:a16="http://schemas.microsoft.com/office/drawing/2014/main" id="{1CFB6668-D718-4396-BAB3-9E5B3BC41292}"/>
              </a:ext>
            </a:extLst>
          </p:cNvPr>
          <p:cNvSpPr>
            <a:spLocks noGrp="1"/>
          </p:cNvSpPr>
          <p:nvPr>
            <p:ph idx="1"/>
          </p:nvPr>
        </p:nvSpPr>
        <p:spPr>
          <a:xfrm>
            <a:off x="863217" y="1779613"/>
            <a:ext cx="10465566" cy="4529748"/>
          </a:xfrm>
        </p:spPr>
        <p:txBody>
          <a:bodyPr>
            <a:normAutofit fontScale="77500" lnSpcReduction="20000"/>
          </a:bodyPr>
          <a:lstStyle/>
          <a:p>
            <a:pPr marL="0" indent="0">
              <a:buClr>
                <a:schemeClr val="accent4">
                  <a:lumMod val="75000"/>
                </a:schemeClr>
              </a:buClr>
              <a:buNone/>
            </a:pPr>
            <a:r>
              <a:rPr lang="ar-EG" sz="1600" b="1" dirty="0">
                <a:solidFill>
                  <a:schemeClr val="tx1"/>
                </a:solidFill>
                <a:latin typeface="Calibri" panose="020F0502020204030204" pitchFamily="34" charset="0"/>
                <a:cs typeface="Calibri" panose="020F0502020204030204" pitchFamily="34" charset="0"/>
              </a:rPr>
              <a:t>للفتيات اللائي في طور الزواج:</a:t>
            </a:r>
          </a:p>
          <a:p>
            <a:pPr marL="0" indent="0">
              <a:buClr>
                <a:schemeClr val="accent4">
                  <a:lumMod val="75000"/>
                </a:schemeClr>
              </a:buClr>
              <a:buNone/>
            </a:pPr>
            <a:r>
              <a:rPr lang="ar-EG" sz="1600" b="1" dirty="0">
                <a:solidFill>
                  <a:schemeClr val="tx1"/>
                </a:solidFill>
                <a:latin typeface="Calibri" panose="020F0502020204030204" pitchFamily="34" charset="0"/>
                <a:cs typeface="Calibri" panose="020F0502020204030204" pitchFamily="34" charset="0"/>
              </a:rPr>
              <a:t> قدِّم المعلومات.</a:t>
            </a:r>
            <a:r>
              <a:rPr lang="ar-EG" sz="1600" dirty="0">
                <a:solidFill>
                  <a:schemeClr val="tx1"/>
                </a:solidFill>
                <a:latin typeface="Calibri" panose="020F0502020204030204" pitchFamily="34" charset="0"/>
                <a:cs typeface="Calibri" panose="020F0502020204030204" pitchFamily="34" charset="0"/>
              </a:rPr>
              <a:t> بمجرد جمع المعلومات الكافية، قدّمها للفتاة.
</a:t>
            </a:r>
            <a:br>
              <a:rPr lang="ar-EG" sz="1600" dirty="0">
                <a:solidFill>
                  <a:schemeClr val="tx1"/>
                </a:solidFill>
                <a:latin typeface="Calibri" panose="020F0502020204030204" pitchFamily="34" charset="0"/>
                <a:cs typeface="Calibri" panose="020F0502020204030204" pitchFamily="34" charset="0"/>
              </a:rPr>
            </a:br>
            <a:r>
              <a:rPr lang="ar-EG" sz="1600" dirty="0">
                <a:solidFill>
                  <a:schemeClr val="tx1"/>
                </a:solidFill>
                <a:latin typeface="Calibri" panose="020F0502020204030204" pitchFamily="34" charset="0"/>
                <a:cs typeface="Calibri" panose="020F0502020204030204" pitchFamily="34" charset="0"/>
              </a:rPr>
              <a:t> يمكنكِ البدء بسؤال الفتاة: "كيف تعتقدين أن الزواج سيؤثر على حياتكِ؟"؛ ومن المفيد أيضًا استخدام مواد التواصل المتاحة بالفعل لدى مكتبكِ.</a:t>
            </a:r>
          </a:p>
          <a:p>
            <a:pPr marL="0" indent="0">
              <a:buClr>
                <a:schemeClr val="accent4">
                  <a:lumMod val="75000"/>
                </a:schemeClr>
              </a:buClr>
              <a:buNone/>
            </a:pPr>
            <a:r>
              <a:rPr lang="ar-EG" sz="1600" b="1" dirty="0">
                <a:solidFill>
                  <a:schemeClr val="tx1"/>
                </a:solidFill>
                <a:latin typeface="Calibri" panose="020F0502020204030204" pitchFamily="34" charset="0"/>
                <a:cs typeface="Calibri" panose="020F0502020204030204" pitchFamily="34" charset="0"/>
              </a:rPr>
              <a:t>يُصبح تقليلُ الضرر محورَ التركيز.</a:t>
            </a:r>
          </a:p>
          <a:p>
            <a:pPr>
              <a:buClrTx/>
              <a:buFont typeface="Arial" panose="020B0604020202020204" pitchFamily="34" charset="0"/>
              <a:buChar char="•"/>
            </a:pPr>
            <a:r>
              <a:rPr lang="ar-EG" sz="1600" dirty="0">
                <a:solidFill>
                  <a:schemeClr val="tx1"/>
                </a:solidFill>
                <a:latin typeface="Calibri" panose="020F0502020204030204" pitchFamily="34" charset="0"/>
                <a:cs typeface="Calibri" panose="020F0502020204030204" pitchFamily="34" charset="0"/>
              </a:rPr>
              <a:t>  ناقش وقيّم مع الفتاة:</a:t>
            </a:r>
          </a:p>
          <a:p>
            <a:pPr lvl="2">
              <a:buClrTx/>
              <a:buFont typeface="Arial" panose="020B0604020202020204" pitchFamily="34" charset="0"/>
              <a:buChar char="•"/>
            </a:pPr>
            <a:r>
              <a:rPr lang="ar-EG" sz="1600" dirty="0">
                <a:solidFill>
                  <a:schemeClr val="tx1"/>
                </a:solidFill>
                <a:latin typeface="Calibri" panose="020F0502020204030204" pitchFamily="34" charset="0"/>
                <a:cs typeface="Calibri" panose="020F0502020204030204" pitchFamily="34" charset="0"/>
              </a:rPr>
              <a:t>ما هي مشاعرها تجاه الزواج؟</a:t>
            </a:r>
          </a:p>
          <a:p>
            <a:pPr lvl="2">
              <a:buClrTx/>
              <a:buFont typeface="Arial" panose="020B0604020202020204" pitchFamily="34" charset="0"/>
              <a:buChar char="•"/>
            </a:pPr>
            <a:r>
              <a:rPr lang="ar-EG" sz="1600" dirty="0">
                <a:solidFill>
                  <a:schemeClr val="tx1"/>
                </a:solidFill>
                <a:latin typeface="Calibri" panose="020F0502020204030204" pitchFamily="34" charset="0"/>
                <a:cs typeface="Calibri" panose="020F0502020204030204" pitchFamily="34" charset="0"/>
              </a:rPr>
              <a:t>ما هي استفساراتها/ مخاوفها؟</a:t>
            </a:r>
          </a:p>
          <a:p>
            <a:pPr lvl="2">
              <a:buClrTx/>
              <a:buFont typeface="Arial" panose="020B0604020202020204" pitchFamily="34" charset="0"/>
              <a:buChar char="•"/>
            </a:pPr>
            <a:r>
              <a:rPr lang="ar-EG" sz="1600" dirty="0">
                <a:solidFill>
                  <a:schemeClr val="tx1"/>
                </a:solidFill>
                <a:latin typeface="Calibri" panose="020F0502020204030204" pitchFamily="34" charset="0"/>
                <a:cs typeface="Calibri" panose="020F0502020204030204" pitchFamily="34" charset="0"/>
              </a:rPr>
              <a:t>ما هي المخاطر المحتملة عليها؟</a:t>
            </a:r>
          </a:p>
          <a:p>
            <a:pPr>
              <a:buClrTx/>
              <a:buFont typeface="Arial" panose="020B0604020202020204" pitchFamily="34" charset="0"/>
              <a:buChar char="•"/>
            </a:pPr>
            <a:r>
              <a:rPr lang="ar-EG" sz="1600" dirty="0">
                <a:solidFill>
                  <a:schemeClr val="tx1"/>
                </a:solidFill>
                <a:latin typeface="Calibri" panose="020F0502020204030204" pitchFamily="34" charset="0"/>
                <a:cs typeface="Calibri" panose="020F0502020204030204" pitchFamily="34" charset="0"/>
              </a:rPr>
              <a:t> ضعْ خطة للسلامة.</a:t>
            </a:r>
          </a:p>
          <a:p>
            <a:pPr>
              <a:buClrTx/>
              <a:buFont typeface="Arial" panose="020B0604020202020204" pitchFamily="34" charset="0"/>
              <a:buChar char="•"/>
            </a:pPr>
            <a:r>
              <a:rPr lang="ar-EG" sz="1600" dirty="0">
                <a:solidFill>
                  <a:schemeClr val="tx1"/>
                </a:solidFill>
                <a:latin typeface="Calibri" panose="020F0502020204030204" pitchFamily="34" charset="0"/>
                <a:cs typeface="Calibri" panose="020F0502020204030204" pitchFamily="34" charset="0"/>
              </a:rPr>
              <a:t> قدِّم المعلومات.</a:t>
            </a:r>
          </a:p>
          <a:p>
            <a:pPr>
              <a:buClrTx/>
              <a:buFont typeface="Arial" panose="020B0604020202020204" pitchFamily="34" charset="0"/>
              <a:buChar char="•"/>
            </a:pPr>
            <a:r>
              <a:rPr lang="ar-EG" sz="1600" dirty="0">
                <a:solidFill>
                  <a:schemeClr val="tx1"/>
                </a:solidFill>
                <a:latin typeface="Calibri" panose="020F0502020204030204" pitchFamily="34" charset="0"/>
                <a:cs typeface="Calibri" panose="020F0502020204030204" pitchFamily="34" charset="0"/>
              </a:rPr>
              <a:t>   أشرِك الفتاة في الخدمات أو اعمل على بقائها مشارِكة فيها.</a:t>
            </a:r>
          </a:p>
          <a:p>
            <a:pPr>
              <a:buClrTx/>
              <a:buFont typeface="Arial" panose="020B0604020202020204" pitchFamily="34" charset="0"/>
              <a:buChar char="•"/>
            </a:pPr>
            <a:r>
              <a:rPr lang="ar-EG" sz="1600" dirty="0">
                <a:solidFill>
                  <a:schemeClr val="tx1"/>
                </a:solidFill>
                <a:latin typeface="Calibri" panose="020F0502020204030204" pitchFamily="34" charset="0"/>
                <a:cs typeface="Calibri" panose="020F0502020204030204" pitchFamily="34" charset="0"/>
              </a:rPr>
              <a:t>  ساعدها على إيجاد شخص داعم في حياتها.</a:t>
            </a:r>
          </a:p>
          <a:p>
            <a:pPr>
              <a:buClrTx/>
              <a:buFont typeface="Arial" panose="020B0604020202020204" pitchFamily="34" charset="0"/>
              <a:buChar char="•"/>
            </a:pPr>
            <a:r>
              <a:rPr lang="ar-EG" sz="1600" dirty="0">
                <a:solidFill>
                  <a:schemeClr val="tx1"/>
                </a:solidFill>
                <a:latin typeface="Calibri" panose="020F0502020204030204" pitchFamily="34" charset="0"/>
                <a:cs typeface="Calibri" panose="020F0502020204030204" pitchFamily="34" charset="0"/>
              </a:rPr>
              <a:t>  ادعم الفتاة وناصِرها.</a:t>
            </a:r>
          </a:p>
          <a:p>
            <a:pPr>
              <a:buClrTx/>
              <a:buFont typeface="Arial" panose="020B0604020202020204" pitchFamily="34" charset="0"/>
              <a:buChar char="•"/>
            </a:pPr>
            <a:r>
              <a:rPr lang="ar-EG" sz="1600" dirty="0">
                <a:solidFill>
                  <a:schemeClr val="tx1"/>
                </a:solidFill>
                <a:latin typeface="Calibri" panose="020F0502020204030204" pitchFamily="34" charset="0"/>
                <a:cs typeface="Calibri" panose="020F0502020204030204" pitchFamily="34" charset="0"/>
              </a:rPr>
              <a:t>   أشرِك مقدم رعاية داعم.</a:t>
            </a:r>
          </a:p>
        </p:txBody>
      </p:sp>
    </p:spTree>
    <p:extLst>
      <p:ext uri="{BB962C8B-B14F-4D97-AF65-F5344CB8AC3E}">
        <p14:creationId xmlns:p14="http://schemas.microsoft.com/office/powerpoint/2010/main" val="253183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940" y="290479"/>
            <a:ext cx="10796192" cy="1136341"/>
          </a:xfrm>
        </p:spPr>
        <p:txBody>
          <a:bodyPr/>
          <a:lstStyle/>
          <a:p>
            <a:r>
              <a:rPr lang="ar-EG" b="1" dirty="0">
                <a:latin typeface="Calibri" panose="020F0502020204030204" pitchFamily="34" charset="0"/>
                <a:cs typeface="Calibri" panose="020F0502020204030204" pitchFamily="34" charset="0"/>
              </a:rPr>
              <a:t>الفتيات اللائي تزوّجن بالفعل</a:t>
            </a:r>
          </a:p>
        </p:txBody>
      </p:sp>
      <p:sp>
        <p:nvSpPr>
          <p:cNvPr id="3" name="Content Placeholder 2"/>
          <p:cNvSpPr>
            <a:spLocks noGrp="1"/>
          </p:cNvSpPr>
          <p:nvPr>
            <p:ph idx="1"/>
          </p:nvPr>
        </p:nvSpPr>
        <p:spPr>
          <a:xfrm>
            <a:off x="1051844" y="2260122"/>
            <a:ext cx="10121288" cy="461666"/>
          </a:xfrm>
        </p:spPr>
        <p:txBody>
          <a:bodyPr>
            <a:normAutofit/>
          </a:bodyPr>
          <a:lstStyle/>
          <a:p>
            <a:pPr marL="0" indent="0">
              <a:buNone/>
            </a:pPr>
            <a:r>
              <a:rPr lang="ar-EG" sz="2000" b="1" dirty="0">
                <a:solidFill>
                  <a:schemeClr val="tx1"/>
                </a:solidFill>
                <a:latin typeface="Calibri" panose="020F0502020204030204" pitchFamily="34" charset="0"/>
                <a:cs typeface="Calibri" panose="020F0502020204030204" pitchFamily="34" charset="0"/>
              </a:rPr>
              <a:t>تشمل نقاط التقييم الرئيسية ما يلي</a:t>
            </a:r>
            <a:r>
              <a:rPr lang="ar-EG" sz="2000" dirty="0">
                <a:solidFill>
                  <a:schemeClr val="tx1"/>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8ACB7C72-7AEF-91B6-183C-D6F0FEC29AD1}"/>
              </a:ext>
            </a:extLst>
          </p:cNvPr>
          <p:cNvSpPr txBox="1"/>
          <p:nvPr/>
        </p:nvSpPr>
        <p:spPr>
          <a:xfrm>
            <a:off x="1018867" y="1711121"/>
            <a:ext cx="10154265" cy="461665"/>
          </a:xfrm>
          <a:prstGeom prst="rect">
            <a:avLst/>
          </a:prstGeom>
          <a:noFill/>
        </p:spPr>
        <p:txBody>
          <a:bodyPr wrap="square">
            <a:spAutoFit/>
          </a:bodyPr>
          <a:lstStyle/>
          <a:p>
            <a:r>
              <a:rPr lang="ar-EG" sz="2400" b="1" dirty="0">
                <a:solidFill>
                  <a:schemeClr val="tx1"/>
                </a:solidFill>
                <a:latin typeface="Calibri" panose="020F0502020204030204" pitchFamily="34" charset="0"/>
                <a:cs typeface="Calibri" panose="020F0502020204030204" pitchFamily="34" charset="0"/>
              </a:rPr>
              <a:t>بالنسبة للفتيات المتزوجات، يُرجى إجراء عملية إدارة الحالة:</a:t>
            </a:r>
          </a:p>
        </p:txBody>
      </p:sp>
      <p:sp>
        <p:nvSpPr>
          <p:cNvPr id="5" name="Content Placeholder 2">
            <a:extLst>
              <a:ext uri="{FF2B5EF4-FFF2-40B4-BE49-F238E27FC236}">
                <a16:creationId xmlns:a16="http://schemas.microsoft.com/office/drawing/2014/main" id="{5ED356B4-DC1E-43DF-81DA-68D1CC8263E6}"/>
              </a:ext>
            </a:extLst>
          </p:cNvPr>
          <p:cNvSpPr txBox="1">
            <a:spLocks/>
          </p:cNvSpPr>
          <p:nvPr/>
        </p:nvSpPr>
        <p:spPr bwMode="auto">
          <a:xfrm>
            <a:off x="1051844" y="2780779"/>
            <a:ext cx="10121288" cy="3633469"/>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rmAutofit/>
          </a:bodyPr>
          <a:lstStyle>
            <a:lvl1pPr marL="90488" indent="-90488" algn="r" rtl="1" eaLnBrk="0" fontAlgn="base" hangingPunct="0">
              <a:lnSpc>
                <a:spcPct val="110000"/>
              </a:lnSpc>
              <a:spcBef>
                <a:spcPts val="1200"/>
              </a:spcBef>
              <a:spcAft>
                <a:spcPts val="200"/>
              </a:spcAft>
              <a:buClr>
                <a:srgbClr val="E8722D"/>
              </a:buClr>
              <a:buSzPct val="100000"/>
              <a:buFont typeface="Tw Cen MT" pitchFamily="34" charset="0"/>
              <a:buChar char=" "/>
              <a:defRPr sz="2200" kern="1200" spc="30">
                <a:solidFill>
                  <a:schemeClr val="tx2"/>
                </a:solidFill>
                <a:latin typeface="+mn-lt"/>
                <a:ea typeface="MS PGothic" pitchFamily="34" charset="-128"/>
                <a:cs typeface="MS PGothic" charset="0"/>
              </a:defRPr>
            </a:lvl1pPr>
            <a:lvl2pPr marL="265113" indent="-136525" algn="r" rtl="1" eaLnBrk="0" fontAlgn="base" hangingPunct="0">
              <a:lnSpc>
                <a:spcPct val="90000"/>
              </a:lnSpc>
              <a:spcBef>
                <a:spcPts val="200"/>
              </a:spcBef>
              <a:spcAft>
                <a:spcPts val="400"/>
              </a:spcAft>
              <a:buClr>
                <a:srgbClr val="E8722D"/>
              </a:buClr>
              <a:buFont typeface="Wingdings 3" pitchFamily="18" charset="2"/>
              <a:buChar char=""/>
              <a:defRPr kern="1200" spc="30">
                <a:solidFill>
                  <a:schemeClr val="tx2"/>
                </a:solidFill>
                <a:latin typeface="+mn-lt"/>
                <a:ea typeface="MS PGothic" pitchFamily="34" charset="-128"/>
                <a:cs typeface="MS PGothic" charset="0"/>
              </a:defRPr>
            </a:lvl2pPr>
            <a:lvl3pPr marL="447675" indent="-136525" algn="r" rtl="1"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3pPr>
            <a:lvl4pPr marL="593725" indent="-136525" algn="r" rtl="1"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4pPr>
            <a:lvl5pPr marL="776288" indent="-136525" algn="r" rtl="1"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5pPr>
            <a:lvl6pPr marL="914400" indent="-137160" algn="r" defTabSz="914400" rtl="1"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a:lstStyle>
          <a:p>
            <a:pPr lvl="1" indent="-265113">
              <a:lnSpc>
                <a:spcPct val="100000"/>
              </a:lnSpc>
              <a:buClrTx/>
              <a:buFont typeface="Arial" panose="020B0604020202020204" pitchFamily="34" charset="0"/>
              <a:buChar char="•"/>
            </a:pPr>
            <a:r>
              <a:rPr lang="ar-EG">
                <a:solidFill>
                  <a:schemeClr val="tx1"/>
                </a:solidFill>
                <a:latin typeface="Calibri" panose="020F0502020204030204" pitchFamily="34" charset="0"/>
                <a:cs typeface="Calibri" panose="020F0502020204030204" pitchFamily="34" charset="0"/>
              </a:rPr>
              <a:t> طبيعة العلاقة الجنسية - هل هي مُجبرة على ممارسة الجنس؟ ألم أثناء الجماع؟</a:t>
            </a:r>
          </a:p>
          <a:p>
            <a:pPr lvl="1" indent="-265113">
              <a:lnSpc>
                <a:spcPct val="100000"/>
              </a:lnSpc>
              <a:buClrTx/>
              <a:buFont typeface="Arial" panose="020B0604020202020204" pitchFamily="34" charset="0"/>
              <a:buChar char="•"/>
            </a:pPr>
            <a:r>
              <a:rPr lang="ar-EG">
                <a:solidFill>
                  <a:schemeClr val="tx1"/>
                </a:solidFill>
                <a:latin typeface="Calibri" panose="020F0502020204030204" pitchFamily="34" charset="0"/>
                <a:cs typeface="Calibri" panose="020F0502020204030204" pitchFamily="34" charset="0"/>
              </a:rPr>
              <a:t>فهم الفتاة للصحة الإنجابية ولجسدها.</a:t>
            </a:r>
          </a:p>
          <a:p>
            <a:pPr lvl="1" indent="-265113">
              <a:lnSpc>
                <a:spcPct val="100000"/>
              </a:lnSpc>
              <a:buClrTx/>
              <a:buFont typeface="Arial" panose="020B0604020202020204" pitchFamily="34" charset="0"/>
              <a:buChar char="•"/>
            </a:pPr>
            <a:r>
              <a:rPr lang="ar-EG">
                <a:solidFill>
                  <a:schemeClr val="tx1"/>
                </a:solidFill>
                <a:latin typeface="Calibri" panose="020F0502020204030204" pitchFamily="34" charset="0"/>
                <a:cs typeface="Calibri" panose="020F0502020204030204" pitchFamily="34" charset="0"/>
              </a:rPr>
              <a:t>الحمل والأمومة المبكرة.</a:t>
            </a:r>
          </a:p>
          <a:p>
            <a:pPr lvl="1" indent="-265113">
              <a:lnSpc>
                <a:spcPct val="100000"/>
              </a:lnSpc>
              <a:buClrTx/>
              <a:buFont typeface="Arial" panose="020B0604020202020204" pitchFamily="34" charset="0"/>
              <a:buChar char="•"/>
            </a:pPr>
            <a:r>
              <a:rPr lang="ar-EG">
                <a:solidFill>
                  <a:schemeClr val="tx1"/>
                </a:solidFill>
                <a:latin typeface="Calibri" panose="020F0502020204030204" pitchFamily="34" charset="0"/>
                <a:cs typeface="Calibri" panose="020F0502020204030204" pitchFamily="34" charset="0"/>
              </a:rPr>
              <a:t>عنف الشريك الحميم (</a:t>
            </a:r>
            <a:r>
              <a:rPr lang="en-US">
                <a:solidFill>
                  <a:schemeClr val="tx1"/>
                </a:solidFill>
                <a:latin typeface="Calibri" panose="020F0502020204030204" pitchFamily="34" charset="0"/>
                <a:cs typeface="Calibri" panose="020F0502020204030204" pitchFamily="34" charset="0"/>
              </a:rPr>
              <a:t>IPV</a:t>
            </a:r>
            <a:r>
              <a:rPr lang="ar-EG">
                <a:solidFill>
                  <a:schemeClr val="tx1"/>
                </a:solidFill>
                <a:latin typeface="Calibri" panose="020F0502020204030204" pitchFamily="34" charset="0"/>
                <a:cs typeface="Calibri" panose="020F0502020204030204" pitchFamily="34" charset="0"/>
              </a:rPr>
              <a:t>)؛ بما في ذلك الإساءة من الزوج/ الزوجة.</a:t>
            </a:r>
          </a:p>
          <a:p>
            <a:pPr lvl="1" indent="-265113">
              <a:lnSpc>
                <a:spcPct val="100000"/>
              </a:lnSpc>
              <a:buClrTx/>
              <a:buFont typeface="Arial" panose="020B0604020202020204" pitchFamily="34" charset="0"/>
              <a:buChar char="•"/>
            </a:pPr>
            <a:r>
              <a:rPr lang="ar-EG">
                <a:solidFill>
                  <a:schemeClr val="tx1"/>
                </a:solidFill>
                <a:latin typeface="Calibri" panose="020F0502020204030204" pitchFamily="34" charset="0"/>
                <a:cs typeface="Calibri" panose="020F0502020204030204" pitchFamily="34" charset="0"/>
              </a:rPr>
              <a:t>العنف أو السيطرة من قِبَل أفراد الأسرة الآخرين، بمن فيهم الأصهار.</a:t>
            </a:r>
          </a:p>
          <a:p>
            <a:pPr lvl="1" indent="-265113">
              <a:lnSpc>
                <a:spcPct val="100000"/>
              </a:lnSpc>
              <a:buClrTx/>
              <a:buFont typeface="Arial" panose="020B0604020202020204" pitchFamily="34" charset="0"/>
              <a:buChar char="•"/>
            </a:pPr>
            <a:r>
              <a:rPr lang="ar-EG">
                <a:solidFill>
                  <a:schemeClr val="tx1"/>
                </a:solidFill>
                <a:latin typeface="Calibri" panose="020F0502020204030204" pitchFamily="34" charset="0"/>
                <a:cs typeface="Calibri" panose="020F0502020204030204" pitchFamily="34" charset="0"/>
              </a:rPr>
              <a:t>الوصول إلى المال والتحكم فيه.</a:t>
            </a:r>
          </a:p>
          <a:p>
            <a:pPr lvl="1" indent="-265113">
              <a:lnSpc>
                <a:spcPct val="100000"/>
              </a:lnSpc>
              <a:buClrTx/>
              <a:buFont typeface="Arial" panose="020B0604020202020204" pitchFamily="34" charset="0"/>
              <a:buChar char="•"/>
            </a:pPr>
            <a:r>
              <a:rPr lang="ar-EG">
                <a:solidFill>
                  <a:schemeClr val="tx1"/>
                </a:solidFill>
                <a:latin typeface="Calibri" panose="020F0502020204030204" pitchFamily="34" charset="0"/>
                <a:cs typeface="Calibri" panose="020F0502020204030204" pitchFamily="34" charset="0"/>
              </a:rPr>
              <a:t>الالتحاق بالمدرسة وفرص التعلم.</a:t>
            </a:r>
          </a:p>
          <a:p>
            <a:pPr lvl="1" indent="-265113">
              <a:lnSpc>
                <a:spcPct val="100000"/>
              </a:lnSpc>
              <a:buClrTx/>
              <a:buFont typeface="Arial" panose="020B0604020202020204" pitchFamily="34" charset="0"/>
              <a:buChar char="•"/>
            </a:pPr>
            <a:r>
              <a:rPr lang="ar-EG">
                <a:solidFill>
                  <a:schemeClr val="tx1"/>
                </a:solidFill>
                <a:latin typeface="Calibri" panose="020F0502020204030204" pitchFamily="34" charset="0"/>
                <a:cs typeface="Calibri" panose="020F0502020204030204" pitchFamily="34" charset="0"/>
              </a:rPr>
              <a:t>نظام الدعم الاجتماعي - هل الفتاة معزولة أم متواصلة؟</a:t>
            </a:r>
          </a:p>
          <a:p>
            <a:pPr lvl="1" indent="-265113">
              <a:lnSpc>
                <a:spcPct val="100000"/>
              </a:lnSpc>
              <a:buClrTx/>
              <a:buFont typeface="Arial" panose="020B0604020202020204" pitchFamily="34" charset="0"/>
              <a:buChar char="•"/>
            </a:pPr>
            <a:r>
              <a:rPr lang="ar-EG">
                <a:solidFill>
                  <a:schemeClr val="tx1"/>
                </a:solidFill>
                <a:latin typeface="Calibri" panose="020F0502020204030204" pitchFamily="34" charset="0"/>
                <a:cs typeface="Calibri" panose="020F0502020204030204" pitchFamily="34" charset="0"/>
              </a:rPr>
              <a:t>السلامة النفسية - ما شعور الفتاة تجاه الزواج والمستقبل؟</a:t>
            </a:r>
          </a:p>
          <a:p>
            <a:pPr lvl="1" indent="-265113">
              <a:lnSpc>
                <a:spcPct val="100000"/>
              </a:lnSpc>
              <a:buClrTx/>
              <a:buFont typeface="Arial" panose="020B0604020202020204" pitchFamily="34" charset="0"/>
              <a:buChar char="•"/>
            </a:pPr>
            <a:r>
              <a:rPr lang="ar-EG">
                <a:solidFill>
                  <a:schemeClr val="tx1"/>
                </a:solidFill>
                <a:latin typeface="Calibri" panose="020F0502020204030204" pitchFamily="34" charset="0"/>
                <a:cs typeface="Calibri" panose="020F0502020204030204" pitchFamily="34" charset="0"/>
              </a:rPr>
              <a:t>فكّر في ضمّها إلى مجموعة للدعم الجماعي كخطوة أولى آمنة قبل التواصل الفردي معها.</a:t>
            </a:r>
          </a:p>
        </p:txBody>
      </p:sp>
    </p:spTree>
    <p:extLst>
      <p:ext uri="{BB962C8B-B14F-4D97-AF65-F5344CB8AC3E}">
        <p14:creationId xmlns:p14="http://schemas.microsoft.com/office/powerpoint/2010/main" val="361708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6" y="302827"/>
            <a:ext cx="10744433" cy="1136341"/>
          </a:xfrm>
        </p:spPr>
        <p:txBody>
          <a:bodyPr/>
          <a:lstStyle/>
          <a:p>
            <a:r>
              <a:rPr lang="ar-EG" b="1" dirty="0">
                <a:latin typeface="Calibri" panose="020F0502020204030204" pitchFamily="34" charset="0"/>
                <a:cs typeface="Calibri" panose="020F0502020204030204" pitchFamily="34" charset="0"/>
              </a:rPr>
              <a:t>الفتيات اللائي تزوّجن بالفعل</a:t>
            </a:r>
          </a:p>
        </p:txBody>
      </p:sp>
      <p:sp>
        <p:nvSpPr>
          <p:cNvPr id="3" name="Content Placeholder 2"/>
          <p:cNvSpPr>
            <a:spLocks noGrp="1"/>
          </p:cNvSpPr>
          <p:nvPr>
            <p:ph idx="1"/>
          </p:nvPr>
        </p:nvSpPr>
        <p:spPr>
          <a:xfrm>
            <a:off x="1042571" y="1820402"/>
            <a:ext cx="10076878" cy="4553077"/>
          </a:xfrm>
        </p:spPr>
        <p:txBody>
          <a:bodyPr>
            <a:normAutofit/>
          </a:bodyPr>
          <a:lstStyle/>
          <a:p>
            <a:pPr marL="0" indent="0">
              <a:buNone/>
            </a:pPr>
            <a:r>
              <a:rPr lang="ar-EG" sz="2400" b="1" dirty="0">
                <a:solidFill>
                  <a:schemeClr val="tx1"/>
                </a:solidFill>
                <a:latin typeface="Calibri" panose="020F0502020204030204" pitchFamily="34" charset="0"/>
                <a:cs typeface="Calibri" panose="020F0502020204030204" pitchFamily="34" charset="0"/>
              </a:rPr>
              <a:t>يجب أن تتضمن خطة العمل ما يلي:</a:t>
            </a:r>
          </a:p>
          <a:p>
            <a:pPr marL="233363" indent="-233363">
              <a:buClrTx/>
              <a:buFont typeface="Arial" panose="020B0604020202020204" pitchFamily="34" charset="0"/>
              <a:buChar char="•"/>
            </a:pPr>
            <a:r>
              <a:rPr lang="ar-EG" b="1" dirty="0">
                <a:solidFill>
                  <a:schemeClr val="tx1"/>
                </a:solidFill>
                <a:latin typeface="Calibri" panose="020F0502020204030204" pitchFamily="34" charset="0"/>
                <a:cs typeface="Calibri" panose="020F0502020204030204" pitchFamily="34" charset="0"/>
              </a:rPr>
              <a:t> تزويد الفتاة بمعلومات بشأن الصحة والسلامة والعواقب النفسية والاجتماعية لزواج الأطفال.</a:t>
            </a:r>
          </a:p>
          <a:p>
            <a:pPr marL="519113" lvl="1" indent="-285750">
              <a:buClrTx/>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 زوّد الفتاة بمعلومات عن خدمات الصحة والصحة الإنجابية، بما في ذلك تنظيم الأسرة، وخدمات السلامة والأمن، والخدمات النفسية الاجتماعية، وأي دعم آخر ذي صلة.</a:t>
            </a:r>
          </a:p>
          <a:p>
            <a:pPr marL="519113" lvl="1" indent="-285750">
              <a:buClrTx/>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 خدمات الاستشارة القانونية</a:t>
            </a:r>
          </a:p>
          <a:p>
            <a:pPr marL="233363" indent="-233363">
              <a:buClrTx/>
              <a:buFont typeface="Arial" panose="020B0604020202020204" pitchFamily="34" charset="0"/>
              <a:buChar char="•"/>
            </a:pPr>
            <a:r>
              <a:rPr lang="ar-EG" b="1" dirty="0">
                <a:solidFill>
                  <a:schemeClr val="tx1"/>
                </a:solidFill>
                <a:latin typeface="Calibri" panose="020F0502020204030204" pitchFamily="34" charset="0"/>
                <a:cs typeface="Calibri" panose="020F0502020204030204" pitchFamily="34" charset="0"/>
              </a:rPr>
              <a:t>تخطيط السلامة</a:t>
            </a:r>
          </a:p>
          <a:p>
            <a:pPr marL="233363" indent="-233363">
              <a:buClrTx/>
              <a:buFont typeface="Arial" panose="020B0604020202020204" pitchFamily="34" charset="0"/>
              <a:buChar char="•"/>
            </a:pPr>
            <a:r>
              <a:rPr lang="ar-EG" b="1" dirty="0">
                <a:solidFill>
                  <a:schemeClr val="tx1"/>
                </a:solidFill>
                <a:latin typeface="Calibri" panose="020F0502020204030204" pitchFamily="34" charset="0"/>
                <a:cs typeface="Calibri" panose="020F0502020204030204" pitchFamily="34" charset="0"/>
              </a:rPr>
              <a:t>تحديد شخص بالغ داعم وإشراكه.</a:t>
            </a:r>
          </a:p>
          <a:p>
            <a:pPr marL="233363" indent="-233363">
              <a:buClrTx/>
              <a:buFont typeface="Arial" panose="020B0604020202020204" pitchFamily="34" charset="0"/>
              <a:buChar char="•"/>
            </a:pPr>
            <a:r>
              <a:rPr lang="ar-EG" b="1" dirty="0">
                <a:solidFill>
                  <a:schemeClr val="tx1"/>
                </a:solidFill>
                <a:latin typeface="Calibri" panose="020F0502020204030204" pitchFamily="34" charset="0"/>
                <a:cs typeface="Calibri" panose="020F0502020204030204" pitchFamily="34" charset="0"/>
              </a:rPr>
              <a:t>تحديد استراتيجيات إيجابية للتكيّف.</a:t>
            </a:r>
          </a:p>
          <a:p>
            <a:pPr marL="233363" indent="-233363">
              <a:buClrTx/>
              <a:buFont typeface="Arial" panose="020B0604020202020204" pitchFamily="34" charset="0"/>
              <a:buChar char="•"/>
            </a:pPr>
            <a:r>
              <a:rPr lang="ar-EG" b="1" dirty="0">
                <a:solidFill>
                  <a:schemeClr val="tx1"/>
                </a:solidFill>
                <a:latin typeface="Calibri" panose="020F0502020204030204" pitchFamily="34" charset="0"/>
                <a:cs typeface="Calibri" panose="020F0502020204030204" pitchFamily="34" charset="0"/>
              </a:rPr>
              <a:t>الإحالات حسب اللزوم.</a:t>
            </a:r>
          </a:p>
          <a:p>
            <a:pPr>
              <a:buClr>
                <a:schemeClr val="accent4">
                  <a:lumMod val="75000"/>
                </a:schemeClr>
              </a:buClr>
              <a:buFont typeface="Arial" panose="020B0604020202020204" pitchFamily="34" charset="0"/>
              <a:buChar char="•"/>
            </a:pPr>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8913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6" y="368710"/>
            <a:ext cx="10765489" cy="971846"/>
          </a:xfrm>
        </p:spPr>
        <p:txBody>
          <a:bodyPr/>
          <a:lstStyle/>
          <a:p>
            <a:r>
              <a:rPr lang="ar-EG" b="1" dirty="0">
                <a:latin typeface="Calibri" panose="020F0502020204030204" pitchFamily="34" charset="0"/>
                <a:cs typeface="Calibri" panose="020F0502020204030204" pitchFamily="34" charset="0"/>
              </a:rPr>
              <a:t>ماذا لو لم يتوفّر أشخاص بالغون داعمون؟</a:t>
            </a:r>
          </a:p>
        </p:txBody>
      </p:sp>
      <p:sp>
        <p:nvSpPr>
          <p:cNvPr id="4" name="Content Placeholder 2">
            <a:extLst>
              <a:ext uri="{FF2B5EF4-FFF2-40B4-BE49-F238E27FC236}">
                <a16:creationId xmlns:a16="http://schemas.microsoft.com/office/drawing/2014/main" id="{C8C43CD4-317F-4711-9399-E53FDAF16497}"/>
              </a:ext>
            </a:extLst>
          </p:cNvPr>
          <p:cNvSpPr txBox="1">
            <a:spLocks/>
          </p:cNvSpPr>
          <p:nvPr/>
        </p:nvSpPr>
        <p:spPr bwMode="auto">
          <a:xfrm>
            <a:off x="514547" y="2034660"/>
            <a:ext cx="10625958" cy="2545264"/>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rmAutofit/>
          </a:bodyPr>
          <a:lstStyle>
            <a:lvl1pPr marL="90488" indent="-90488" algn="r" rtl="1" eaLnBrk="0" fontAlgn="base" hangingPunct="0">
              <a:lnSpc>
                <a:spcPct val="110000"/>
              </a:lnSpc>
              <a:spcBef>
                <a:spcPts val="1200"/>
              </a:spcBef>
              <a:spcAft>
                <a:spcPts val="200"/>
              </a:spcAft>
              <a:buClr>
                <a:srgbClr val="E8722D"/>
              </a:buClr>
              <a:buSzPct val="100000"/>
              <a:buFont typeface="Tw Cen MT" pitchFamily="34" charset="0"/>
              <a:buChar char=" "/>
              <a:defRPr sz="2200" kern="1200" spc="30">
                <a:solidFill>
                  <a:schemeClr val="tx2"/>
                </a:solidFill>
                <a:latin typeface="+mn-lt"/>
                <a:ea typeface="MS PGothic" pitchFamily="34" charset="-128"/>
                <a:cs typeface="MS PGothic" charset="0"/>
              </a:defRPr>
            </a:lvl1pPr>
            <a:lvl2pPr marL="265113" indent="-136525" algn="r" rtl="1" eaLnBrk="0" fontAlgn="base" hangingPunct="0">
              <a:lnSpc>
                <a:spcPct val="90000"/>
              </a:lnSpc>
              <a:spcBef>
                <a:spcPts val="200"/>
              </a:spcBef>
              <a:spcAft>
                <a:spcPts val="400"/>
              </a:spcAft>
              <a:buClr>
                <a:srgbClr val="E8722D"/>
              </a:buClr>
              <a:buFont typeface="Wingdings 3" pitchFamily="18" charset="2"/>
              <a:buChar char=""/>
              <a:defRPr kern="1200" spc="30">
                <a:solidFill>
                  <a:schemeClr val="tx2"/>
                </a:solidFill>
                <a:latin typeface="+mn-lt"/>
                <a:ea typeface="MS PGothic" pitchFamily="34" charset="-128"/>
                <a:cs typeface="MS PGothic" charset="0"/>
              </a:defRPr>
            </a:lvl2pPr>
            <a:lvl3pPr marL="447675" indent="-136525" algn="r" rtl="1"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3pPr>
            <a:lvl4pPr marL="593725" indent="-136525" algn="r" rtl="1"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4pPr>
            <a:lvl5pPr marL="776288" indent="-136525" algn="r" rtl="1"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5pPr>
            <a:lvl6pPr marL="914400" indent="-137160" algn="r" defTabSz="914400" rtl="1"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a:lstStyle>
          <a:p>
            <a:pPr marL="344488" indent="-344488">
              <a:buClrTx/>
              <a:buFont typeface="Arial" panose="020B0604020202020204" pitchFamily="34" charset="0"/>
              <a:buChar char="•"/>
            </a:pPr>
            <a:r>
              <a:rPr lang="ar-EG" sz="2400" dirty="0">
                <a:solidFill>
                  <a:schemeClr val="tx1"/>
                </a:solidFill>
                <a:latin typeface="Calibri" panose="020F0502020204030204" pitchFamily="34" charset="0"/>
                <a:cs typeface="Calibri" panose="020F0502020204030204" pitchFamily="34" charset="0"/>
              </a:rPr>
              <a:t>قد يكون أخصائي الحالة هو الشخص الوحيد الذي تثق به الفتاة.</a:t>
            </a:r>
          </a:p>
          <a:p>
            <a:pPr marL="344488" indent="-344488">
              <a:buClrTx/>
              <a:buFont typeface="Arial" panose="020B0604020202020204" pitchFamily="34" charset="0"/>
              <a:buChar char="•"/>
            </a:pPr>
            <a:r>
              <a:rPr lang="ar-EG" sz="2400" dirty="0">
                <a:solidFill>
                  <a:schemeClr val="tx1"/>
                </a:solidFill>
                <a:latin typeface="Calibri" panose="020F0502020204030204" pitchFamily="34" charset="0"/>
                <a:cs typeface="Calibri" panose="020F0502020204030204" pitchFamily="34" charset="0"/>
              </a:rPr>
              <a:t>ركِّز على ضمان تمكين الفتاة من الوصول إليك وإلى خدمات برنامجك.</a:t>
            </a:r>
          </a:p>
          <a:p>
            <a:pPr marL="344488" indent="-344488">
              <a:buClrTx/>
              <a:buFont typeface="Arial" panose="020B0604020202020204" pitchFamily="34" charset="0"/>
              <a:buChar char="•"/>
            </a:pPr>
            <a:r>
              <a:rPr lang="ar-EG" sz="2400" dirty="0">
                <a:solidFill>
                  <a:schemeClr val="tx1"/>
                </a:solidFill>
                <a:latin typeface="Calibri" panose="020F0502020204030204" pitchFamily="34" charset="0"/>
                <a:cs typeface="Calibri" panose="020F0502020204030204" pitchFamily="34" charset="0"/>
              </a:rPr>
              <a:t>لا تحاول إشراك مقدم رعاية غير داعم:</a:t>
            </a:r>
          </a:p>
          <a:p>
            <a:pPr marL="625475" lvl="2" indent="-280988">
              <a:buClrTx/>
              <a:buFont typeface="Arial" panose="020B0604020202020204" pitchFamily="34" charset="0"/>
              <a:buChar char="•"/>
            </a:pPr>
            <a:r>
              <a:rPr lang="ar-EG" sz="2000" dirty="0">
                <a:solidFill>
                  <a:schemeClr val="tx1"/>
                </a:solidFill>
                <a:latin typeface="Calibri" panose="020F0502020204030204" pitchFamily="34" charset="0"/>
                <a:cs typeface="Calibri" panose="020F0502020204030204" pitchFamily="34" charset="0"/>
              </a:rPr>
              <a:t>إذا لم يستجب مقدم الرعاية بشكل جيد لقيامك بمناقشة موضوع الزواج المبكر، فقد يمنع ابنته من تلقِّي الخدمات.</a:t>
            </a:r>
          </a:p>
        </p:txBody>
      </p:sp>
    </p:spTree>
    <p:extLst>
      <p:ext uri="{BB962C8B-B14F-4D97-AF65-F5344CB8AC3E}">
        <p14:creationId xmlns:p14="http://schemas.microsoft.com/office/powerpoint/2010/main" val="4289570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B262-9779-A420-FC8E-A5BB9E1450E0}"/>
              </a:ext>
            </a:extLst>
          </p:cNvPr>
          <p:cNvSpPr>
            <a:spLocks noGrp="1"/>
          </p:cNvSpPr>
          <p:nvPr>
            <p:ph type="title"/>
          </p:nvPr>
        </p:nvSpPr>
        <p:spPr>
          <a:xfrm>
            <a:off x="694194" y="281852"/>
            <a:ext cx="10308534" cy="1136341"/>
          </a:xfrm>
        </p:spPr>
        <p:txBody>
          <a:bodyPr>
            <a:normAutofit fontScale="90000"/>
          </a:bodyPr>
          <a:lstStyle/>
          <a:p>
            <a:r>
              <a:rPr lang="ar-EG" b="1" dirty="0">
                <a:latin typeface="Calibri" panose="020F0502020204030204" pitchFamily="34" charset="0"/>
                <a:cs typeface="Calibri" panose="020F0502020204030204" pitchFamily="34" charset="0"/>
              </a:rPr>
              <a:t> </a:t>
            </a:r>
            <a:br>
              <a:rPr lang="ar-EG" b="1" dirty="0">
                <a:latin typeface="Calibri" panose="020F0502020204030204" pitchFamily="34" charset="0"/>
                <a:cs typeface="Calibri" panose="020F0502020204030204" pitchFamily="34" charset="0"/>
              </a:rPr>
            </a:br>
            <a:r>
              <a:rPr lang="ar-EG" b="1" dirty="0">
                <a:latin typeface="Calibri" panose="020F0502020204030204" pitchFamily="34" charset="0"/>
                <a:cs typeface="Calibri" panose="020F0502020204030204" pitchFamily="34" charset="0"/>
              </a:rPr>
              <a:t>الفتيات المطلقات، والمنفصلات، والأرامل.</a:t>
            </a:r>
            <a:br>
              <a:rPr lang="ar-EG" b="1" dirty="0">
                <a:latin typeface="Calibri" panose="020F0502020204030204" pitchFamily="34" charset="0"/>
                <a:cs typeface="Calibri" panose="020F0502020204030204" pitchFamily="34" charset="0"/>
              </a:rPr>
            </a:br>
            <a:endParaRPr lang="ar-EG"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9A2A68B-8A86-647F-DCE2-DB20958AFB5A}"/>
              </a:ext>
            </a:extLst>
          </p:cNvPr>
          <p:cNvSpPr>
            <a:spLocks noGrp="1"/>
          </p:cNvSpPr>
          <p:nvPr>
            <p:ph idx="1"/>
          </p:nvPr>
        </p:nvSpPr>
        <p:spPr>
          <a:xfrm>
            <a:off x="923236" y="1986317"/>
            <a:ext cx="10079491" cy="3916934"/>
          </a:xfrm>
        </p:spPr>
        <p:txBody>
          <a:bodyPr/>
          <a:lstStyle/>
          <a:p>
            <a:pPr>
              <a:buNone/>
            </a:pPr>
            <a:r>
              <a:rPr lang="ar-EG">
                <a:solidFill>
                  <a:schemeClr val="tx1"/>
                </a:solidFill>
                <a:latin typeface="Calibri" panose="020F0502020204030204" pitchFamily="34" charset="0"/>
                <a:cs typeface="Calibri" panose="020F0502020204030204" pitchFamily="34" charset="0"/>
              </a:rPr>
              <a:t>يجب على أخصائيي الحالة استكشاف ما يلي:</a:t>
            </a:r>
          </a:p>
          <a:p>
            <a:pPr marL="233363" indent="-233363">
              <a:buClr>
                <a:schemeClr val="tx1"/>
              </a:buClr>
              <a:buFont typeface="Arial" panose="020B0604020202020204" pitchFamily="34" charset="0"/>
              <a:buChar char="•"/>
            </a:pPr>
            <a:r>
              <a:rPr lang="ar-EG">
                <a:solidFill>
                  <a:schemeClr val="tx1"/>
                </a:solidFill>
                <a:latin typeface="Calibri" panose="020F0502020204030204" pitchFamily="34" charset="0"/>
                <a:cs typeface="Calibri" panose="020F0502020204030204" pitchFamily="34" charset="0"/>
              </a:rPr>
              <a:t>الوضع المعيشي الحالي للفتاة و</a:t>
            </a:r>
            <a:r>
              <a:rPr lang="ar-EG" b="1">
                <a:solidFill>
                  <a:schemeClr val="tx1"/>
                </a:solidFill>
                <a:latin typeface="Calibri" panose="020F0502020204030204" pitchFamily="34" charset="0"/>
                <a:cs typeface="Calibri" panose="020F0502020204030204" pitchFamily="34" charset="0"/>
              </a:rPr>
              <a:t>مستوى الدعم الأسري أو المجتمعي لها</a:t>
            </a:r>
          </a:p>
          <a:p>
            <a:pPr marL="233363" indent="-233363">
              <a:buClr>
                <a:schemeClr val="tx1"/>
              </a:buClr>
              <a:buFont typeface="Arial" panose="020B0604020202020204" pitchFamily="34" charset="0"/>
              <a:buChar char="•"/>
            </a:pPr>
            <a:r>
              <a:rPr lang="ar-EG">
                <a:solidFill>
                  <a:schemeClr val="tx1"/>
                </a:solidFill>
                <a:latin typeface="Calibri" panose="020F0502020204030204" pitchFamily="34" charset="0"/>
                <a:cs typeface="Calibri" panose="020F0502020204030204" pitchFamily="34" charset="0"/>
              </a:rPr>
              <a:t>ما إذا كانت تواجه ضغوطًا </a:t>
            </a:r>
            <a:r>
              <a:rPr lang="ar-EG" b="1">
                <a:solidFill>
                  <a:schemeClr val="tx1"/>
                </a:solidFill>
                <a:latin typeface="Calibri" panose="020F0502020204030204" pitchFamily="34" charset="0"/>
                <a:cs typeface="Calibri" panose="020F0502020204030204" pitchFamily="34" charset="0"/>
              </a:rPr>
              <a:t>للزواج مجددًا</a:t>
            </a:r>
            <a:r>
              <a:rPr lang="ar-EG">
                <a:solidFill>
                  <a:schemeClr val="tx1"/>
                </a:solidFill>
                <a:latin typeface="Calibri" panose="020F0502020204030204" pitchFamily="34" charset="0"/>
                <a:cs typeface="Calibri" panose="020F0502020204030204" pitchFamily="34" charset="0"/>
              </a:rPr>
              <a:t>، وخاصةً من أحد أفراد الأسرة</a:t>
            </a:r>
          </a:p>
          <a:p>
            <a:pPr marL="233363" indent="-233363">
              <a:buClr>
                <a:schemeClr val="tx1"/>
              </a:buClr>
              <a:buFont typeface="Arial" panose="020B0604020202020204" pitchFamily="34" charset="0"/>
              <a:buChar char="•"/>
            </a:pPr>
            <a:r>
              <a:rPr lang="ar-EG" b="1">
                <a:solidFill>
                  <a:schemeClr val="tx1"/>
                </a:solidFill>
                <a:latin typeface="Calibri" panose="020F0502020204030204" pitchFamily="34" charset="0"/>
                <a:cs typeface="Calibri" panose="020F0502020204030204" pitchFamily="34" charset="0"/>
              </a:rPr>
              <a:t>المخاوف بشأن حضانة الأطفال</a:t>
            </a:r>
            <a:r>
              <a:rPr lang="ar-EG">
                <a:solidFill>
                  <a:schemeClr val="tx1"/>
                </a:solidFill>
                <a:latin typeface="Calibri" panose="020F0502020204030204" pitchFamily="34" charset="0"/>
                <a:cs typeface="Calibri" panose="020F0502020204030204" pitchFamily="34" charset="0"/>
              </a:rPr>
              <a:t> إذا كان لديها أطفال</a:t>
            </a:r>
          </a:p>
          <a:p>
            <a:pPr marL="233363" indent="-233363">
              <a:buClr>
                <a:schemeClr val="tx1"/>
              </a:buClr>
              <a:buFont typeface="Arial" panose="020B0604020202020204" pitchFamily="34" charset="0"/>
              <a:buChar char="•"/>
            </a:pPr>
            <a:r>
              <a:rPr lang="ar-EG" b="1">
                <a:solidFill>
                  <a:schemeClr val="tx1"/>
                </a:solidFill>
                <a:latin typeface="Calibri" panose="020F0502020204030204" pitchFamily="34" charset="0"/>
                <a:cs typeface="Calibri" panose="020F0502020204030204" pitchFamily="34" charset="0"/>
              </a:rPr>
              <a:t>حقوقها القانونية</a:t>
            </a:r>
            <a:r>
              <a:rPr lang="ar-EG">
                <a:solidFill>
                  <a:schemeClr val="tx1"/>
                </a:solidFill>
                <a:latin typeface="Calibri" panose="020F0502020204030204" pitchFamily="34" charset="0"/>
                <a:cs typeface="Calibri" panose="020F0502020204030204" pitchFamily="34" charset="0"/>
              </a:rPr>
              <a:t> وخيارات الدعم (العرفية والرسمية) المتاحة لها </a:t>
            </a:r>
          </a:p>
          <a:p>
            <a:pPr marL="233363" indent="-233363">
              <a:buClr>
                <a:schemeClr val="tx1"/>
              </a:buClr>
              <a:buFont typeface="Arial" panose="020B0604020202020204" pitchFamily="34" charset="0"/>
              <a:buChar char="•"/>
            </a:pPr>
            <a:r>
              <a:rPr lang="ar-EG">
                <a:solidFill>
                  <a:schemeClr val="tx1"/>
                </a:solidFill>
                <a:latin typeface="Calibri" panose="020F0502020204030204" pitchFamily="34" charset="0"/>
                <a:cs typeface="Calibri" panose="020F0502020204030204" pitchFamily="34" charset="0"/>
              </a:rPr>
              <a:t>الفرص المتاحة لها </a:t>
            </a:r>
            <a:r>
              <a:rPr lang="ar-EG" b="1">
                <a:solidFill>
                  <a:schemeClr val="tx1"/>
                </a:solidFill>
                <a:latin typeface="Calibri" panose="020F0502020204030204" pitchFamily="34" charset="0"/>
                <a:cs typeface="Calibri" panose="020F0502020204030204" pitchFamily="34" charset="0"/>
              </a:rPr>
              <a:t>في التعليم، وسبُل العيش، وإعادة الاندماج الاجتماعي</a:t>
            </a:r>
          </a:p>
          <a:p>
            <a:pPr marL="233363" indent="-233363">
              <a:buClr>
                <a:schemeClr val="tx1"/>
              </a:buClr>
              <a:buFont typeface="Arial" panose="020B0604020202020204" pitchFamily="34" charset="0"/>
              <a:buChar char="•"/>
            </a:pPr>
            <a:r>
              <a:rPr lang="ar-EG" b="1">
                <a:solidFill>
                  <a:schemeClr val="tx1"/>
                </a:solidFill>
                <a:latin typeface="Calibri" panose="020F0502020204030204" pitchFamily="34" charset="0"/>
                <a:cs typeface="Calibri" panose="020F0502020204030204" pitchFamily="34" charset="0"/>
              </a:rPr>
              <a:t>الوصم الاجتماعي والضغوط للزواج مجددًا</a:t>
            </a:r>
            <a:r>
              <a:rPr lang="ar-EG">
                <a:solidFill>
                  <a:schemeClr val="tx1"/>
                </a:solidFill>
                <a:latin typeface="Calibri" panose="020F0502020204030204" pitchFamily="34" charset="0"/>
                <a:cs typeface="Calibri" panose="020F0502020204030204" pitchFamily="34" charset="0"/>
              </a:rPr>
              <a:t>، بما في ذلك ممارسات مثل </a:t>
            </a:r>
            <a:r>
              <a:rPr lang="ar-EG" i="1">
                <a:solidFill>
                  <a:schemeClr val="tx1"/>
                </a:solidFill>
                <a:latin typeface="Calibri" panose="020F0502020204030204" pitchFamily="34" charset="0"/>
                <a:cs typeface="Calibri" panose="020F0502020204030204" pitchFamily="34" charset="0"/>
              </a:rPr>
              <a:t>ميراث العروس</a:t>
            </a:r>
          </a:p>
        </p:txBody>
      </p:sp>
    </p:spTree>
    <p:extLst>
      <p:ext uri="{BB962C8B-B14F-4D97-AF65-F5344CB8AC3E}">
        <p14:creationId xmlns:p14="http://schemas.microsoft.com/office/powerpoint/2010/main" val="47991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21793" y="2179506"/>
            <a:ext cx="8908591" cy="2134930"/>
          </a:xfrm>
        </p:spPr>
        <p:txBody>
          <a:bodyPr/>
          <a:lstStyle/>
          <a:p>
            <a:r>
              <a:rPr lang="ar-EG" sz="4800" b="1" spc="0" dirty="0">
                <a:latin typeface="Calibri" panose="020F0502020204030204" pitchFamily="34" charset="0"/>
                <a:cs typeface="Calibri" panose="020F0502020204030204" pitchFamily="34" charset="0"/>
              </a:rPr>
              <a:t>إدارة حالات العنف القائم على النوع الاجتماعي: الاستجابات لزواج الفتيات المراهقات والأطفال</a:t>
            </a:r>
          </a:p>
        </p:txBody>
      </p:sp>
      <p:sp>
        <p:nvSpPr>
          <p:cNvPr id="5" name="Text Placeholder 4"/>
          <p:cNvSpPr>
            <a:spLocks noGrp="1"/>
          </p:cNvSpPr>
          <p:nvPr>
            <p:ph type="body" sz="quarter" idx="10"/>
          </p:nvPr>
        </p:nvSpPr>
        <p:spPr/>
        <p:txBody>
          <a:bodyPr/>
          <a:lstStyle/>
          <a:p>
            <a:pPr>
              <a:buFont typeface="Tw Cen MT" charset="0"/>
              <a:buChar char=" "/>
              <a:defRPr/>
            </a:pPr>
            <a:r>
              <a:rPr lang="ar-EG" spc="0" dirty="0">
                <a:latin typeface="Calibri" panose="020F0502020204030204" pitchFamily="34" charset="0"/>
                <a:cs typeface="Calibri" panose="020F0502020204030204" pitchFamily="34" charset="0"/>
              </a:rPr>
              <a:t>الوحدة 16</a:t>
            </a:r>
          </a:p>
        </p:txBody>
      </p:sp>
      <p:cxnSp>
        <p:nvCxnSpPr>
          <p:cNvPr id="7" name="Straight Connector 6"/>
          <p:cNvCxnSpPr/>
          <p:nvPr/>
        </p:nvCxnSpPr>
        <p:spPr>
          <a:xfrm>
            <a:off x="988979" y="5381389"/>
            <a:ext cx="1010443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1257-DCE7-2A32-7BFF-5DCFF08B1908}"/>
              </a:ext>
            </a:extLst>
          </p:cNvPr>
          <p:cNvSpPr>
            <a:spLocks noGrp="1"/>
          </p:cNvSpPr>
          <p:nvPr>
            <p:ph type="title"/>
          </p:nvPr>
        </p:nvSpPr>
        <p:spPr>
          <a:xfrm>
            <a:off x="375016" y="338686"/>
            <a:ext cx="10963438" cy="1136341"/>
          </a:xfrm>
        </p:spPr>
        <p:txBody>
          <a:bodyPr>
            <a:normAutofit/>
          </a:bodyPr>
          <a:lstStyle/>
          <a:p>
            <a:r>
              <a:rPr lang="ar-EG" b="1" dirty="0">
                <a:latin typeface="Calibri" panose="020F0502020204030204" pitchFamily="34" charset="0"/>
                <a:cs typeface="Calibri" panose="020F0502020204030204" pitchFamily="34" charset="0"/>
              </a:rPr>
              <a:t> تخطيط الحالة - الفتيات المطلقات/ الأرامل</a:t>
            </a:r>
          </a:p>
        </p:txBody>
      </p:sp>
      <p:sp>
        <p:nvSpPr>
          <p:cNvPr id="3" name="Content Placeholder 2">
            <a:extLst>
              <a:ext uri="{FF2B5EF4-FFF2-40B4-BE49-F238E27FC236}">
                <a16:creationId xmlns:a16="http://schemas.microsoft.com/office/drawing/2014/main" id="{128AC847-D91C-420C-EE5B-6B6CC5787EE1}"/>
              </a:ext>
            </a:extLst>
          </p:cNvPr>
          <p:cNvSpPr>
            <a:spLocks noGrp="1"/>
          </p:cNvSpPr>
          <p:nvPr>
            <p:ph idx="1"/>
          </p:nvPr>
        </p:nvSpPr>
        <p:spPr>
          <a:xfrm>
            <a:off x="309670" y="1764366"/>
            <a:ext cx="11028784" cy="4666364"/>
          </a:xfrm>
        </p:spPr>
        <p:txBody>
          <a:bodyPr/>
          <a:lstStyle/>
          <a:p>
            <a:pPr>
              <a:buNone/>
            </a:pPr>
            <a:r>
              <a:rPr lang="ar-EG" sz="1800" dirty="0">
                <a:solidFill>
                  <a:schemeClr val="tx1"/>
                </a:solidFill>
                <a:latin typeface="Calibri" panose="020F0502020204030204" pitchFamily="34" charset="0"/>
                <a:cs typeface="Calibri" panose="020F0502020204030204" pitchFamily="34" charset="0"/>
              </a:rPr>
              <a:t>يجب على أخصائيي الحالات:</a:t>
            </a:r>
          </a:p>
          <a:p>
            <a:pPr marL="233363" indent="-233363">
              <a:buClr>
                <a:schemeClr val="tx1"/>
              </a:buClr>
              <a:buFont typeface="Arial" panose="020B0604020202020204" pitchFamily="34" charset="0"/>
              <a:buChar char="•"/>
            </a:pPr>
            <a:r>
              <a:rPr lang="ar-EG" sz="1800" dirty="0">
                <a:solidFill>
                  <a:schemeClr val="tx1"/>
                </a:solidFill>
                <a:latin typeface="Calibri" panose="020F0502020204030204" pitchFamily="34" charset="0"/>
                <a:cs typeface="Calibri" panose="020F0502020204030204" pitchFamily="34" charset="0"/>
              </a:rPr>
              <a:t>تقييم </a:t>
            </a:r>
            <a:r>
              <a:rPr lang="ar-EG" sz="1800" b="1" dirty="0">
                <a:solidFill>
                  <a:schemeClr val="tx1"/>
                </a:solidFill>
                <a:latin typeface="Calibri" panose="020F0502020204030204" pitchFamily="34" charset="0"/>
                <a:cs typeface="Calibri" panose="020F0502020204030204" pitchFamily="34" charset="0"/>
              </a:rPr>
              <a:t>سلامة </a:t>
            </a:r>
            <a:r>
              <a:rPr lang="ar-EG" sz="1800" dirty="0">
                <a:solidFill>
                  <a:schemeClr val="tx1"/>
                </a:solidFill>
                <a:latin typeface="Calibri" panose="020F0502020204030204" pitchFamily="34" charset="0"/>
                <a:cs typeface="Calibri" panose="020F0502020204030204" pitchFamily="34" charset="0"/>
              </a:rPr>
              <a:t>وإعطاء ذلك الأولوية؛ البحث عن سكن بديل فقط إذا كانت في خطر داهم وليس لديها مكان تذهب إليه.</a:t>
            </a:r>
          </a:p>
          <a:p>
            <a:pPr marL="233363" indent="-233363">
              <a:buClr>
                <a:schemeClr val="tx1"/>
              </a:buClr>
              <a:buFont typeface="Arial" panose="020B0604020202020204" pitchFamily="34" charset="0"/>
              <a:buChar char="•"/>
            </a:pPr>
            <a:r>
              <a:rPr lang="ar-EG" sz="1800" dirty="0">
                <a:solidFill>
                  <a:schemeClr val="tx1"/>
                </a:solidFill>
                <a:latin typeface="Calibri" panose="020F0502020204030204" pitchFamily="34" charset="0"/>
                <a:cs typeface="Calibri" panose="020F0502020204030204" pitchFamily="34" charset="0"/>
              </a:rPr>
              <a:t>دعم حصول الفتاة على </a:t>
            </a:r>
            <a:r>
              <a:rPr lang="ar-EG" sz="1800" b="1" dirty="0">
                <a:solidFill>
                  <a:schemeClr val="tx1"/>
                </a:solidFill>
                <a:latin typeface="Calibri" panose="020F0502020204030204" pitchFamily="34" charset="0"/>
                <a:cs typeface="Calibri" panose="020F0502020204030204" pitchFamily="34" charset="0"/>
              </a:rPr>
              <a:t>المساعدة القانونية</a:t>
            </a:r>
            <a:r>
              <a:rPr lang="ar-EG" sz="1800" dirty="0">
                <a:solidFill>
                  <a:schemeClr val="tx1"/>
                </a:solidFill>
                <a:latin typeface="Calibri" panose="020F0502020204030204" pitchFamily="34" charset="0"/>
                <a:cs typeface="Calibri" panose="020F0502020204030204" pitchFamily="34" charset="0"/>
              </a:rPr>
              <a:t>، وخاصةً فيما يتعلق بحضانة الأطفال والميراث والحماية من تكرار الزواج القسري مجدَّداً.</a:t>
            </a:r>
            <a:br>
              <a:rPr lang="ar-EG" sz="1800" dirty="0">
                <a:solidFill>
                  <a:schemeClr val="tx1"/>
                </a:solidFill>
                <a:latin typeface="Calibri" panose="020F0502020204030204" pitchFamily="34" charset="0"/>
                <a:cs typeface="Calibri" panose="020F0502020204030204" pitchFamily="34" charset="0"/>
              </a:rPr>
            </a:br>
            <a:endParaRPr lang="ar-EG" sz="1800" dirty="0">
              <a:solidFill>
                <a:schemeClr val="tx1"/>
              </a:solidFill>
              <a:latin typeface="Calibri" panose="020F0502020204030204" pitchFamily="34" charset="0"/>
              <a:cs typeface="Calibri" panose="020F0502020204030204" pitchFamily="34" charset="0"/>
            </a:endParaRPr>
          </a:p>
          <a:p>
            <a:pPr marL="233363" indent="-233363">
              <a:buClr>
                <a:schemeClr val="tx1"/>
              </a:buClr>
              <a:buFont typeface="Arial" panose="020B0604020202020204" pitchFamily="34" charset="0"/>
              <a:buChar char="•"/>
            </a:pPr>
            <a:r>
              <a:rPr lang="ar-EG" sz="1800" dirty="0">
                <a:solidFill>
                  <a:schemeClr val="tx1"/>
                </a:solidFill>
                <a:latin typeface="Calibri" panose="020F0502020204030204" pitchFamily="34" charset="0"/>
                <a:cs typeface="Calibri" panose="020F0502020204030204" pitchFamily="34" charset="0"/>
              </a:rPr>
              <a:t>ربط الفتاة </a:t>
            </a:r>
            <a:r>
              <a:rPr lang="ar-EG" sz="1800" b="1" dirty="0">
                <a:solidFill>
                  <a:schemeClr val="tx1"/>
                </a:solidFill>
                <a:latin typeface="Calibri" panose="020F0502020204030204" pitchFamily="34" charset="0"/>
                <a:cs typeface="Calibri" panose="020F0502020204030204" pitchFamily="34" charset="0"/>
              </a:rPr>
              <a:t>ببرامج سبُل العيش</a:t>
            </a:r>
          </a:p>
          <a:p>
            <a:pPr marL="233363" indent="-233363">
              <a:buClr>
                <a:schemeClr val="tx1"/>
              </a:buClr>
              <a:buFont typeface="Arial" panose="020B0604020202020204" pitchFamily="34" charset="0"/>
              <a:buChar char="•"/>
            </a:pPr>
            <a:r>
              <a:rPr lang="ar-EG" sz="1800" dirty="0">
                <a:solidFill>
                  <a:schemeClr val="tx1"/>
                </a:solidFill>
                <a:latin typeface="Calibri" panose="020F0502020204030204" pitchFamily="34" charset="0"/>
                <a:cs typeface="Calibri" panose="020F0502020204030204" pitchFamily="34" charset="0"/>
              </a:rPr>
              <a:t>ربط الفتاة </a:t>
            </a:r>
            <a:r>
              <a:rPr lang="ar-EG" sz="1800" b="1" dirty="0">
                <a:solidFill>
                  <a:schemeClr val="tx1"/>
                </a:solidFill>
                <a:latin typeface="Calibri" panose="020F0502020204030204" pitchFamily="34" charset="0"/>
                <a:cs typeface="Calibri" panose="020F0502020204030204" pitchFamily="34" charset="0"/>
              </a:rPr>
              <a:t>بالبرامج القائمة للفتيات في سن المراهقة</a:t>
            </a:r>
            <a:r>
              <a:rPr lang="ar-EG" sz="1800" dirty="0">
                <a:solidFill>
                  <a:schemeClr val="tx1"/>
                </a:solidFill>
                <a:latin typeface="Calibri" panose="020F0502020204030204" pitchFamily="34" charset="0"/>
                <a:cs typeface="Calibri" panose="020F0502020204030204" pitchFamily="34" charset="0"/>
              </a:rPr>
              <a:t>، بما في ذلك الأماكن الآمنة، ومجموعات الأقران، أو أنشطة بناء المهارات.</a:t>
            </a:r>
          </a:p>
          <a:p>
            <a:pPr marL="233363" indent="-233363">
              <a:buClr>
                <a:schemeClr val="tx1"/>
              </a:buClr>
              <a:buFont typeface="Arial" panose="020B0604020202020204" pitchFamily="34" charset="0"/>
              <a:buChar char="•"/>
            </a:pPr>
            <a:r>
              <a:rPr lang="ar-EG" sz="1800" dirty="0">
                <a:solidFill>
                  <a:schemeClr val="tx1"/>
                </a:solidFill>
                <a:latin typeface="Calibri" panose="020F0502020204030204" pitchFamily="34" charset="0"/>
                <a:cs typeface="Calibri" panose="020F0502020204030204" pitchFamily="34" charset="0"/>
              </a:rPr>
              <a:t>الإحالة إلى </a:t>
            </a:r>
            <a:r>
              <a:rPr lang="ar-EG" sz="1800" b="1" dirty="0">
                <a:solidFill>
                  <a:schemeClr val="tx1"/>
                </a:solidFill>
                <a:latin typeface="Calibri" panose="020F0502020204030204" pitchFamily="34" charset="0"/>
                <a:cs typeface="Calibri" panose="020F0502020204030204" pitchFamily="34" charset="0"/>
              </a:rPr>
              <a:t>خدمات  الدعم النفسي الاجتماعي </a:t>
            </a:r>
            <a:r>
              <a:rPr lang="ar-EG" sz="1800" dirty="0">
                <a:solidFill>
                  <a:schemeClr val="tx1"/>
                </a:solidFill>
                <a:latin typeface="Calibri" panose="020F0502020204030204" pitchFamily="34" charset="0"/>
                <a:cs typeface="Calibri" panose="020F0502020204030204" pitchFamily="34" charset="0"/>
              </a:rPr>
              <a:t>لمعالجة مشاعر الحزن وقضايا الوصم الاجتماعي أو رعاية الطفل.</a:t>
            </a:r>
          </a:p>
          <a:p>
            <a:pPr marL="233363" indent="-233363">
              <a:buClr>
                <a:schemeClr val="tx1"/>
              </a:buClr>
              <a:buFont typeface="Arial" panose="020B0604020202020204" pitchFamily="34" charset="0"/>
              <a:buChar char="•"/>
            </a:pPr>
            <a:r>
              <a:rPr lang="ar-EG" sz="1800" dirty="0">
                <a:solidFill>
                  <a:schemeClr val="tx1"/>
                </a:solidFill>
                <a:latin typeface="Calibri" panose="020F0502020204030204" pitchFamily="34" charset="0"/>
                <a:cs typeface="Calibri" panose="020F0502020204030204" pitchFamily="34" charset="0"/>
              </a:rPr>
              <a:t>إشراك البالغين الداعمين </a:t>
            </a:r>
            <a:r>
              <a:rPr lang="ar-EG" sz="1800" b="1" dirty="0">
                <a:solidFill>
                  <a:schemeClr val="tx1"/>
                </a:solidFill>
                <a:latin typeface="Calibri" panose="020F0502020204030204" pitchFamily="34" charset="0"/>
                <a:cs typeface="Calibri" panose="020F0502020204030204" pitchFamily="34" charset="0"/>
              </a:rPr>
              <a:t> فقط بموافقة الفتاة</a:t>
            </a:r>
            <a:r>
              <a:rPr lang="ar-EG" sz="1800" dirty="0">
                <a:solidFill>
                  <a:schemeClr val="tx1"/>
                </a:solidFill>
                <a:latin typeface="Calibri" panose="020F0502020204030204" pitchFamily="34" charset="0"/>
                <a:cs typeface="Calibri" panose="020F0502020204030204" pitchFamily="34" charset="0"/>
              </a:rPr>
              <a:t> وبناءً على تقييم المخاطر.</a:t>
            </a:r>
          </a:p>
          <a:p>
            <a:pPr marL="233363" indent="-233363">
              <a:buClr>
                <a:schemeClr val="tx1"/>
              </a:buClr>
              <a:buFont typeface="Arial" panose="020B0604020202020204" pitchFamily="34" charset="0"/>
              <a:buChar char="•"/>
            </a:pPr>
            <a:r>
              <a:rPr lang="ar-EG" sz="1800" dirty="0">
                <a:solidFill>
                  <a:schemeClr val="tx1"/>
                </a:solidFill>
                <a:latin typeface="Calibri" panose="020F0502020204030204" pitchFamily="34" charset="0"/>
                <a:cs typeface="Calibri" panose="020F0502020204030204" pitchFamily="34" charset="0"/>
              </a:rPr>
              <a:t>"بناء هويّات جديدة تتجاوز إطار الزواج" - كهدفٍ طويل الأمد.</a:t>
            </a:r>
          </a:p>
          <a:p>
            <a:endParaRPr lang="fr-FR"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8904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44C6C-EDC2-FDCF-6D4B-39B54F474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B090B-7A53-1E64-BD91-FCD9FD4F426E}"/>
              </a:ext>
            </a:extLst>
          </p:cNvPr>
          <p:cNvSpPr>
            <a:spLocks noGrp="1"/>
          </p:cNvSpPr>
          <p:nvPr>
            <p:ph type="title"/>
          </p:nvPr>
        </p:nvSpPr>
        <p:spPr>
          <a:xfrm>
            <a:off x="375016" y="351878"/>
            <a:ext cx="10585120" cy="1136341"/>
          </a:xfrm>
        </p:spPr>
        <p:txBody>
          <a:bodyPr>
            <a:normAutofit/>
          </a:bodyPr>
          <a:lstStyle/>
          <a:p>
            <a:r>
              <a:rPr lang="ar-EG" b="1" dirty="0">
                <a:latin typeface="Calibri" panose="020F0502020204030204" pitchFamily="34" charset="0"/>
                <a:cs typeface="Calibri" panose="020F0502020204030204" pitchFamily="34" charset="0"/>
              </a:rPr>
              <a:t>عمل جماعي لدراسة الحالة</a:t>
            </a:r>
          </a:p>
        </p:txBody>
      </p:sp>
      <p:sp>
        <p:nvSpPr>
          <p:cNvPr id="3" name="Content Placeholder 2">
            <a:extLst>
              <a:ext uri="{FF2B5EF4-FFF2-40B4-BE49-F238E27FC236}">
                <a16:creationId xmlns:a16="http://schemas.microsoft.com/office/drawing/2014/main" id="{591FBABB-73D8-9EE9-C4DC-079D866A4D79}"/>
              </a:ext>
            </a:extLst>
          </p:cNvPr>
          <p:cNvSpPr>
            <a:spLocks noGrp="1"/>
          </p:cNvSpPr>
          <p:nvPr>
            <p:ph idx="1"/>
          </p:nvPr>
        </p:nvSpPr>
        <p:spPr>
          <a:xfrm>
            <a:off x="1225877" y="2216539"/>
            <a:ext cx="9734259" cy="2702998"/>
          </a:xfrm>
        </p:spPr>
        <p:txBody>
          <a:bodyPr/>
          <a:lstStyle/>
          <a:p>
            <a:pPr>
              <a:buNone/>
            </a:pPr>
            <a:r>
              <a:rPr lang="ar-EG" b="1" dirty="0">
                <a:solidFill>
                  <a:schemeClr val="tx1"/>
                </a:solidFill>
                <a:latin typeface="Calibri" panose="020F0502020204030204" pitchFamily="34" charset="0"/>
                <a:cs typeface="Calibri" panose="020F0502020204030204" pitchFamily="34" charset="0"/>
              </a:rPr>
              <a:t>مهامك:</a:t>
            </a:r>
          </a:p>
          <a:p>
            <a:pPr marL="457200" indent="-457200">
              <a:buClrTx/>
              <a:buFont typeface="+mj-lt"/>
              <a:buAutoNum type="arabicPeriod"/>
            </a:pPr>
            <a:r>
              <a:rPr lang="ar-EG" dirty="0">
                <a:solidFill>
                  <a:schemeClr val="tx1"/>
                </a:solidFill>
                <a:latin typeface="Calibri" panose="020F0502020204030204" pitchFamily="34" charset="0"/>
                <a:cs typeface="Calibri" panose="020F0502020204030204" pitchFamily="34" charset="0"/>
              </a:rPr>
              <a:t>تحديد مرحلة زواج الأطفال التي تمثلها الحالة.</a:t>
            </a:r>
          </a:p>
          <a:p>
            <a:pPr marL="457200" indent="-457200">
              <a:buClrTx/>
              <a:buFont typeface="+mj-lt"/>
              <a:buAutoNum type="arabicPeriod"/>
            </a:pPr>
            <a:r>
              <a:rPr lang="ar-EG" dirty="0">
                <a:solidFill>
                  <a:schemeClr val="tx1"/>
                </a:solidFill>
                <a:latin typeface="Calibri" panose="020F0502020204030204" pitchFamily="34" charset="0"/>
                <a:cs typeface="Calibri" panose="020F0502020204030204" pitchFamily="34" charset="0"/>
              </a:rPr>
              <a:t>تحليل المخاطر التي قد يتعرض لها كلٌ من </a:t>
            </a:r>
            <a:r>
              <a:rPr lang="ar-EG" b="1" dirty="0">
                <a:solidFill>
                  <a:schemeClr val="tx1"/>
                </a:solidFill>
                <a:latin typeface="Calibri" panose="020F0502020204030204" pitchFamily="34" charset="0"/>
                <a:cs typeface="Calibri" panose="020F0502020204030204" pitchFamily="34" charset="0"/>
              </a:rPr>
              <a:t>الفتاة</a:t>
            </a:r>
            <a:r>
              <a:rPr lang="ar-EG" dirty="0">
                <a:solidFill>
                  <a:schemeClr val="tx1"/>
                </a:solidFill>
                <a:latin typeface="Calibri" panose="020F0502020204030204" pitchFamily="34" charset="0"/>
                <a:cs typeface="Calibri" panose="020F0502020204030204" pitchFamily="34" charset="0"/>
              </a:rPr>
              <a:t> و</a:t>
            </a:r>
            <a:r>
              <a:rPr lang="ar-EG" b="1" dirty="0">
                <a:solidFill>
                  <a:schemeClr val="tx1"/>
                </a:solidFill>
                <a:latin typeface="Calibri" panose="020F0502020204030204" pitchFamily="34" charset="0"/>
                <a:cs typeface="Calibri" panose="020F0502020204030204" pitchFamily="34" charset="0"/>
              </a:rPr>
              <a:t>أخصائي الحالة</a:t>
            </a:r>
            <a:r>
              <a:rPr lang="ar-EG" dirty="0">
                <a:solidFill>
                  <a:schemeClr val="tx1"/>
                </a:solidFill>
                <a:latin typeface="Calibri" panose="020F0502020204030204" pitchFamily="34" charset="0"/>
                <a:cs typeface="Calibri" panose="020F0502020204030204" pitchFamily="34" charset="0"/>
              </a:rPr>
              <a:t>.</a:t>
            </a:r>
          </a:p>
          <a:p>
            <a:pPr marL="457200" indent="-457200">
              <a:buClrTx/>
              <a:buFont typeface="+mj-lt"/>
              <a:buAutoNum type="arabicPeriod"/>
            </a:pPr>
            <a:r>
              <a:rPr lang="ar-EG" dirty="0">
                <a:solidFill>
                  <a:schemeClr val="tx1"/>
                </a:solidFill>
                <a:latin typeface="Calibri" panose="020F0502020204030204" pitchFamily="34" charset="0"/>
                <a:cs typeface="Calibri" panose="020F0502020204030204" pitchFamily="34" charset="0"/>
              </a:rPr>
              <a:t>تطبيق </a:t>
            </a:r>
            <a:r>
              <a:rPr lang="ar-EG" b="1" dirty="0">
                <a:solidFill>
                  <a:schemeClr val="tx1"/>
                </a:solidFill>
                <a:latin typeface="Calibri" panose="020F0502020204030204" pitchFamily="34" charset="0"/>
                <a:cs typeface="Calibri" panose="020F0502020204030204" pitchFamily="34" charset="0"/>
              </a:rPr>
              <a:t>بروتوكوليْن اثنين للسلامة</a:t>
            </a:r>
            <a:r>
              <a:rPr lang="ar-EG" dirty="0">
                <a:solidFill>
                  <a:schemeClr val="tx1"/>
                </a:solidFill>
                <a:latin typeface="Calibri" panose="020F0502020204030204" pitchFamily="34" charset="0"/>
                <a:cs typeface="Calibri" panose="020F0502020204030204" pitchFamily="34" charset="0"/>
              </a:rPr>
              <a:t> على الأقل لتوجيه نهجك.</a:t>
            </a:r>
          </a:p>
          <a:p>
            <a:pPr marL="457200" indent="-457200">
              <a:buClrTx/>
              <a:buFont typeface="+mj-lt"/>
              <a:buAutoNum type="arabicPeriod"/>
            </a:pPr>
            <a:r>
              <a:rPr lang="ar-EG" dirty="0">
                <a:solidFill>
                  <a:schemeClr val="tx1"/>
                </a:solidFill>
                <a:latin typeface="Calibri" panose="020F0502020204030204" pitchFamily="34" charset="0"/>
                <a:cs typeface="Calibri" panose="020F0502020204030204" pitchFamily="34" charset="0"/>
              </a:rPr>
              <a:t>استخدام الخطوات الستّ لإدارة حالات العنف القائم على النوع الاجتماعي لشرح الاستجابة.</a:t>
            </a:r>
          </a:p>
        </p:txBody>
      </p:sp>
    </p:spTree>
    <p:extLst>
      <p:ext uri="{BB962C8B-B14F-4D97-AF65-F5344CB8AC3E}">
        <p14:creationId xmlns:p14="http://schemas.microsoft.com/office/powerpoint/2010/main" val="419078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656DA-9A09-49F0-5D5A-7DADCFDE6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70F75-6C07-E941-6C9C-F336A93F1BF2}"/>
              </a:ext>
            </a:extLst>
          </p:cNvPr>
          <p:cNvSpPr>
            <a:spLocks noGrp="1"/>
          </p:cNvSpPr>
          <p:nvPr>
            <p:ph type="title"/>
          </p:nvPr>
        </p:nvSpPr>
        <p:spPr>
          <a:xfrm>
            <a:off x="375017" y="266968"/>
            <a:ext cx="11106272" cy="1136341"/>
          </a:xfrm>
        </p:spPr>
        <p:txBody>
          <a:bodyPr>
            <a:normAutofit/>
          </a:bodyPr>
          <a:lstStyle/>
          <a:p>
            <a:r>
              <a:rPr lang="ar-EG" b="1" dirty="0">
                <a:latin typeface="Calibri" panose="020F0502020204030204" pitchFamily="34" charset="0"/>
                <a:cs typeface="Calibri" panose="020F0502020204030204" pitchFamily="34" charset="0"/>
              </a:rPr>
              <a:t>شرائح عرض نتائج دراسة الحالة</a:t>
            </a:r>
          </a:p>
        </p:txBody>
      </p:sp>
      <p:sp>
        <p:nvSpPr>
          <p:cNvPr id="3" name="Content Placeholder 2">
            <a:extLst>
              <a:ext uri="{FF2B5EF4-FFF2-40B4-BE49-F238E27FC236}">
                <a16:creationId xmlns:a16="http://schemas.microsoft.com/office/drawing/2014/main" id="{E714110D-BF73-7D42-EC53-7D69C810AD2F}"/>
              </a:ext>
            </a:extLst>
          </p:cNvPr>
          <p:cNvSpPr>
            <a:spLocks noGrp="1"/>
          </p:cNvSpPr>
          <p:nvPr>
            <p:ph idx="1"/>
          </p:nvPr>
        </p:nvSpPr>
        <p:spPr>
          <a:xfrm>
            <a:off x="520929" y="1767424"/>
            <a:ext cx="4982092" cy="4886361"/>
          </a:xfrm>
        </p:spPr>
        <p:txBody>
          <a:bodyPr/>
          <a:lstStyle/>
          <a:p>
            <a:pPr marL="233363" indent="-233363">
              <a:buClr>
                <a:schemeClr val="tx1"/>
              </a:buClr>
              <a:buFont typeface="Arial" panose="020B0604020202020204" pitchFamily="34" charset="0"/>
              <a:buChar char="•"/>
            </a:pPr>
            <a:r>
              <a:rPr lang="ar-EG" b="1" dirty="0">
                <a:solidFill>
                  <a:schemeClr val="tx1"/>
                </a:solidFill>
                <a:latin typeface="Calibri" panose="020F0502020204030204" pitchFamily="34" charset="0"/>
                <a:cs typeface="Calibri" panose="020F0502020204030204" pitchFamily="34" charset="0"/>
              </a:rPr>
              <a:t>ملخص الحالة:</a:t>
            </a:r>
            <a:r>
              <a:rPr lang="ar-EG" i="1" dirty="0">
                <a:solidFill>
                  <a:schemeClr val="tx1"/>
                </a:solidFill>
                <a:latin typeface="Calibri" panose="020F0502020204030204" pitchFamily="34" charset="0"/>
                <a:cs typeface="Calibri" panose="020F0502020204030204" pitchFamily="34" charset="0"/>
              </a:rPr>
              <a:t> (وصف من سطر واحد)</a:t>
            </a:r>
          </a:p>
          <a:p>
            <a:pPr marL="233363" indent="-233363">
              <a:buClr>
                <a:schemeClr val="tx1"/>
              </a:buClr>
              <a:buFont typeface="Arial" panose="020B0604020202020204" pitchFamily="34" charset="0"/>
              <a:buChar char="•"/>
            </a:pPr>
            <a:r>
              <a:rPr lang="ar-EG" b="1" dirty="0">
                <a:solidFill>
                  <a:schemeClr val="tx1"/>
                </a:solidFill>
                <a:latin typeface="Calibri" panose="020F0502020204030204" pitchFamily="34" charset="0"/>
                <a:cs typeface="Calibri" panose="020F0502020204030204" pitchFamily="34" charset="0"/>
              </a:rPr>
              <a:t>مرحلة زواج الأطفال:</a:t>
            </a:r>
            <a:r>
              <a:rPr lang="ar-EG" i="1" dirty="0">
                <a:solidFill>
                  <a:schemeClr val="tx1"/>
                </a:solidFill>
                <a:latin typeface="Calibri" panose="020F0502020204030204" pitchFamily="34" charset="0"/>
                <a:cs typeface="Calibri" panose="020F0502020204030204" pitchFamily="34" charset="0"/>
              </a:rPr>
              <a:t> (خطر وشيك/ متزوجة/ أرملة)</a:t>
            </a:r>
          </a:p>
          <a:p>
            <a:pPr marL="233363" indent="-233363">
              <a:buClr>
                <a:schemeClr val="tx1"/>
              </a:buClr>
              <a:buFont typeface="Arial" panose="020B0604020202020204" pitchFamily="34" charset="0"/>
              <a:buChar char="•"/>
            </a:pPr>
            <a:r>
              <a:rPr lang="ar-EG" b="1" dirty="0">
                <a:solidFill>
                  <a:schemeClr val="tx1"/>
                </a:solidFill>
                <a:latin typeface="Calibri" panose="020F0502020204030204" pitchFamily="34" charset="0"/>
                <a:cs typeface="Calibri" panose="020F0502020204030204" pitchFamily="34" charset="0"/>
              </a:rPr>
              <a:t>المخاطر التي تتعرض لها الفتاة:</a:t>
            </a:r>
            <a:r>
              <a:rPr lang="ar-EG" i="1" dirty="0">
                <a:solidFill>
                  <a:schemeClr val="tx1"/>
                </a:solidFill>
                <a:latin typeface="Calibri" panose="020F0502020204030204" pitchFamily="34" charset="0"/>
                <a:cs typeface="Calibri" panose="020F0502020204030204" pitchFamily="34" charset="0"/>
              </a:rPr>
              <a:t> (مثل: انتقام الأسرة، تكرار الزواج القسري مجدَّداً، ضغط المجتمع)</a:t>
            </a:r>
          </a:p>
          <a:p>
            <a:pPr marL="233363" indent="-233363">
              <a:buClr>
                <a:schemeClr val="tx1"/>
              </a:buClr>
              <a:buFont typeface="Arial" panose="020B0604020202020204" pitchFamily="34" charset="0"/>
              <a:buChar char="•"/>
            </a:pPr>
            <a:r>
              <a:rPr lang="ar-EG" b="1" dirty="0">
                <a:solidFill>
                  <a:schemeClr val="tx1"/>
                </a:solidFill>
                <a:latin typeface="Calibri" panose="020F0502020204030204" pitchFamily="34" charset="0"/>
                <a:cs typeface="Calibri" panose="020F0502020204030204" pitchFamily="34" charset="0"/>
              </a:rPr>
              <a:t>المخاطر التي يتعرض لها أخصائي الحالة:</a:t>
            </a:r>
            <a:r>
              <a:rPr lang="ar-EG" i="1" dirty="0">
                <a:solidFill>
                  <a:schemeClr val="tx1"/>
                </a:solidFill>
                <a:latin typeface="Calibri" panose="020F0502020204030204" pitchFamily="34" charset="0"/>
                <a:cs typeface="Calibri" panose="020F0502020204030204" pitchFamily="34" charset="0"/>
              </a:rPr>
              <a:t> (مثل: سلوك الأسرة العدواني، الحاجة إلى زيارة منزلية، رد الفعل العنيف)</a:t>
            </a:r>
          </a:p>
        </p:txBody>
      </p:sp>
      <p:sp>
        <p:nvSpPr>
          <p:cNvPr id="5" name="TextBox 4">
            <a:extLst>
              <a:ext uri="{FF2B5EF4-FFF2-40B4-BE49-F238E27FC236}">
                <a16:creationId xmlns:a16="http://schemas.microsoft.com/office/drawing/2014/main" id="{5548EB4D-725D-5CCF-908D-B632B49DA90F}"/>
              </a:ext>
            </a:extLst>
          </p:cNvPr>
          <p:cNvSpPr txBox="1"/>
          <p:nvPr/>
        </p:nvSpPr>
        <p:spPr>
          <a:xfrm>
            <a:off x="5616392" y="1806361"/>
            <a:ext cx="5864897" cy="3016018"/>
          </a:xfrm>
          <a:prstGeom prst="rect">
            <a:avLst/>
          </a:prstGeom>
          <a:noFill/>
        </p:spPr>
        <p:txBody>
          <a:bodyPr wrap="square">
            <a:spAutoFit/>
          </a:bodyPr>
          <a:lstStyle/>
          <a:p>
            <a:pPr marL="233363" indent="-233363" eaLnBrk="0" fontAlgn="base" hangingPunct="0">
              <a:lnSpc>
                <a:spcPct val="110000"/>
              </a:lnSpc>
              <a:spcBef>
                <a:spcPts val="1200"/>
              </a:spcBef>
              <a:spcAft>
                <a:spcPts val="200"/>
              </a:spcAft>
              <a:buClr>
                <a:schemeClr val="tx1"/>
              </a:buClr>
              <a:buSzPct val="100000"/>
              <a:buFont typeface="Arial" panose="020B0604020202020204" pitchFamily="34" charset="0"/>
              <a:buChar char="•"/>
            </a:pPr>
            <a:r>
              <a:rPr lang="ar-EG" sz="2200" b="1" dirty="0">
                <a:latin typeface="Calibri" panose="020F0502020204030204" pitchFamily="34" charset="0"/>
                <a:ea typeface="MS PGothic" pitchFamily="34" charset="-128"/>
                <a:cs typeface="Calibri" panose="020F0502020204030204" pitchFamily="34" charset="0"/>
              </a:rPr>
              <a:t>البروتوكولات المُطبّقة للسلامة</a:t>
            </a:r>
            <a:r>
              <a:rPr lang="ar-EG" sz="2200" i="1" dirty="0">
                <a:latin typeface="Calibri" panose="020F0502020204030204" pitchFamily="34" charset="0"/>
                <a:ea typeface="MS PGothic" pitchFamily="34" charset="-128"/>
                <a:cs typeface="Calibri" panose="020F0502020204030204" pitchFamily="34" charset="0"/>
              </a:rPr>
              <a:t>:</a:t>
            </a:r>
          </a:p>
          <a:p>
            <a:pPr marL="457200" indent="-223838" eaLnBrk="0" fontAlgn="base" hangingPunct="0">
              <a:lnSpc>
                <a:spcPct val="110000"/>
              </a:lnSpc>
              <a:spcBef>
                <a:spcPts val="1200"/>
              </a:spcBef>
              <a:spcAft>
                <a:spcPts val="200"/>
              </a:spcAft>
              <a:buClr>
                <a:schemeClr val="tx1"/>
              </a:buClr>
              <a:buSzPct val="100000"/>
            </a:pPr>
            <a:r>
              <a:rPr lang="ar-EG" sz="2200" i="1" dirty="0">
                <a:latin typeface="Calibri" panose="020F0502020204030204" pitchFamily="34" charset="0"/>
                <a:ea typeface="MS PGothic" pitchFamily="34" charset="-128"/>
                <a:cs typeface="Calibri" panose="020F0502020204030204" pitchFamily="34" charset="0"/>
              </a:rPr>
              <a:t>البروتوكول 1: ___</a:t>
            </a:r>
          </a:p>
          <a:p>
            <a:pPr marL="457200" indent="-223838" eaLnBrk="0" fontAlgn="base" hangingPunct="0">
              <a:lnSpc>
                <a:spcPct val="110000"/>
              </a:lnSpc>
              <a:spcBef>
                <a:spcPts val="1200"/>
              </a:spcBef>
              <a:spcAft>
                <a:spcPts val="200"/>
              </a:spcAft>
              <a:buClr>
                <a:schemeClr val="tx1"/>
              </a:buClr>
              <a:buSzPct val="100000"/>
            </a:pPr>
            <a:r>
              <a:rPr lang="ar-EG" sz="2200" i="1" dirty="0">
                <a:latin typeface="Calibri" panose="020F0502020204030204" pitchFamily="34" charset="0"/>
                <a:ea typeface="MS PGothic" pitchFamily="34" charset="-128"/>
                <a:cs typeface="Calibri" panose="020F0502020204030204" pitchFamily="34" charset="0"/>
              </a:rPr>
              <a:t>البروتوكول 2: ___</a:t>
            </a:r>
          </a:p>
          <a:p>
            <a:pPr marL="233363" indent="-233363" eaLnBrk="0" fontAlgn="base" hangingPunct="0">
              <a:lnSpc>
                <a:spcPct val="110000"/>
              </a:lnSpc>
              <a:spcBef>
                <a:spcPts val="1200"/>
              </a:spcBef>
              <a:spcAft>
                <a:spcPts val="200"/>
              </a:spcAft>
              <a:buClr>
                <a:schemeClr val="tx1"/>
              </a:buClr>
              <a:buSzPct val="100000"/>
              <a:buFont typeface="Arial" panose="020B0604020202020204" pitchFamily="34" charset="0"/>
              <a:buChar char="•"/>
            </a:pPr>
            <a:r>
              <a:rPr lang="ar-EG" sz="2200" b="1" i="1" dirty="0">
                <a:latin typeface="Calibri" panose="020F0502020204030204" pitchFamily="34" charset="0"/>
                <a:ea typeface="MS PGothic" pitchFamily="34" charset="-128"/>
                <a:cs typeface="Calibri" panose="020F0502020204030204" pitchFamily="34" charset="0"/>
              </a:rPr>
              <a:t>الاستراتيجيات المستخدمة لإدارة الحالات</a:t>
            </a:r>
            <a:r>
              <a:rPr lang="ar-EG" sz="2200" i="1" dirty="0">
                <a:latin typeface="Calibri" panose="020F0502020204030204" pitchFamily="34" charset="0"/>
                <a:ea typeface="MS PGothic" pitchFamily="34" charset="-128"/>
                <a:cs typeface="Calibri" panose="020F0502020204030204" pitchFamily="34" charset="0"/>
              </a:rPr>
              <a:t>: (التقييم، والتخطيط، والإحالة، وما إلى ذلك)</a:t>
            </a:r>
          </a:p>
          <a:p>
            <a:pPr marL="233363" indent="-233363" eaLnBrk="0" fontAlgn="base" hangingPunct="0">
              <a:lnSpc>
                <a:spcPct val="110000"/>
              </a:lnSpc>
              <a:spcBef>
                <a:spcPts val="1200"/>
              </a:spcBef>
              <a:spcAft>
                <a:spcPts val="200"/>
              </a:spcAft>
              <a:buClr>
                <a:schemeClr val="tx1"/>
              </a:buClr>
              <a:buSzPct val="100000"/>
              <a:buFont typeface="Arial" panose="020B0604020202020204" pitchFamily="34" charset="0"/>
              <a:buChar char="•"/>
            </a:pPr>
            <a:r>
              <a:rPr lang="ar-EG" sz="2200" b="1" i="1" dirty="0">
                <a:latin typeface="Calibri" panose="020F0502020204030204" pitchFamily="34" charset="0"/>
                <a:ea typeface="MS PGothic" pitchFamily="34" charset="-128"/>
                <a:cs typeface="Calibri" panose="020F0502020204030204" pitchFamily="34" charset="0"/>
              </a:rPr>
              <a:t>تكييفات تتعلق بالسياق لديك</a:t>
            </a:r>
            <a:r>
              <a:rPr lang="ar-EG" sz="2200" i="1" dirty="0">
                <a:latin typeface="Calibri" panose="020F0502020204030204" pitchFamily="34" charset="0"/>
                <a:ea typeface="MS PGothic" pitchFamily="34" charset="-128"/>
                <a:cs typeface="Calibri" panose="020F0502020204030204" pitchFamily="34" charset="0"/>
              </a:rPr>
              <a:t>: (تأمّلات اختيارية)</a:t>
            </a:r>
          </a:p>
        </p:txBody>
      </p:sp>
    </p:spTree>
    <p:extLst>
      <p:ext uri="{BB962C8B-B14F-4D97-AF65-F5344CB8AC3E}">
        <p14:creationId xmlns:p14="http://schemas.microsoft.com/office/powerpoint/2010/main" val="1257826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B1B4-B6A3-CAA7-8C84-2A03AE21EFF7}"/>
              </a:ext>
            </a:extLst>
          </p:cNvPr>
          <p:cNvSpPr>
            <a:spLocks noGrp="1"/>
          </p:cNvSpPr>
          <p:nvPr>
            <p:ph type="title"/>
          </p:nvPr>
        </p:nvSpPr>
        <p:spPr>
          <a:xfrm>
            <a:off x="2441775" y="292511"/>
            <a:ext cx="9128184" cy="1136341"/>
          </a:xfrm>
        </p:spPr>
        <p:txBody>
          <a:bodyPr/>
          <a:lstStyle/>
          <a:p>
            <a:r>
              <a:rPr lang="ar-EG" b="1" dirty="0">
                <a:latin typeface="Calibri" panose="020F0502020204030204" pitchFamily="34" charset="0"/>
                <a:cs typeface="Calibri" panose="020F0502020204030204" pitchFamily="34" charset="0"/>
              </a:rPr>
              <a:t>الدروس الأساسية المستفادة - الأنماط المشتركة عبر الحالات المختلفة</a:t>
            </a:r>
          </a:p>
        </p:txBody>
      </p:sp>
      <p:sp>
        <p:nvSpPr>
          <p:cNvPr id="3" name="Content Placeholder 2">
            <a:extLst>
              <a:ext uri="{FF2B5EF4-FFF2-40B4-BE49-F238E27FC236}">
                <a16:creationId xmlns:a16="http://schemas.microsoft.com/office/drawing/2014/main" id="{64220BE9-4338-0F98-220E-102C26E44A71}"/>
              </a:ext>
            </a:extLst>
          </p:cNvPr>
          <p:cNvSpPr>
            <a:spLocks noGrp="1"/>
          </p:cNvSpPr>
          <p:nvPr>
            <p:ph idx="1"/>
          </p:nvPr>
        </p:nvSpPr>
        <p:spPr>
          <a:xfrm>
            <a:off x="624769" y="1884556"/>
            <a:ext cx="10945190" cy="4634231"/>
          </a:xfrm>
        </p:spPr>
        <p:txBody>
          <a:bodyPr/>
          <a:lstStyle/>
          <a:p>
            <a:pPr marL="233363" indent="-233363">
              <a:buClr>
                <a:schemeClr val="tx1"/>
              </a:buClr>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تواجه الفتيات مخاطر متعددة الطبقات في جميع المراحل: العزلة الاجتماعية، وعنف الشريك الحميم، والقرارات القسرية.</a:t>
            </a:r>
          </a:p>
          <a:p>
            <a:pPr marL="233363" indent="-233363">
              <a:buClr>
                <a:schemeClr val="tx1"/>
              </a:buClr>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سيُواجه أخصائيو الحالات التحدي المتمثل في اتباع خطوات إدارة الحالة.</a:t>
            </a:r>
          </a:p>
          <a:p>
            <a:pPr marL="233363" indent="-233363">
              <a:buClr>
                <a:schemeClr val="tx1"/>
              </a:buClr>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غالبًا ما يؤدي أخصائيو الحالات مهامهم بمعاونة عدد محدود من الحلفاء وفي ظل مخاطر شخصية عالية.</a:t>
            </a:r>
          </a:p>
          <a:p>
            <a:pPr marL="233363" indent="-233363">
              <a:buClr>
                <a:schemeClr val="tx1"/>
              </a:buClr>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بروتوكولات السلامة ضرورية لما يلي:</a:t>
            </a:r>
          </a:p>
          <a:p>
            <a:pPr marL="233363" indent="-233363">
              <a:buClr>
                <a:schemeClr val="tx1"/>
              </a:buClr>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التأهُّب للتصعيد المحتمل </a:t>
            </a:r>
          </a:p>
          <a:p>
            <a:pPr marL="233363" indent="-233363">
              <a:buClr>
                <a:schemeClr val="tx1"/>
              </a:buClr>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تجنُّب المواجهة المباشرة</a:t>
            </a:r>
          </a:p>
          <a:p>
            <a:pPr marL="233363" indent="-233363">
              <a:buClr>
                <a:schemeClr val="tx1"/>
              </a:buClr>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ضمان نيل ثقة الناجية وفي نفس الوقت حماية العاملين</a:t>
            </a:r>
          </a:p>
          <a:p>
            <a:pPr marL="233363" indent="-233363">
              <a:buClr>
                <a:schemeClr val="tx1"/>
              </a:buClr>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يتعيّن أن تكون استقلالية الناجية وقدرتها على اتخاذ القرار دائمًا محورَ الاهتمام، حتى في البيئات العدائية.</a:t>
            </a:r>
          </a:p>
        </p:txBody>
      </p:sp>
    </p:spTree>
    <p:extLst>
      <p:ext uri="{BB962C8B-B14F-4D97-AF65-F5344CB8AC3E}">
        <p14:creationId xmlns:p14="http://schemas.microsoft.com/office/powerpoint/2010/main" val="3711534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36DC-506A-3A48-3123-64B6251CF43C}"/>
              </a:ext>
            </a:extLst>
          </p:cNvPr>
          <p:cNvSpPr>
            <a:spLocks noGrp="1"/>
          </p:cNvSpPr>
          <p:nvPr>
            <p:ph type="title"/>
          </p:nvPr>
        </p:nvSpPr>
        <p:spPr>
          <a:xfrm>
            <a:off x="1174376" y="318235"/>
            <a:ext cx="10026467" cy="1136341"/>
          </a:xfrm>
        </p:spPr>
        <p:txBody>
          <a:bodyPr/>
          <a:lstStyle/>
          <a:p>
            <a:r>
              <a:rPr lang="ar-EG" b="1" dirty="0">
                <a:latin typeface="Calibri" panose="020F0502020204030204" pitchFamily="34" charset="0"/>
                <a:cs typeface="Calibri" panose="020F0502020204030204" pitchFamily="34" charset="0"/>
              </a:rPr>
              <a:t>التأملات والخلاصات النهائية</a:t>
            </a:r>
          </a:p>
        </p:txBody>
      </p:sp>
      <p:sp>
        <p:nvSpPr>
          <p:cNvPr id="3" name="Content Placeholder 2">
            <a:extLst>
              <a:ext uri="{FF2B5EF4-FFF2-40B4-BE49-F238E27FC236}">
                <a16:creationId xmlns:a16="http://schemas.microsoft.com/office/drawing/2014/main" id="{81FDCF06-DBD9-B4B1-0578-220110CC644B}"/>
              </a:ext>
            </a:extLst>
          </p:cNvPr>
          <p:cNvSpPr>
            <a:spLocks noGrp="1"/>
          </p:cNvSpPr>
          <p:nvPr>
            <p:ph idx="1"/>
          </p:nvPr>
        </p:nvSpPr>
        <p:spPr>
          <a:xfrm>
            <a:off x="1480581" y="2233539"/>
            <a:ext cx="9720262" cy="630432"/>
          </a:xfrm>
        </p:spPr>
        <p:txBody>
          <a:bodyPr/>
          <a:lstStyle/>
          <a:p>
            <a:r>
              <a:rPr lang="ar-EG" dirty="0">
                <a:solidFill>
                  <a:schemeClr val="tx1"/>
                </a:solidFill>
                <a:latin typeface="Calibri" panose="020F0502020204030204" pitchFamily="34" charset="0"/>
                <a:cs typeface="Calibri" panose="020F0502020204030204" pitchFamily="34" charset="0"/>
              </a:rPr>
              <a:t>حدّد أمراً واحداً من جلسة اليوم ستستفيد منه في عملك مع حالات زواج الأطفال؟</a:t>
            </a:r>
          </a:p>
        </p:txBody>
      </p:sp>
    </p:spTree>
    <p:extLst>
      <p:ext uri="{BB962C8B-B14F-4D97-AF65-F5344CB8AC3E}">
        <p14:creationId xmlns:p14="http://schemas.microsoft.com/office/powerpoint/2010/main" val="3111801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rtlCol="0"/>
          <a:lstStyle/>
          <a:p>
            <a:pPr marL="91440" indent="-91440" eaLnBrk="1" fontAlgn="auto" hangingPunct="1">
              <a:buClr>
                <a:schemeClr val="accent3"/>
              </a:buClr>
              <a:defRPr/>
            </a:pPr>
            <a:r>
              <a:rPr lang="ar-EG" spc="0" dirty="0">
                <a:latin typeface="Calibri" panose="020F0502020204030204" pitchFamily="34" charset="0"/>
                <a:cs typeface="Calibri" panose="020F0502020204030204" pitchFamily="34" charset="0"/>
              </a:rPr>
              <a:t>أيّ أسئلة؟</a:t>
            </a:r>
          </a:p>
        </p:txBody>
      </p:sp>
      <p:sp>
        <p:nvSpPr>
          <p:cNvPr id="4" name="Text Placeholder 3"/>
          <p:cNvSpPr>
            <a:spLocks noGrp="1"/>
          </p:cNvSpPr>
          <p:nvPr>
            <p:ph type="body" sz="quarter" idx="11"/>
          </p:nvPr>
        </p:nvSpPr>
        <p:spPr/>
        <p:txBody>
          <a:bodyPr rtlCol="0"/>
          <a:lstStyle/>
          <a:p>
            <a:pPr marL="91440" indent="-91440" eaLnBrk="1" fontAlgn="auto" hangingPunct="1">
              <a:buClr>
                <a:schemeClr val="accent3"/>
              </a:buClr>
              <a:defRPr/>
            </a:pPr>
            <a:r>
              <a:rPr lang="ar-EG" spc="0">
                <a:latin typeface="Calibri" panose="020F0502020204030204" pitchFamily="34" charset="0"/>
                <a:cs typeface="Calibri" panose="020F0502020204030204" pitchFamily="34" charset="0"/>
              </a:rPr>
              <a:t>أي شواغل؟</a:t>
            </a:r>
          </a:p>
        </p:txBody>
      </p:sp>
      <p:sp>
        <p:nvSpPr>
          <p:cNvPr id="5" name="Text Placeholder 4"/>
          <p:cNvSpPr>
            <a:spLocks noGrp="1"/>
          </p:cNvSpPr>
          <p:nvPr>
            <p:ph type="body" sz="quarter" idx="12"/>
          </p:nvPr>
        </p:nvSpPr>
        <p:spPr/>
        <p:txBody>
          <a:bodyPr rtlCol="0"/>
          <a:lstStyle/>
          <a:p>
            <a:pPr marL="91440" indent="-91440" eaLnBrk="1" fontAlgn="auto" hangingPunct="1">
              <a:buClr>
                <a:schemeClr val="accent3"/>
              </a:buClr>
              <a:defRPr/>
            </a:pPr>
            <a:r>
              <a:rPr lang="ar-EG" spc="0">
                <a:latin typeface="Calibri" panose="020F0502020204030204" pitchFamily="34" charset="0"/>
                <a:cs typeface="Calibri" panose="020F0502020204030204" pitchFamily="34" charset="0"/>
              </a:rPr>
              <a:t>أي تأمّلات؟</a:t>
            </a:r>
          </a:p>
        </p:txBody>
      </p:sp>
      <p:pic>
        <p:nvPicPr>
          <p:cNvPr id="10" name="Picture 9">
            <a:extLst>
              <a:ext uri="{FF2B5EF4-FFF2-40B4-BE49-F238E27FC236}">
                <a16:creationId xmlns:a16="http://schemas.microsoft.com/office/drawing/2014/main" id="{406F5462-5D3F-4B0C-B528-0769969CE48B}"/>
              </a:ext>
            </a:extLst>
          </p:cNvPr>
          <p:cNvPicPr>
            <a:picLocks noChangeAspect="1"/>
          </p:cNvPicPr>
          <p:nvPr/>
        </p:nvPicPr>
        <p:blipFill>
          <a:blip r:embed="rId3"/>
          <a:stretch>
            <a:fillRect/>
          </a:stretch>
        </p:blipFill>
        <p:spPr>
          <a:xfrm>
            <a:off x="0" y="0"/>
            <a:ext cx="12192000" cy="1566183"/>
          </a:xfrm>
          <a:prstGeom prst="rect">
            <a:avLst/>
          </a:prstGeom>
        </p:spPr>
      </p:pic>
      <p:sp>
        <p:nvSpPr>
          <p:cNvPr id="2" name="Title 1"/>
          <p:cNvSpPr>
            <a:spLocks noGrp="1"/>
          </p:cNvSpPr>
          <p:nvPr>
            <p:ph type="title"/>
          </p:nvPr>
        </p:nvSpPr>
        <p:spPr/>
        <p:txBody>
          <a:bodyPr/>
          <a:lstStyle/>
          <a:p>
            <a:pPr eaLnBrk="1" fontAlgn="auto" hangingPunct="1">
              <a:spcAft>
                <a:spcPts val="0"/>
              </a:spcAft>
              <a:defRPr/>
            </a:pPr>
            <a:r>
              <a:rPr lang="ar-EG" b="1" spc="0" dirty="0">
                <a:latin typeface="Calibri" panose="020F0502020204030204" pitchFamily="34" charset="0"/>
                <a:cs typeface="Calibri" panose="020F0502020204030204" pitchFamily="34" charset="0"/>
              </a:rPr>
              <a:t>الختام</a:t>
            </a:r>
          </a:p>
        </p:txBody>
      </p:sp>
    </p:spTree>
    <p:extLst>
      <p:ext uri="{BB962C8B-B14F-4D97-AF65-F5344CB8AC3E}">
        <p14:creationId xmlns:p14="http://schemas.microsoft.com/office/powerpoint/2010/main" val="1409771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318" y="2419659"/>
            <a:ext cx="4769556" cy="1545564"/>
          </a:xfrm>
          <a:ln>
            <a:solidFill>
              <a:srgbClr val="FFC000"/>
            </a:solidFill>
          </a:ln>
        </p:spPr>
        <p:txBody>
          <a:bodyPr/>
          <a:lstStyle/>
          <a:p>
            <a:r>
              <a:rPr lang="ar-EG" b="1" spc="0" dirty="0">
                <a:latin typeface="Calibri" panose="020F0502020204030204" pitchFamily="34" charset="0"/>
                <a:cs typeface="Calibri" panose="020F0502020204030204" pitchFamily="34" charset="0"/>
              </a:rPr>
              <a:t>الأهداف</a:t>
            </a:r>
          </a:p>
        </p:txBody>
      </p:sp>
      <p:sp>
        <p:nvSpPr>
          <p:cNvPr id="3" name="Content Placeholder 2"/>
          <p:cNvSpPr>
            <a:spLocks noGrp="1"/>
          </p:cNvSpPr>
          <p:nvPr>
            <p:ph idx="1"/>
          </p:nvPr>
        </p:nvSpPr>
        <p:spPr>
          <a:xfrm>
            <a:off x="6718128" y="1071189"/>
            <a:ext cx="4918906" cy="4715621"/>
          </a:xfrm>
        </p:spPr>
        <p:txBody>
          <a:bodyPr/>
          <a:lstStyle/>
          <a:p>
            <a:r>
              <a:rPr lang="ar-EG" dirty="0">
                <a:solidFill>
                  <a:schemeClr val="tx1"/>
                </a:solidFill>
                <a:latin typeface="Calibri" panose="020F0502020204030204" pitchFamily="34" charset="0"/>
                <a:cs typeface="Calibri" panose="020F0502020204030204" pitchFamily="34" charset="0"/>
              </a:rPr>
              <a:t>فهم ماهية زواج الأطفال وتأثيره في المراحل المختلفة (التعرّض للخطر، والزواج، والطلاق/ الترمُّل).</a:t>
            </a:r>
          </a:p>
          <a:p>
            <a:r>
              <a:rPr lang="ar-EG" dirty="0">
                <a:solidFill>
                  <a:schemeClr val="tx1"/>
                </a:solidFill>
                <a:latin typeface="Calibri" panose="020F0502020204030204" pitchFamily="34" charset="0"/>
                <a:cs typeface="Calibri" panose="020F0502020204030204" pitchFamily="34" charset="0"/>
              </a:rPr>
              <a:t>تحديد استجابات إدارة حالات العنف القائم على النوع الاجتماعي لكل مرحلة.</a:t>
            </a:r>
          </a:p>
          <a:p>
            <a:r>
              <a:rPr lang="ar-EG" dirty="0">
                <a:solidFill>
                  <a:schemeClr val="tx1"/>
                </a:solidFill>
                <a:latin typeface="Calibri" panose="020F0502020204030204" pitchFamily="34" charset="0"/>
                <a:cs typeface="Calibri" panose="020F0502020204030204" pitchFamily="34" charset="0"/>
              </a:rPr>
              <a:t>تطبيق بروتوكولات السلامة عند التعامل مع حالات زواج الأطفال.</a:t>
            </a:r>
          </a:p>
          <a:p>
            <a:r>
              <a:rPr lang="ar-EG" dirty="0">
                <a:solidFill>
                  <a:schemeClr val="tx1"/>
                </a:solidFill>
                <a:latin typeface="Calibri" panose="020F0502020204030204" pitchFamily="34" charset="0"/>
                <a:cs typeface="Calibri" panose="020F0502020204030204" pitchFamily="34" charset="0"/>
              </a:rPr>
              <a:t>استخدام أمثلة واقعية لتحسين عملية اتخاذ القرار والتنسيق.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676" y="432690"/>
            <a:ext cx="10634662" cy="890613"/>
          </a:xfrm>
        </p:spPr>
        <p:txBody>
          <a:bodyPr/>
          <a:lstStyle/>
          <a:p>
            <a:r>
              <a:rPr lang="ar-EG" b="1" dirty="0">
                <a:latin typeface="Calibri" panose="020F0502020204030204" pitchFamily="34" charset="0"/>
                <a:cs typeface="Calibri" panose="020F0502020204030204" pitchFamily="34" charset="0"/>
              </a:rPr>
              <a:t>ما الجديد في الإرشادات المُنقّحة؟</a:t>
            </a:r>
          </a:p>
        </p:txBody>
      </p:sp>
      <p:sp>
        <p:nvSpPr>
          <p:cNvPr id="3" name="Content Placeholder 2"/>
          <p:cNvSpPr>
            <a:spLocks noGrp="1"/>
          </p:cNvSpPr>
          <p:nvPr>
            <p:ph idx="1"/>
          </p:nvPr>
        </p:nvSpPr>
        <p:spPr>
          <a:xfrm>
            <a:off x="775676" y="1954487"/>
            <a:ext cx="10634662" cy="2569463"/>
          </a:xfrm>
        </p:spPr>
        <p:txBody>
          <a:bodyPr/>
          <a:lstStyle/>
          <a:p>
            <a:pPr marL="0" indent="0">
              <a:buClrTx/>
              <a:buNone/>
            </a:pPr>
            <a:r>
              <a:rPr lang="ar-EG" b="1" dirty="0">
                <a:solidFill>
                  <a:schemeClr val="tx1"/>
                </a:solidFill>
                <a:latin typeface="Calibri" panose="020F0502020204030204" pitchFamily="34" charset="0"/>
                <a:cs typeface="Calibri" panose="020F0502020204030204" pitchFamily="34" charset="0"/>
              </a:rPr>
              <a:t>فصلٌ مُنقّح </a:t>
            </a:r>
            <a:r>
              <a:rPr lang="ar-EG" dirty="0">
                <a:solidFill>
                  <a:schemeClr val="tx1"/>
                </a:solidFill>
                <a:latin typeface="Calibri" panose="020F0502020204030204" pitchFamily="34" charset="0"/>
                <a:cs typeface="Calibri" panose="020F0502020204030204" pitchFamily="34" charset="0"/>
              </a:rPr>
              <a:t>حول إدارة حالات العنف القائم على النوع الاجتماعي المتعلقة بزواج الأطفال.</a:t>
            </a:r>
          </a:p>
          <a:p>
            <a:pPr lvl="1">
              <a:buClrTx/>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  إرشادات أوضح بشأن الفتيات المُعرّضات للخطر، والمتزوجات بالفعل، والمنفصلات/ المطلقات/ الأرامل.</a:t>
            </a:r>
          </a:p>
          <a:p>
            <a:pPr marL="0" indent="0">
              <a:buClrTx/>
              <a:buNone/>
            </a:pPr>
            <a:r>
              <a:rPr lang="ar-EG" b="1" dirty="0">
                <a:solidFill>
                  <a:schemeClr val="tx1"/>
                </a:solidFill>
                <a:latin typeface="Calibri" panose="020F0502020204030204" pitchFamily="34" charset="0"/>
                <a:cs typeface="Calibri" panose="020F0502020204030204" pitchFamily="34" charset="0"/>
              </a:rPr>
              <a:t>بروتوكولات جديدة للسلامة</a:t>
            </a:r>
            <a:r>
              <a:rPr lang="ar-EG" dirty="0">
                <a:solidFill>
                  <a:schemeClr val="tx1"/>
                </a:solidFill>
                <a:latin typeface="Calibri" panose="020F0502020204030204" pitchFamily="34" charset="0"/>
                <a:cs typeface="Calibri" panose="020F0502020204030204" pitchFamily="34" charset="0"/>
              </a:rPr>
              <a:t> لأخصائيي الحالات</a:t>
            </a:r>
          </a:p>
          <a:p>
            <a:pPr lvl="1">
              <a:buClrTx/>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  خطوات عملية لإدارة المخاطر مثل الزيارات المنزلية، والانتقام، والجهات المسلحة.</a:t>
            </a:r>
          </a:p>
          <a:p>
            <a:pPr marL="0" indent="0">
              <a:buClrTx/>
              <a:buNone/>
            </a:pPr>
            <a:r>
              <a:rPr lang="ar-EG" b="1" dirty="0">
                <a:solidFill>
                  <a:schemeClr val="tx1"/>
                </a:solidFill>
                <a:latin typeface="Calibri" panose="020F0502020204030204" pitchFamily="34" charset="0"/>
                <a:cs typeface="Calibri" panose="020F0502020204030204" pitchFamily="34" charset="0"/>
              </a:rPr>
              <a:t>دراسات حالة مُحدَّثة</a:t>
            </a:r>
          </a:p>
          <a:p>
            <a:pPr lvl="1">
              <a:buClrTx/>
              <a:buFont typeface="Arial" panose="020B0604020202020204" pitchFamily="34" charset="0"/>
              <a:buChar char="•"/>
            </a:pPr>
            <a:r>
              <a:rPr lang="ar-EG" dirty="0">
                <a:solidFill>
                  <a:schemeClr val="tx1"/>
                </a:solidFill>
                <a:latin typeface="Calibri" panose="020F0502020204030204" pitchFamily="34" charset="0"/>
                <a:cs typeface="Calibri" panose="020F0502020204030204" pitchFamily="34" charset="0"/>
              </a:rPr>
              <a:t>  سيناريوهات واقعية مع أسئلة توجيهية لدعم التعلم الجماعي والتطبيق.</a:t>
            </a:r>
          </a:p>
        </p:txBody>
      </p:sp>
    </p:spTree>
    <p:extLst>
      <p:ext uri="{BB962C8B-B14F-4D97-AF65-F5344CB8AC3E}">
        <p14:creationId xmlns:p14="http://schemas.microsoft.com/office/powerpoint/2010/main" val="285926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5" y="376939"/>
            <a:ext cx="10745078" cy="956508"/>
          </a:xfrm>
        </p:spPr>
        <p:txBody>
          <a:bodyPr/>
          <a:lstStyle/>
          <a:p>
            <a:r>
              <a:rPr lang="ar-EG" dirty="0">
                <a:latin typeface="Calibri" panose="020F0502020204030204" pitchFamily="34" charset="0"/>
                <a:cs typeface="Calibri" panose="020F0502020204030204" pitchFamily="34" charset="0"/>
              </a:rPr>
              <a:t>العمل مع الفتيات المراهقات</a:t>
            </a:r>
          </a:p>
        </p:txBody>
      </p:sp>
      <p:sp>
        <p:nvSpPr>
          <p:cNvPr id="6" name="Content Placeholder 2">
            <a:extLst>
              <a:ext uri="{FF2B5EF4-FFF2-40B4-BE49-F238E27FC236}">
                <a16:creationId xmlns:a16="http://schemas.microsoft.com/office/drawing/2014/main" id="{3FF0B30D-551B-4D4E-AA86-E360EC45AB80}"/>
              </a:ext>
            </a:extLst>
          </p:cNvPr>
          <p:cNvSpPr>
            <a:spLocks noGrp="1"/>
          </p:cNvSpPr>
          <p:nvPr>
            <p:ph idx="1"/>
          </p:nvPr>
        </p:nvSpPr>
        <p:spPr>
          <a:xfrm>
            <a:off x="1065921" y="1980082"/>
            <a:ext cx="10054172" cy="4022725"/>
          </a:xfrm>
        </p:spPr>
        <p:txBody>
          <a:bodyPr/>
          <a:lstStyle/>
          <a:p>
            <a:r>
              <a:rPr lang="ar-EG" dirty="0">
                <a:solidFill>
                  <a:schemeClr val="tx1"/>
                </a:solidFill>
                <a:latin typeface="Calibri" panose="020F0502020204030204" pitchFamily="34" charset="0"/>
                <a:cs typeface="Calibri" panose="020F0502020204030204" pitchFamily="34" charset="0"/>
              </a:rPr>
              <a:t>استخدام </a:t>
            </a:r>
            <a:r>
              <a:rPr lang="ar-EG" b="1" dirty="0">
                <a:solidFill>
                  <a:schemeClr val="tx1"/>
                </a:solidFill>
                <a:latin typeface="Calibri" panose="020F0502020204030204" pitchFamily="34" charset="0"/>
                <a:cs typeface="Calibri" panose="020F0502020204030204" pitchFamily="34" charset="0"/>
              </a:rPr>
              <a:t>نهج مُستجيب للمراهقات: </a:t>
            </a:r>
            <a:r>
              <a:rPr lang="ar-EG" dirty="0">
                <a:solidFill>
                  <a:schemeClr val="tx1"/>
                </a:solidFill>
                <a:latin typeface="Calibri" panose="020F0502020204030204" pitchFamily="34" charset="0"/>
                <a:cs typeface="Calibri" panose="020F0502020204030204" pitchFamily="34" charset="0"/>
              </a:rPr>
              <a:t>بمعنى إدراك مرحلة نمو الفتاة، وقدراتها المتطورة، وواقعها الاجتماعي، بما في ذلك عمرها، ونوعها الاجتماعي، وحالتها الاجتماعية، وديناميات القوى لديها، ومن ثم تكييف عمليات التواصل وتقديم الخدمات واتخاذ القرارات بناءً على ذلك.</a:t>
            </a:r>
          </a:p>
          <a:p>
            <a:r>
              <a:rPr lang="ar-EG" dirty="0">
                <a:solidFill>
                  <a:schemeClr val="tx1"/>
                </a:solidFill>
                <a:latin typeface="Calibri" panose="020F0502020204030204" pitchFamily="34" charset="0"/>
                <a:cs typeface="Calibri" panose="020F0502020204030204" pitchFamily="34" charset="0"/>
              </a:rPr>
              <a:t>استخدام لغة بسيطة وواضحة - مُصممة خصيصًا لعمر الفتاة ومستوى فهمها.</a:t>
            </a:r>
          </a:p>
          <a:p>
            <a:r>
              <a:rPr lang="ar-EG" dirty="0">
                <a:solidFill>
                  <a:schemeClr val="tx1"/>
                </a:solidFill>
                <a:latin typeface="Calibri" panose="020F0502020204030204" pitchFamily="34" charset="0"/>
                <a:cs typeface="Calibri" panose="020F0502020204030204" pitchFamily="34" charset="0"/>
              </a:rPr>
              <a:t>يُستخدم مصطلح </a:t>
            </a:r>
            <a:r>
              <a:rPr lang="ar-EG" i="1" dirty="0">
                <a:solidFill>
                  <a:schemeClr val="tx1"/>
                </a:solidFill>
                <a:latin typeface="Calibri" panose="020F0502020204030204" pitchFamily="34" charset="0"/>
                <a:cs typeface="Calibri" panose="020F0502020204030204" pitchFamily="34" charset="0"/>
              </a:rPr>
              <a:t>ناجية</a:t>
            </a:r>
            <a:r>
              <a:rPr lang="ar-EG" dirty="0">
                <a:solidFill>
                  <a:schemeClr val="tx1"/>
                </a:solidFill>
                <a:latin typeface="Calibri" panose="020F0502020204030204" pitchFamily="34" charset="0"/>
                <a:cs typeface="Calibri" panose="020F0502020204030204" pitchFamily="34" charset="0"/>
              </a:rPr>
              <a:t> على نطاق واسع في إدارة حالات العنف القائم على النوع الاجتماعي للتأكيد على الاستقلالية والكرامة، ولكن في حالات زواج الأطفال، استخدم المصطلح الذي تستخدمه الفتاة لوصف نفسها؛ ينبغي أن تكون اللغة مُراعية للسياق وأن تعكس تجربتها.</a:t>
            </a:r>
          </a:p>
          <a:p>
            <a:r>
              <a:rPr lang="ar-EG" dirty="0">
                <a:solidFill>
                  <a:schemeClr val="tx1"/>
                </a:solidFill>
                <a:latin typeface="Calibri" panose="020F0502020204030204" pitchFamily="34" charset="0"/>
                <a:cs typeface="Calibri" panose="020F0502020204030204" pitchFamily="34" charset="0"/>
              </a:rPr>
              <a:t>إعطاء الأولوية للسلامة</a:t>
            </a:r>
          </a:p>
        </p:txBody>
      </p:sp>
    </p:spTree>
    <p:extLst>
      <p:ext uri="{BB962C8B-B14F-4D97-AF65-F5344CB8AC3E}">
        <p14:creationId xmlns:p14="http://schemas.microsoft.com/office/powerpoint/2010/main" val="279488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34" y="273227"/>
            <a:ext cx="10560169" cy="1136341"/>
          </a:xfrm>
        </p:spPr>
        <p:txBody>
          <a:bodyPr/>
          <a:lstStyle/>
          <a:p>
            <a:r>
              <a:rPr lang="ar-EG" b="1" dirty="0">
                <a:latin typeface="Calibri" panose="020F0502020204030204" pitchFamily="34" charset="0"/>
                <a:cs typeface="Calibri" panose="020F0502020204030204" pitchFamily="34" charset="0"/>
              </a:rPr>
              <a:t>تعريف زواج الأطفال</a:t>
            </a:r>
          </a:p>
        </p:txBody>
      </p:sp>
      <p:sp>
        <p:nvSpPr>
          <p:cNvPr id="3" name="Content Placeholder 2"/>
          <p:cNvSpPr>
            <a:spLocks noGrp="1"/>
          </p:cNvSpPr>
          <p:nvPr>
            <p:ph idx="1"/>
          </p:nvPr>
        </p:nvSpPr>
        <p:spPr>
          <a:xfrm>
            <a:off x="1142411" y="1939650"/>
            <a:ext cx="9901192" cy="2788920"/>
          </a:xfrm>
        </p:spPr>
        <p:txBody>
          <a:bodyPr/>
          <a:lstStyle/>
          <a:p>
            <a:pPr marL="0" indent="0">
              <a:buNone/>
            </a:pPr>
            <a:r>
              <a:rPr lang="ar-EG" sz="2800" b="1" spc="0" dirty="0">
                <a:solidFill>
                  <a:schemeClr val="tx1"/>
                </a:solidFill>
                <a:latin typeface="Calibri" panose="020F0502020204030204" pitchFamily="34" charset="0"/>
                <a:cs typeface="Calibri" panose="020F0502020204030204" pitchFamily="34" charset="0"/>
              </a:rPr>
              <a:t>زواج رسمي أو اتحاد غير رسمي يكون فيه أحد الطرفين على الأقل دون سن 18 عامًا</a:t>
            </a:r>
          </a:p>
          <a:p>
            <a:pPr>
              <a:buClrTx/>
              <a:buFont typeface="Arial" panose="020B0604020202020204" pitchFamily="34" charset="0"/>
              <a:buChar char="•"/>
            </a:pPr>
            <a:r>
              <a:rPr lang="ar-EG" sz="2400" spc="0" dirty="0">
                <a:solidFill>
                  <a:schemeClr val="tx1"/>
                </a:solidFill>
                <a:latin typeface="Calibri" panose="020F0502020204030204" pitchFamily="34" charset="0"/>
                <a:cs typeface="Calibri" panose="020F0502020204030204" pitchFamily="34" charset="0"/>
              </a:rPr>
              <a:t>   مُتغلغل في الممارسات الثقافية والاجتماعية.</a:t>
            </a:r>
          </a:p>
          <a:p>
            <a:pPr>
              <a:buClrTx/>
              <a:buFont typeface="Arial" panose="020B0604020202020204" pitchFamily="34" charset="0"/>
              <a:buChar char="•"/>
            </a:pPr>
            <a:r>
              <a:rPr lang="ar-EG" sz="2400" spc="0" dirty="0">
                <a:solidFill>
                  <a:schemeClr val="tx1"/>
                </a:solidFill>
                <a:latin typeface="Calibri" panose="020F0502020204030204" pitchFamily="34" charset="0"/>
                <a:cs typeface="Calibri" panose="020F0502020204030204" pitchFamily="34" charset="0"/>
              </a:rPr>
              <a:t>  يتطلب نهجًا حساسًا ودقيقًا.</a:t>
            </a:r>
          </a:p>
          <a:p>
            <a:pPr>
              <a:buClrTx/>
              <a:buFont typeface="Arial" panose="020B0604020202020204" pitchFamily="34" charset="0"/>
              <a:buChar char="•"/>
            </a:pPr>
            <a:r>
              <a:rPr lang="ar-EG" sz="2400" spc="0" dirty="0">
                <a:solidFill>
                  <a:schemeClr val="tx1"/>
                </a:solidFill>
                <a:latin typeface="Calibri" panose="020F0502020204030204" pitchFamily="34" charset="0"/>
                <a:cs typeface="Calibri" panose="020F0502020204030204" pitchFamily="34" charset="0"/>
              </a:rPr>
              <a:t>  يدعم التدخلُ الفتاة ولا يُعرّضها لخطر الأذى.</a:t>
            </a:r>
          </a:p>
        </p:txBody>
      </p:sp>
    </p:spTree>
    <p:extLst>
      <p:ext uri="{BB962C8B-B14F-4D97-AF65-F5344CB8AC3E}">
        <p14:creationId xmlns:p14="http://schemas.microsoft.com/office/powerpoint/2010/main" val="427376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372" y="2743509"/>
            <a:ext cx="4769556" cy="1545564"/>
          </a:xfrm>
        </p:spPr>
        <p:txBody>
          <a:bodyPr>
            <a:normAutofit/>
          </a:bodyPr>
          <a:lstStyle/>
          <a:p>
            <a:r>
              <a:rPr lang="ar-EG" b="1" spc="0" dirty="0">
                <a:latin typeface="Calibri" panose="020F0502020204030204" pitchFamily="34" charset="0"/>
                <a:cs typeface="Calibri" panose="020F0502020204030204" pitchFamily="34" charset="0"/>
              </a:rPr>
              <a:t>النشاط تعريف زواج الأطفال</a:t>
            </a:r>
          </a:p>
        </p:txBody>
      </p:sp>
      <p:sp>
        <p:nvSpPr>
          <p:cNvPr id="3" name="Content Placeholder 2"/>
          <p:cNvSpPr>
            <a:spLocks noGrp="1"/>
          </p:cNvSpPr>
          <p:nvPr>
            <p:ph idx="1"/>
          </p:nvPr>
        </p:nvSpPr>
        <p:spPr/>
        <p:txBody>
          <a:bodyPr/>
          <a:lstStyle/>
          <a:p>
            <a:r>
              <a:rPr lang="ar-EG" sz="2400" dirty="0">
                <a:solidFill>
                  <a:schemeClr val="tx1"/>
                </a:solidFill>
                <a:latin typeface="Calibri" panose="020F0502020204030204" pitchFamily="34" charset="0"/>
                <a:cs typeface="Calibri" panose="020F0502020204030204" pitchFamily="34" charset="0"/>
              </a:rPr>
              <a:t>في مجموعات صغيرة، ناقشوا قضية زواج الأطفال في المجتمع الذي تعملون فيه، بما في ذلك عوامل الخطر والحماية، ودوركم المتوقع.
 كن على استعداد للمشاركة مع المجموعة الأكبر.</a:t>
            </a:r>
          </a:p>
        </p:txBody>
      </p:sp>
    </p:spTree>
    <p:extLst>
      <p:ext uri="{BB962C8B-B14F-4D97-AF65-F5344CB8AC3E}">
        <p14:creationId xmlns:p14="http://schemas.microsoft.com/office/powerpoint/2010/main" val="39020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566" y="316359"/>
            <a:ext cx="10248882" cy="1136341"/>
          </a:xfrm>
        </p:spPr>
        <p:txBody>
          <a:bodyPr/>
          <a:lstStyle/>
          <a:p>
            <a:r>
              <a:rPr lang="ar-EG" b="1" dirty="0">
                <a:latin typeface="Calibri" panose="020F0502020204030204" pitchFamily="34" charset="0"/>
                <a:cs typeface="Calibri" panose="020F0502020204030204" pitchFamily="34" charset="0"/>
              </a:rPr>
              <a:t>لمحة عن بروتوكول السلامة</a:t>
            </a:r>
          </a:p>
        </p:txBody>
      </p:sp>
      <p:sp>
        <p:nvSpPr>
          <p:cNvPr id="6" name="Content Placeholder 2">
            <a:extLst>
              <a:ext uri="{FF2B5EF4-FFF2-40B4-BE49-F238E27FC236}">
                <a16:creationId xmlns:a16="http://schemas.microsoft.com/office/drawing/2014/main" id="{01291F45-4AC2-4932-ACCF-9180C7209B82}"/>
              </a:ext>
            </a:extLst>
          </p:cNvPr>
          <p:cNvSpPr>
            <a:spLocks noGrp="1"/>
          </p:cNvSpPr>
          <p:nvPr>
            <p:ph idx="1"/>
          </p:nvPr>
        </p:nvSpPr>
        <p:spPr>
          <a:xfrm>
            <a:off x="717176" y="2044109"/>
            <a:ext cx="10500272" cy="3547872"/>
          </a:xfrm>
        </p:spPr>
        <p:txBody>
          <a:bodyPr/>
          <a:lstStyle/>
          <a:p>
            <a:pPr marL="457200" indent="-457200">
              <a:buClrTx/>
              <a:buFont typeface="+mj-lt"/>
              <a:buAutoNum type="arabicPeriod"/>
            </a:pPr>
            <a:r>
              <a:rPr lang="ar-EG" b="1" dirty="0">
                <a:solidFill>
                  <a:schemeClr val="tx1"/>
                </a:solidFill>
                <a:latin typeface="Calibri" panose="020F0502020204030204" pitchFamily="34" charset="0"/>
                <a:cs typeface="Calibri" panose="020F0502020204030204" pitchFamily="34" charset="0"/>
              </a:rPr>
              <a:t>جماعات مسلحة أو عنيفة</a:t>
            </a:r>
            <a:r>
              <a:rPr lang="ar-EG" dirty="0">
                <a:solidFill>
                  <a:schemeClr val="tx1"/>
                </a:solidFill>
                <a:latin typeface="Calibri" panose="020F0502020204030204" pitchFamily="34" charset="0"/>
                <a:cs typeface="Calibri" panose="020F0502020204030204" pitchFamily="34" charset="0"/>
              </a:rPr>
              <a:t> – ابقَ هادئًا، خفِّف من حدّة التوتر، تجنّّب حمل وثائق حسّاسة، واستخدم إشارات الاستغاثة المتفق عليها مسبقًا.</a:t>
            </a:r>
          </a:p>
          <a:p>
            <a:pPr marL="457200" indent="-457200">
              <a:buClrTx/>
              <a:buFont typeface="+mj-lt"/>
              <a:buAutoNum type="arabicPeriod"/>
            </a:pPr>
            <a:r>
              <a:rPr lang="ar-EG" b="1" dirty="0">
                <a:solidFill>
                  <a:schemeClr val="tx1"/>
                </a:solidFill>
                <a:latin typeface="Calibri" panose="020F0502020204030204" pitchFamily="34" charset="0"/>
                <a:cs typeface="Calibri" panose="020F0502020204030204" pitchFamily="34" charset="0"/>
              </a:rPr>
              <a:t>أسرة/ زوج عدواني</a:t>
            </a:r>
            <a:r>
              <a:rPr lang="ar-EG" dirty="0">
                <a:solidFill>
                  <a:schemeClr val="tx1"/>
                </a:solidFill>
                <a:latin typeface="Calibri" panose="020F0502020204030204" pitchFamily="34" charset="0"/>
                <a:cs typeface="Calibri" panose="020F0502020204030204" pitchFamily="34" charset="0"/>
              </a:rPr>
              <a:t> – لا تتدخّل إلا بموافقة الفتيات، استخدم أماكن محايدة للاجتماعات، وأشرِك وسطاء.</a:t>
            </a:r>
          </a:p>
          <a:p>
            <a:pPr marL="457200" indent="-457200">
              <a:buClrTx/>
              <a:buFont typeface="+mj-lt"/>
              <a:buAutoNum type="arabicPeriod"/>
            </a:pPr>
            <a:r>
              <a:rPr lang="ar-EG" b="1" dirty="0">
                <a:solidFill>
                  <a:schemeClr val="tx1"/>
                </a:solidFill>
                <a:latin typeface="Calibri" panose="020F0502020204030204" pitchFamily="34" charset="0"/>
                <a:cs typeface="Calibri" panose="020F0502020204030204" pitchFamily="34" charset="0"/>
              </a:rPr>
              <a:t>الزيارات المنزلية</a:t>
            </a:r>
            <a:r>
              <a:rPr lang="ar-EG" dirty="0">
                <a:solidFill>
                  <a:schemeClr val="tx1"/>
                </a:solidFill>
                <a:latin typeface="Calibri" panose="020F0502020204030204" pitchFamily="34" charset="0"/>
                <a:cs typeface="Calibri" panose="020F0502020204030204" pitchFamily="34" charset="0"/>
              </a:rPr>
              <a:t> – فقط بناءً على طلب الفتيات وعدم وجود أي خيار آخر؛ خطِّط بتكتّم، اصطحب شخصًا تثق به، وضَع خطة للتواصل/ الاطمئنان بشكل دوري.</a:t>
            </a:r>
          </a:p>
          <a:p>
            <a:pPr marL="457200" indent="-457200">
              <a:buClrTx/>
              <a:buFont typeface="+mj-lt"/>
              <a:buAutoNum type="arabicPeriod"/>
            </a:pPr>
            <a:r>
              <a:rPr lang="ar-EG" b="1" dirty="0">
                <a:solidFill>
                  <a:schemeClr val="tx1"/>
                </a:solidFill>
                <a:latin typeface="Calibri" panose="020F0502020204030204" pitchFamily="34" charset="0"/>
                <a:cs typeface="Calibri" panose="020F0502020204030204" pitchFamily="34" charset="0"/>
              </a:rPr>
              <a:t>مخاطر الانتقام والاختطاف</a:t>
            </a:r>
            <a:r>
              <a:rPr lang="ar-EG" dirty="0">
                <a:solidFill>
                  <a:schemeClr val="tx1"/>
                </a:solidFill>
                <a:latin typeface="Calibri" panose="020F0502020204030204" pitchFamily="34" charset="0"/>
                <a:cs typeface="Calibri" panose="020F0502020204030204" pitchFamily="34" charset="0"/>
              </a:rPr>
              <a:t> – حدّد التهديدات، ضع خططاً للطوارئ، ولا تواجه أبدًا أفراداً خطرين بمفردك.</a:t>
            </a:r>
          </a:p>
        </p:txBody>
      </p:sp>
    </p:spTree>
    <p:extLst>
      <p:ext uri="{BB962C8B-B14F-4D97-AF65-F5344CB8AC3E}">
        <p14:creationId xmlns:p14="http://schemas.microsoft.com/office/powerpoint/2010/main" val="394058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23" y="273226"/>
            <a:ext cx="10672312" cy="1136341"/>
          </a:xfrm>
        </p:spPr>
        <p:txBody>
          <a:bodyPr/>
          <a:lstStyle/>
          <a:p>
            <a:r>
              <a:rPr lang="ar-EG" b="1" dirty="0">
                <a:latin typeface="Calibri" panose="020F0502020204030204" pitchFamily="34" charset="0"/>
                <a:cs typeface="Calibri" panose="020F0502020204030204" pitchFamily="34" charset="0"/>
              </a:rPr>
              <a:t>نشاط صغير: أهمية البروتوكول</a:t>
            </a:r>
          </a:p>
        </p:txBody>
      </p:sp>
      <p:sp>
        <p:nvSpPr>
          <p:cNvPr id="10" name="Content Placeholder 2">
            <a:extLst>
              <a:ext uri="{FF2B5EF4-FFF2-40B4-BE49-F238E27FC236}">
                <a16:creationId xmlns:a16="http://schemas.microsoft.com/office/drawing/2014/main" id="{02AB237D-56B5-4692-85E3-FD501194CF30}"/>
              </a:ext>
            </a:extLst>
          </p:cNvPr>
          <p:cNvSpPr>
            <a:spLocks noGrp="1"/>
          </p:cNvSpPr>
          <p:nvPr>
            <p:ph idx="1"/>
          </p:nvPr>
        </p:nvSpPr>
        <p:spPr>
          <a:xfrm>
            <a:off x="1232876" y="2843421"/>
            <a:ext cx="9720262" cy="1994804"/>
          </a:xfrm>
        </p:spPr>
        <p:txBody>
          <a:bodyPr/>
          <a:lstStyle/>
          <a:p>
            <a:pPr algn="ctr">
              <a:lnSpc>
                <a:spcPct val="100000"/>
              </a:lnSpc>
              <a:spcBef>
                <a:spcPts val="600"/>
              </a:spcBef>
              <a:buNone/>
            </a:pPr>
            <a:r>
              <a:rPr lang="ar-EG" sz="2800" dirty="0">
                <a:solidFill>
                  <a:schemeClr val="tx1"/>
                </a:solidFill>
                <a:latin typeface="Calibri" panose="020F0502020204030204" pitchFamily="34" charset="0"/>
                <a:cs typeface="Calibri" panose="020F0502020204030204" pitchFamily="34" charset="0"/>
              </a:rPr>
              <a:t>أيٌَ بروتوكولات السلامة </a:t>
            </a:r>
          </a:p>
          <a:p>
            <a:pPr algn="ctr">
              <a:lnSpc>
                <a:spcPct val="100000"/>
              </a:lnSpc>
              <a:spcBef>
                <a:spcPts val="600"/>
              </a:spcBef>
              <a:buNone/>
            </a:pPr>
            <a:r>
              <a:rPr lang="ar-EG" sz="2800" dirty="0">
                <a:solidFill>
                  <a:schemeClr val="tx1"/>
                </a:solidFill>
                <a:latin typeface="Calibri" panose="020F0502020204030204" pitchFamily="34" charset="0"/>
                <a:cs typeface="Calibri" panose="020F0502020204030204" pitchFamily="34" charset="0"/>
              </a:rPr>
              <a:t>تراه الأكثر أهمية لعملك؟ ولماذا؟</a:t>
            </a:r>
          </a:p>
          <a:p>
            <a:pPr algn="ctr">
              <a:lnSpc>
                <a:spcPct val="100000"/>
              </a:lnSpc>
              <a:spcBef>
                <a:spcPts val="600"/>
              </a:spcBef>
              <a:buNone/>
            </a:pPr>
            <a:endParaRPr lang="en-US" sz="2800" dirty="0">
              <a:solidFill>
                <a:schemeClr val="tx1"/>
              </a:solidFill>
              <a:latin typeface="Calibri" panose="020F0502020204030204" pitchFamily="34" charset="0"/>
              <a:cs typeface="Calibri" panose="020F0502020204030204" pitchFamily="34" charset="0"/>
            </a:endParaRPr>
          </a:p>
          <a:p>
            <a:pPr algn="ctr">
              <a:lnSpc>
                <a:spcPct val="100000"/>
              </a:lnSpc>
              <a:spcBef>
                <a:spcPts val="600"/>
              </a:spcBef>
              <a:buNone/>
            </a:pPr>
            <a:r>
              <a:rPr lang="ar-EG" sz="2400" i="1" dirty="0">
                <a:solidFill>
                  <a:schemeClr val="tx1"/>
                </a:solidFill>
                <a:latin typeface="Calibri" panose="020F0502020204030204" pitchFamily="34" charset="0"/>
                <a:cs typeface="Calibri" panose="020F0502020204030204" pitchFamily="34" charset="0"/>
              </a:rPr>
              <a:t>(يمكنك ذكر أي مخاطر رئيسية لم تُغطَّ بعد).</a:t>
            </a:r>
          </a:p>
          <a:p>
            <a:pPr algn="ctr">
              <a:lnSpc>
                <a:spcPct val="100000"/>
              </a:lnSpc>
              <a:spcBef>
                <a:spcPts val="600"/>
              </a:spcBef>
            </a:pPr>
            <a:endParaRPr lang="fr-FR"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9332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2_IRC-Module-Template-V2">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1">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3_IRC-Module-Template-V2">
  <a:themeElements>
    <a:clrScheme name="IRC">
      <a:dk1>
        <a:sysClr val="windowText" lastClr="000000"/>
      </a:dk1>
      <a:lt1>
        <a:sysClr val="window" lastClr="FFFFFF"/>
      </a:lt1>
      <a:dk2>
        <a:srgbClr val="27282A"/>
      </a:dk2>
      <a:lt2>
        <a:srgbClr val="E7E6E6"/>
      </a:lt2>
      <a:accent1>
        <a:srgbClr val="0092BA"/>
      </a:accent1>
      <a:accent2>
        <a:srgbClr val="7CC5D1"/>
      </a:accent2>
      <a:accent3>
        <a:srgbClr val="E8722D"/>
      </a:accent3>
      <a:accent4>
        <a:srgbClr val="7D357C"/>
      </a:accent4>
      <a:accent5>
        <a:srgbClr val="829E3D"/>
      </a:accent5>
      <a:accent6>
        <a:srgbClr val="F3C317"/>
      </a:accent6>
      <a:hlink>
        <a:srgbClr val="0092BA"/>
      </a:hlink>
      <a:folHlink>
        <a:srgbClr val="7D357C"/>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1">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bea429-4b31-4fb2-af80-8d1e748823e4" xsi:nil="true"/>
    <lcf76f155ced4ddcb4097134ff3c332f xmlns="decb0fbf-0b34-4676-bcb3-cda58590533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6D8E106B925D49AEA77A90AB3373CE" ma:contentTypeVersion="19" ma:contentTypeDescription="Create a new document." ma:contentTypeScope="" ma:versionID="5ec8b72bc366b948abc5e3c33b23546a">
  <xsd:schema xmlns:xsd="http://www.w3.org/2001/XMLSchema" xmlns:xs="http://www.w3.org/2001/XMLSchema" xmlns:p="http://schemas.microsoft.com/office/2006/metadata/properties" xmlns:ns2="decb0fbf-0b34-4676-bcb3-cda58590533e" xmlns:ns3="adbea429-4b31-4fb2-af80-8d1e748823e4" targetNamespace="http://schemas.microsoft.com/office/2006/metadata/properties" ma:root="true" ma:fieldsID="90527871d89db4489a0e7ad1d7e6504f" ns2:_="" ns3:_="">
    <xsd:import namespace="decb0fbf-0b34-4676-bcb3-cda58590533e"/>
    <xsd:import namespace="adbea429-4b31-4fb2-af80-8d1e748823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cb0fbf-0b34-4676-bcb3-cda5859053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713ecb-a4a2-4fa1-aced-b05e22a28b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bea429-4b31-4fb2-af80-8d1e748823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438438-80c0-49f3-98a7-b148ed553fc8}" ma:internalName="TaxCatchAll" ma:showField="CatchAllData" ma:web="adbea429-4b31-4fb2-af80-8d1e748823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CF98AA-030F-4B89-8763-303F9D1F1529}">
  <ds:schemaRefs>
    <ds:schemaRef ds:uri="http://schemas.microsoft.com/office/2006/metadata/properties"/>
    <ds:schemaRef ds:uri="http://schemas.microsoft.com/office/infopath/2007/PartnerControls"/>
    <ds:schemaRef ds:uri="adbea429-4b31-4fb2-af80-8d1e748823e4"/>
    <ds:schemaRef ds:uri="decb0fbf-0b34-4676-bcb3-cda58590533e"/>
  </ds:schemaRefs>
</ds:datastoreItem>
</file>

<file path=customXml/itemProps2.xml><?xml version="1.0" encoding="utf-8"?>
<ds:datastoreItem xmlns:ds="http://schemas.openxmlformats.org/officeDocument/2006/customXml" ds:itemID="{184FBFA6-7E00-47D8-9436-A72CA3F264AC}">
  <ds:schemaRefs>
    <ds:schemaRef ds:uri="http://schemas.microsoft.com/sharepoint/v3/contenttype/forms"/>
  </ds:schemaRefs>
</ds:datastoreItem>
</file>

<file path=customXml/itemProps3.xml><?xml version="1.0" encoding="utf-8"?>
<ds:datastoreItem xmlns:ds="http://schemas.openxmlformats.org/officeDocument/2006/customXml" ds:itemID="{4CACFC3C-88DA-4BDD-865C-96EC8B6FE3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cb0fbf-0b34-4676-bcb3-cda58590533e"/>
    <ds:schemaRef ds:uri="adbea429-4b31-4fb2-af80-8d1e748823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6779</TotalTime>
  <Words>4833</Words>
  <Application>Microsoft Macintosh PowerPoint</Application>
  <PresentationFormat>Widescreen</PresentationFormat>
  <Paragraphs>470</Paragraphs>
  <Slides>25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.AppleSystemUIFont</vt:lpstr>
      <vt:lpstr>Aptos</vt:lpstr>
      <vt:lpstr>Arial</vt:lpstr>
      <vt:lpstr>Calibri</vt:lpstr>
      <vt:lpstr>Franklin Gothic Book</vt:lpstr>
      <vt:lpstr>Franklin Gothic Medium</vt:lpstr>
      <vt:lpstr>Tw Cen MT</vt:lpstr>
      <vt:lpstr>Wingdings 3</vt:lpstr>
      <vt:lpstr>2_IRC-Module-Template-V2</vt:lpstr>
      <vt:lpstr>3_IRC-Module-Template-V2</vt:lpstr>
      <vt:lpstr>PowerPoint Presentation</vt:lpstr>
      <vt:lpstr>إدارة حالات العنف القائم على النوع الاجتماعي: الاستجابات لزواج الفتيات المراهقات والأطفال</vt:lpstr>
      <vt:lpstr>الأهداف</vt:lpstr>
      <vt:lpstr>ما الجديد في الإرشادات المُنقّحة؟</vt:lpstr>
      <vt:lpstr>العمل مع الفتيات المراهقات</vt:lpstr>
      <vt:lpstr>تعريف زواج الأطفال</vt:lpstr>
      <vt:lpstr>النشاط تعريف زواج الأطفال</vt:lpstr>
      <vt:lpstr>لمحة عن بروتوكول السلامة</vt:lpstr>
      <vt:lpstr>نشاط صغير: أهمية البروتوكول</vt:lpstr>
      <vt:lpstr> استجابات إدارة الحالة</vt:lpstr>
      <vt:lpstr>قدِّم نفسك واحصل على الموافقة  </vt:lpstr>
      <vt:lpstr>منع الزواج: الحالات في خطر وشيك</vt:lpstr>
      <vt:lpstr>حالات الخطر الوشيك: التقييم</vt:lpstr>
      <vt:lpstr>النشاط  خطر وشيك</vt:lpstr>
      <vt:lpstr>تقليل الضرر: إذا كان الزواج سيمضي قُدُماً</vt:lpstr>
      <vt:lpstr>الفتيات اللائي تزوّجن بالفعل</vt:lpstr>
      <vt:lpstr>الفتيات اللائي تزوّجن بالفعل</vt:lpstr>
      <vt:lpstr>ماذا لو لم يتوفّر أشخاص بالغون داعمون؟</vt:lpstr>
      <vt:lpstr>  الفتيات المطلقات، والمنفصلات، والأرامل. </vt:lpstr>
      <vt:lpstr> تخطيط الحالة - الفتيات المطلقات/ الأرامل</vt:lpstr>
      <vt:lpstr>عمل جماعي لدراسة الحالة</vt:lpstr>
      <vt:lpstr>شرائح عرض نتائج دراسة الحالة</vt:lpstr>
      <vt:lpstr>الدروس الأساسية المستفادة - الأنماط المشتركة عبر الحالات المختلفة</vt:lpstr>
      <vt:lpstr>التأملات والخلاصات النهائية</vt:lpstr>
      <vt:lpstr>الختام</vt:lpstr>
    </vt:vector>
  </TitlesOfParts>
  <Company>IRC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management responses to intimate partner violence</dc:title>
  <dc:creator>Jessica Dalpe</dc:creator>
  <cp:lastModifiedBy>Georgette Schutte</cp:lastModifiedBy>
  <cp:revision>180</cp:revision>
  <dcterms:created xsi:type="dcterms:W3CDTF">2016-02-24T17:55:23Z</dcterms:created>
  <dcterms:modified xsi:type="dcterms:W3CDTF">2025-12-04T09:57:26Z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0x010100116D8E106B925D49AEA77A90AB3373CE</vt:lpwstr>
  </property>
  <property fmtid="{D5CDD505-2E9C-101B-9397-08002B2CF9AE}" pid="3" name="MediaServiceImageTags">
    <vt:lpwstr/>
  </property>
</Properties>
</file>