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759" r:id="rId5"/>
  </p:sldMasterIdLst>
  <p:notesMasterIdLst>
    <p:notesMasterId r:id="rId31"/>
  </p:notesMasterIdLst>
  <p:sldIdLst>
    <p:sldId id="302" r:id="rId6"/>
    <p:sldId id="299" r:id="rId7"/>
    <p:sldId id="300" r:id="rId8"/>
    <p:sldId id="283" r:id="rId9"/>
    <p:sldId id="307" r:id="rId10"/>
    <p:sldId id="259" r:id="rId11"/>
    <p:sldId id="276" r:id="rId12"/>
    <p:sldId id="261" r:id="rId13"/>
    <p:sldId id="304" r:id="rId14"/>
    <p:sldId id="303" r:id="rId15"/>
    <p:sldId id="262" r:id="rId16"/>
    <p:sldId id="305" r:id="rId17"/>
    <p:sldId id="306" r:id="rId18"/>
    <p:sldId id="277" r:id="rId19"/>
    <p:sldId id="263" r:id="rId20"/>
    <p:sldId id="267" r:id="rId21"/>
    <p:sldId id="268" r:id="rId22"/>
    <p:sldId id="275" r:id="rId23"/>
    <p:sldId id="311" r:id="rId24"/>
    <p:sldId id="312" r:id="rId25"/>
    <p:sldId id="313" r:id="rId26"/>
    <p:sldId id="314" r:id="rId27"/>
    <p:sldId id="309" r:id="rId28"/>
    <p:sldId id="310" r:id="rId29"/>
    <p:sldId id="315" r:id="rId30"/>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say Dworman" initials="LD" lastIdx="0" clrIdx="0"/>
  <p:cmAuthor id="2" name="TK" initials="T" lastIdx="0" clrIdx="1">
    <p:extLst>
      <p:ext uri="{19B8F6BF-5375-455C-9EA6-DF929625EA0E}">
        <p15:presenceInfo xmlns:p15="http://schemas.microsoft.com/office/powerpoint/2012/main" userId="28a339ea2224493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3140" autoAdjust="0"/>
    <p:restoredTop sz="87618" autoAdjust="0"/>
  </p:normalViewPr>
  <p:slideViewPr>
    <p:cSldViewPr snapToGrid="0">
      <p:cViewPr varScale="1">
        <p:scale>
          <a:sx n="113" d="100"/>
          <a:sy n="113" d="100"/>
        </p:scale>
        <p:origin x="184" y="168"/>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notesViewPr>
    <p:cSldViewPr>
      <p:cViewPr>
        <p:scale>
          <a:sx n="100" d="100"/>
          <a:sy n="100" d="100"/>
        </p:scale>
        <p:origin x="3624" y="1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4BCCE0-555E-49DA-AD54-E2A8E3DE16EF}" type="datetimeFigureOut">
              <a:rPr lang="en-US" smtClean="0"/>
              <a:t>12/3/25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68F6E5-5E12-4623-90BB-7EC2ED9BF81B}" type="slidenum">
              <a:rPr lang="en-US" smtClean="0"/>
              <a:t>‹#›</a:t>
            </a:fld>
            <a:endParaRPr lang="en-US"/>
          </a:p>
        </p:txBody>
      </p:sp>
    </p:spTree>
    <p:extLst>
      <p:ext uri="{BB962C8B-B14F-4D97-AF65-F5344CB8AC3E}">
        <p14:creationId xmlns:p14="http://schemas.microsoft.com/office/powerpoint/2010/main" val="2922582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rtl="0"/>
            <a:r>
              <a:rPr lang="fr-FR" sz="1200" b="1" i="0" u="none" strike="noStrike" kern="1200" dirty="0">
                <a:solidFill>
                  <a:schemeClr val="tx1"/>
                </a:solidFill>
                <a:effectLst/>
                <a:latin typeface="+mn-lt"/>
                <a:ea typeface="+mn-ea"/>
                <a:cs typeface="+mn-cs"/>
              </a:rPr>
              <a:t>Durée totale : 3 heures</a:t>
            </a:r>
          </a:p>
          <a:p>
            <a:pPr eaLnBrk="1" hangingPunct="1">
              <a:spcBef>
                <a:spcPct val="0"/>
              </a:spcBef>
            </a:pPr>
            <a:endParaRPr lang="en-US" dirty="0"/>
          </a:p>
        </p:txBody>
      </p:sp>
      <p:sp>
        <p:nvSpPr>
          <p:cNvPr id="33796" name="Slide Number Placeholder 3"/>
          <p:cNvSpPr>
            <a:spLocks noGrp="1"/>
          </p:cNvSpPr>
          <p:nvPr>
            <p:ph type="sldNum" sz="quarter" idx="5"/>
          </p:nvPr>
        </p:nvSpPr>
        <p:spPr bwMode="auto">
          <a:noFill/>
          <a:ln>
            <a:miter lim="800000"/>
          </a:ln>
        </p:spPr>
        <p:txBody>
          <a:bodyPr/>
          <a:lstStyle/>
          <a:p>
            <a:fld id="{F92A7E51-C274-4468-BF96-9236C4FF08EC}" type="slidenum">
              <a:rPr lang="en-US">
                <a:solidFill>
                  <a:prstClr val="black"/>
                </a:solidFill>
              </a:r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Durée : 5 min</a:t>
            </a:r>
          </a:p>
          <a:p>
            <a:r>
              <a:rPr lang="en-US" b="1" dirty="0"/>
              <a:t>Note pour </a:t>
            </a:r>
            <a:r>
              <a:rPr lang="en-US" b="1" dirty="0" err="1"/>
              <a:t>l’animatrice</a:t>
            </a:r>
            <a:r>
              <a:rPr lang="en-US" b="1" dirty="0"/>
              <a:t> / </a:t>
            </a:r>
            <a:r>
              <a:rPr lang="en-US" b="1" dirty="0" err="1"/>
              <a:t>l’animateur</a:t>
            </a:r>
            <a:r>
              <a:rPr lang="en-US" b="1" dirty="0"/>
              <a:t> :</a:t>
            </a:r>
            <a:endParaRPr lang="en-US" dirty="0"/>
          </a:p>
          <a:p>
            <a:r>
              <a:rPr lang="en-US" dirty="0" err="1"/>
              <a:t>Présenter</a:t>
            </a:r>
            <a:r>
              <a:rPr lang="en-US" dirty="0"/>
              <a:t> </a:t>
            </a:r>
            <a:r>
              <a:rPr lang="en-US" dirty="0" err="1"/>
              <a:t>l’idée</a:t>
            </a:r>
            <a:r>
              <a:rPr lang="en-US" dirty="0"/>
              <a:t> </a:t>
            </a:r>
            <a:r>
              <a:rPr lang="en-US" dirty="0" err="1"/>
              <a:t>que</a:t>
            </a:r>
            <a:r>
              <a:rPr lang="en-US" dirty="0"/>
              <a:t> les </a:t>
            </a:r>
            <a:r>
              <a:rPr lang="en-US" dirty="0" err="1"/>
              <a:t>réponses</a:t>
            </a:r>
            <a:r>
              <a:rPr lang="en-US" dirty="0"/>
              <a:t> </a:t>
            </a:r>
            <a:r>
              <a:rPr lang="en-US" dirty="0" err="1"/>
              <a:t>doivent</a:t>
            </a:r>
            <a:r>
              <a:rPr lang="en-US" dirty="0"/>
              <a:t> </a:t>
            </a:r>
            <a:r>
              <a:rPr lang="en-US" dirty="0" err="1"/>
              <a:t>être</a:t>
            </a:r>
            <a:r>
              <a:rPr lang="en-US" dirty="0"/>
              <a:t> </a:t>
            </a:r>
            <a:r>
              <a:rPr lang="en-US" dirty="0" err="1"/>
              <a:t>adaptées</a:t>
            </a:r>
            <a:r>
              <a:rPr lang="en-US" dirty="0"/>
              <a:t> </a:t>
            </a:r>
            <a:r>
              <a:rPr lang="en-US" dirty="0" err="1"/>
              <a:t>selon</a:t>
            </a:r>
            <a:r>
              <a:rPr lang="en-US" dirty="0"/>
              <a:t> le </a:t>
            </a:r>
            <a:r>
              <a:rPr lang="en-US" dirty="0" err="1"/>
              <a:t>stade</a:t>
            </a:r>
            <a:r>
              <a:rPr lang="en-US" dirty="0"/>
              <a:t> de la fille (</a:t>
            </a:r>
            <a:r>
              <a:rPr lang="en-US" dirty="0" err="1"/>
              <a:t>risque</a:t>
            </a:r>
            <a:r>
              <a:rPr lang="en-US" dirty="0"/>
              <a:t> imminent, déjà </a:t>
            </a:r>
            <a:r>
              <a:rPr lang="en-US" dirty="0" err="1"/>
              <a:t>mariée</a:t>
            </a:r>
            <a:r>
              <a:rPr lang="en-US" dirty="0"/>
              <a:t>, divorcée/</a:t>
            </a:r>
            <a:r>
              <a:rPr lang="en-US" dirty="0" err="1"/>
              <a:t>séparée</a:t>
            </a:r>
            <a:r>
              <a:rPr lang="en-US" dirty="0"/>
              <a:t>).</a:t>
            </a:r>
          </a:p>
          <a:p>
            <a:endParaRPr lang="en-US" dirty="0"/>
          </a:p>
          <a:p>
            <a:endParaRPr lang="en-US" dirty="0"/>
          </a:p>
        </p:txBody>
      </p:sp>
      <p:sp>
        <p:nvSpPr>
          <p:cNvPr id="4" name="Slide Number Placeholder 3"/>
          <p:cNvSpPr>
            <a:spLocks noGrp="1"/>
          </p:cNvSpPr>
          <p:nvPr>
            <p:ph type="sldNum" sz="quarter" idx="10"/>
          </p:nvPr>
        </p:nvSpPr>
        <p:spPr/>
        <p:txBody>
          <a:bodyPr/>
          <a:lstStyle/>
          <a:p>
            <a:fld id="{C568F6E5-5E12-4623-90BB-7EC2ED9BF81B}" type="slidenum">
              <a:rPr lang="en-US" smtClean="0"/>
              <a:t>10</a:t>
            </a:fld>
            <a:endParaRPr lang="en-US"/>
          </a:p>
        </p:txBody>
      </p:sp>
    </p:spTree>
    <p:extLst>
      <p:ext uri="{BB962C8B-B14F-4D97-AF65-F5344CB8AC3E}">
        <p14:creationId xmlns:p14="http://schemas.microsoft.com/office/powerpoint/2010/main" val="2475338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Durée : 5 min</a:t>
            </a:r>
          </a:p>
          <a:p>
            <a:endParaRPr lang="en-US" dirty="0"/>
          </a:p>
          <a:p>
            <a:r>
              <a:rPr lang="en-US" b="1" dirty="0"/>
              <a:t>Note pour </a:t>
            </a:r>
            <a:r>
              <a:rPr lang="en-US" b="1" dirty="0" err="1"/>
              <a:t>l’animatrice</a:t>
            </a:r>
            <a:r>
              <a:rPr lang="en-US" b="1" dirty="0"/>
              <a:t> / </a:t>
            </a:r>
            <a:r>
              <a:rPr lang="en-US" b="1" dirty="0" err="1"/>
              <a:t>l’animateur</a:t>
            </a:r>
            <a:r>
              <a:rPr lang="en-US" b="1" dirty="0"/>
              <a:t> :</a:t>
            </a:r>
            <a:endParaRPr lang="en-US" dirty="0"/>
          </a:p>
          <a:p>
            <a:r>
              <a:rPr lang="en-US" dirty="0"/>
              <a:t>- </a:t>
            </a:r>
            <a:r>
              <a:rPr lang="en-US" dirty="0" err="1"/>
              <a:t>Préciser</a:t>
            </a:r>
            <a:r>
              <a:rPr lang="en-US" dirty="0"/>
              <a:t> </a:t>
            </a:r>
            <a:r>
              <a:rPr lang="en-US" dirty="0" err="1"/>
              <a:t>que</a:t>
            </a:r>
            <a:r>
              <a:rPr lang="en-US" dirty="0"/>
              <a:t> la manière </a:t>
            </a:r>
            <a:r>
              <a:rPr lang="en-US" dirty="0" err="1"/>
              <a:t>d’obtenir</a:t>
            </a:r>
            <a:r>
              <a:rPr lang="en-US" dirty="0"/>
              <a:t> le </a:t>
            </a:r>
            <a:r>
              <a:rPr lang="en-US" dirty="0" err="1"/>
              <a:t>consentement</a:t>
            </a:r>
            <a:r>
              <a:rPr lang="en-US" dirty="0"/>
              <a:t> </a:t>
            </a:r>
            <a:r>
              <a:rPr lang="en-US" dirty="0" err="1"/>
              <a:t>éclairé</a:t>
            </a:r>
            <a:r>
              <a:rPr lang="en-US" dirty="0"/>
              <a:t> </a:t>
            </a:r>
            <a:r>
              <a:rPr lang="en-US" dirty="0" err="1"/>
              <a:t>ou</a:t>
            </a:r>
            <a:r>
              <a:rPr lang="en-US" dirty="0"/>
              <a:t> </a:t>
            </a:r>
            <a:r>
              <a:rPr lang="en-US" dirty="0" err="1"/>
              <a:t>l’assentiment</a:t>
            </a:r>
            <a:r>
              <a:rPr lang="en-US" dirty="0"/>
              <a:t> </a:t>
            </a:r>
            <a:r>
              <a:rPr lang="en-US" dirty="0" err="1"/>
              <a:t>dépend</a:t>
            </a:r>
            <a:r>
              <a:rPr lang="en-US" dirty="0"/>
              <a:t> de </a:t>
            </a:r>
            <a:r>
              <a:rPr lang="en-US" dirty="0" err="1"/>
              <a:t>l’âge</a:t>
            </a:r>
            <a:r>
              <a:rPr lang="en-US" dirty="0"/>
              <a:t> et du </a:t>
            </a:r>
            <a:r>
              <a:rPr lang="en-US" dirty="0" err="1"/>
              <a:t>niveau</a:t>
            </a:r>
            <a:r>
              <a:rPr lang="en-US" dirty="0"/>
              <a:t> de </a:t>
            </a:r>
            <a:r>
              <a:rPr lang="en-US" dirty="0" err="1"/>
              <a:t>maturité</a:t>
            </a:r>
            <a:r>
              <a:rPr lang="en-US" dirty="0"/>
              <a:t> de la fille.</a:t>
            </a:r>
          </a:p>
          <a:p>
            <a:r>
              <a:rPr lang="en-US" dirty="0"/>
              <a:t>- </a:t>
            </a:r>
            <a:r>
              <a:rPr lang="en-US" dirty="0" err="1"/>
              <a:t>Toujours</a:t>
            </a:r>
            <a:r>
              <a:rPr lang="en-US" dirty="0"/>
              <a:t> commencer la gestion de </a:t>
            </a:r>
            <a:r>
              <a:rPr lang="en-US" dirty="0" err="1"/>
              <a:t>cas</a:t>
            </a:r>
            <a:r>
              <a:rPr lang="en-US" dirty="0"/>
              <a:t> </a:t>
            </a:r>
            <a:r>
              <a:rPr lang="en-US" dirty="0" err="1"/>
              <a:t>en</a:t>
            </a:r>
            <a:r>
              <a:rPr lang="en-US" dirty="0"/>
              <a:t> </a:t>
            </a:r>
            <a:r>
              <a:rPr lang="en-US" dirty="0" err="1"/>
              <a:t>expliquant</a:t>
            </a:r>
            <a:r>
              <a:rPr lang="en-US" dirty="0"/>
              <a:t> le processus et </a:t>
            </a:r>
            <a:r>
              <a:rPr lang="en-US" dirty="0" err="1"/>
              <a:t>en</a:t>
            </a:r>
            <a:r>
              <a:rPr lang="en-US" dirty="0"/>
              <a:t> </a:t>
            </a:r>
            <a:r>
              <a:rPr lang="en-US" dirty="0" err="1"/>
              <a:t>recherchant</a:t>
            </a:r>
            <a:r>
              <a:rPr lang="en-US" dirty="0"/>
              <a:t> le </a:t>
            </a:r>
            <a:r>
              <a:rPr lang="en-US" dirty="0" err="1"/>
              <a:t>consentement</a:t>
            </a:r>
            <a:r>
              <a:rPr lang="en-US" dirty="0"/>
              <a:t> </a:t>
            </a:r>
            <a:r>
              <a:rPr lang="en-US" dirty="0" err="1"/>
              <a:t>éclairé</a:t>
            </a:r>
            <a:r>
              <a:rPr lang="en-US" dirty="0"/>
              <a:t> (</a:t>
            </a:r>
            <a:r>
              <a:rPr lang="en-US" dirty="0" err="1"/>
              <a:t>ou</a:t>
            </a:r>
            <a:r>
              <a:rPr lang="en-US" dirty="0"/>
              <a:t> </a:t>
            </a:r>
            <a:r>
              <a:rPr lang="en-US" dirty="0" err="1"/>
              <a:t>l’assentiment</a:t>
            </a:r>
            <a:r>
              <a:rPr lang="en-US" dirty="0"/>
              <a:t>, le </a:t>
            </a:r>
            <a:r>
              <a:rPr lang="en-US" dirty="0" err="1"/>
              <a:t>cas</a:t>
            </a:r>
            <a:r>
              <a:rPr lang="en-US" dirty="0"/>
              <a:t> </a:t>
            </a:r>
            <a:r>
              <a:rPr lang="en-US" dirty="0" err="1"/>
              <a:t>échéant</a:t>
            </a:r>
            <a:r>
              <a:rPr lang="en-US" dirty="0"/>
              <a:t>).</a:t>
            </a:r>
          </a:p>
          <a:p>
            <a:r>
              <a:rPr lang="en-US" dirty="0"/>
              <a:t>- Si vous </a:t>
            </a:r>
            <a:r>
              <a:rPr lang="en-US" dirty="0" err="1"/>
              <a:t>travaillez</a:t>
            </a:r>
            <a:r>
              <a:rPr lang="en-US" dirty="0"/>
              <a:t> déjà avec la fille dans le cadre de la gestion de </a:t>
            </a:r>
            <a:r>
              <a:rPr lang="en-US" dirty="0" err="1"/>
              <a:t>cas</a:t>
            </a:r>
            <a:r>
              <a:rPr lang="en-US" dirty="0"/>
              <a:t>, un nouveau </a:t>
            </a:r>
            <a:r>
              <a:rPr lang="en-US" dirty="0" err="1"/>
              <a:t>consentement</a:t>
            </a:r>
            <a:r>
              <a:rPr lang="en-US" dirty="0"/>
              <a:t> </a:t>
            </a:r>
            <a:r>
              <a:rPr lang="en-US" dirty="0" err="1"/>
              <a:t>n’est</a:t>
            </a:r>
            <a:r>
              <a:rPr lang="en-US" dirty="0"/>
              <a:t> pas </a:t>
            </a:r>
            <a:r>
              <a:rPr lang="en-US" dirty="0" err="1"/>
              <a:t>nécessaire</a:t>
            </a:r>
            <a:r>
              <a:rPr lang="en-US" dirty="0"/>
              <a:t> pour les questions </a:t>
            </a:r>
            <a:r>
              <a:rPr lang="en-US" dirty="0" err="1"/>
              <a:t>liées</a:t>
            </a:r>
            <a:r>
              <a:rPr lang="en-US" dirty="0"/>
              <a:t> au </a:t>
            </a:r>
            <a:r>
              <a:rPr lang="en-US" dirty="0" err="1"/>
              <a:t>mariage</a:t>
            </a:r>
            <a:r>
              <a:rPr lang="en-US" dirty="0"/>
              <a:t> </a:t>
            </a:r>
            <a:r>
              <a:rPr lang="en-US" dirty="0" err="1"/>
              <a:t>d’enfants</a:t>
            </a:r>
            <a:r>
              <a:rPr lang="en-US" dirty="0"/>
              <a:t>, </a:t>
            </a:r>
            <a:r>
              <a:rPr lang="en-US" dirty="0" err="1"/>
              <a:t>sauf</a:t>
            </a:r>
            <a:r>
              <a:rPr lang="en-US" dirty="0"/>
              <a:t> </a:t>
            </a:r>
            <a:r>
              <a:rPr lang="en-US" dirty="0" err="1"/>
              <a:t>en</a:t>
            </a:r>
            <a:r>
              <a:rPr lang="en-US" dirty="0"/>
              <a:t> </a:t>
            </a:r>
            <a:r>
              <a:rPr lang="en-US" dirty="0" err="1"/>
              <a:t>cas</a:t>
            </a:r>
            <a:r>
              <a:rPr lang="en-US" dirty="0"/>
              <a:t> de </a:t>
            </a:r>
            <a:r>
              <a:rPr lang="en-US" dirty="0" err="1"/>
              <a:t>nouvelles</a:t>
            </a:r>
            <a:r>
              <a:rPr lang="en-US" dirty="0"/>
              <a:t> orientations.</a:t>
            </a:r>
          </a:p>
          <a:p>
            <a:r>
              <a:rPr lang="en-US" dirty="0"/>
              <a:t>- En </a:t>
            </a:r>
            <a:r>
              <a:rPr lang="en-US" dirty="0" err="1"/>
              <a:t>cas</a:t>
            </a:r>
            <a:r>
              <a:rPr lang="en-US" dirty="0"/>
              <a:t> </a:t>
            </a:r>
            <a:r>
              <a:rPr lang="en-US" dirty="0" err="1"/>
              <a:t>d’intervention</a:t>
            </a:r>
            <a:r>
              <a:rPr lang="en-US" dirty="0"/>
              <a:t> </a:t>
            </a:r>
            <a:r>
              <a:rPr lang="en-US" dirty="0" err="1"/>
              <a:t>en</a:t>
            </a:r>
            <a:r>
              <a:rPr lang="en-US" dirty="0"/>
              <a:t> dehors de la gestion de </a:t>
            </a:r>
            <a:r>
              <a:rPr lang="en-US" dirty="0" err="1"/>
              <a:t>cas</a:t>
            </a:r>
            <a:r>
              <a:rPr lang="en-US" dirty="0"/>
              <a:t> (par </a:t>
            </a:r>
            <a:r>
              <a:rPr lang="en-US" dirty="0" err="1"/>
              <a:t>exemple</a:t>
            </a:r>
            <a:r>
              <a:rPr lang="en-US" dirty="0"/>
              <a:t>, des </a:t>
            </a:r>
            <a:r>
              <a:rPr lang="en-US" dirty="0" err="1"/>
              <a:t>activités</a:t>
            </a:r>
            <a:r>
              <a:rPr lang="en-US" dirty="0"/>
              <a:t> de </a:t>
            </a:r>
            <a:r>
              <a:rPr lang="en-US" dirty="0" err="1"/>
              <a:t>groupe</a:t>
            </a:r>
            <a:r>
              <a:rPr lang="en-US" dirty="0"/>
              <a:t>), un nouveau </a:t>
            </a:r>
            <a:r>
              <a:rPr lang="en-US" dirty="0" err="1"/>
              <a:t>consentement</a:t>
            </a:r>
            <a:r>
              <a:rPr lang="en-US" dirty="0"/>
              <a:t> </a:t>
            </a:r>
            <a:r>
              <a:rPr lang="en-US" dirty="0" err="1"/>
              <a:t>éclairé</a:t>
            </a:r>
            <a:r>
              <a:rPr lang="en-US" dirty="0"/>
              <a:t> doit </a:t>
            </a:r>
            <a:r>
              <a:rPr lang="en-US" dirty="0" err="1"/>
              <a:t>être</a:t>
            </a:r>
            <a:r>
              <a:rPr lang="en-US" dirty="0"/>
              <a:t> </a:t>
            </a:r>
            <a:r>
              <a:rPr lang="en-US" dirty="0" err="1"/>
              <a:t>obtenu</a:t>
            </a:r>
            <a:r>
              <a:rPr lang="en-US" dirty="0"/>
              <a:t>.</a:t>
            </a:r>
          </a:p>
          <a:p>
            <a:r>
              <a:rPr lang="en-US" dirty="0"/>
              <a:t>- </a:t>
            </a:r>
            <a:r>
              <a:rPr lang="en-US" dirty="0" err="1"/>
              <a:t>Expliquer</a:t>
            </a:r>
            <a:r>
              <a:rPr lang="en-US" dirty="0"/>
              <a:t> </a:t>
            </a:r>
            <a:r>
              <a:rPr lang="en-US" dirty="0" err="1"/>
              <a:t>clairement</a:t>
            </a:r>
            <a:r>
              <a:rPr lang="en-US" dirty="0"/>
              <a:t>, </a:t>
            </a:r>
            <a:r>
              <a:rPr lang="en-US" dirty="0" err="1"/>
              <a:t>dès</a:t>
            </a:r>
            <a:r>
              <a:rPr lang="en-US" dirty="0"/>
              <a:t> le </a:t>
            </a:r>
            <a:r>
              <a:rPr lang="en-US" dirty="0" err="1"/>
              <a:t>départ</a:t>
            </a:r>
            <a:r>
              <a:rPr lang="en-US" dirty="0"/>
              <a:t>, la </a:t>
            </a:r>
            <a:r>
              <a:rPr lang="en-US" dirty="0" err="1"/>
              <a:t>confidentialité</a:t>
            </a:r>
            <a:r>
              <a:rPr lang="en-US" dirty="0"/>
              <a:t>, </a:t>
            </a:r>
            <a:r>
              <a:rPr lang="en-US" dirty="0" err="1"/>
              <a:t>ses</a:t>
            </a:r>
            <a:r>
              <a:rPr lang="en-US" dirty="0"/>
              <a:t> </a:t>
            </a:r>
            <a:r>
              <a:rPr lang="en-US" dirty="0" err="1"/>
              <a:t>limites</a:t>
            </a:r>
            <a:r>
              <a:rPr lang="en-US" dirty="0"/>
              <a:t> et toute obligation de </a:t>
            </a:r>
            <a:r>
              <a:rPr lang="en-US" dirty="0" err="1"/>
              <a:t>signalement</a:t>
            </a:r>
            <a:r>
              <a:rPr lang="en-US" dirty="0"/>
              <a:t>.</a:t>
            </a:r>
          </a:p>
          <a:p>
            <a:br>
              <a:rPr lang="en-US" dirty="0"/>
            </a:br>
            <a:endParaRPr lang="en-US" dirty="0"/>
          </a:p>
          <a:p>
            <a:r>
              <a:rPr lang="en-US" b="1" dirty="0"/>
              <a:t>Pour plus </a:t>
            </a:r>
            <a:r>
              <a:rPr lang="en-US" b="1" dirty="0" err="1"/>
              <a:t>d’informations</a:t>
            </a:r>
            <a:r>
              <a:rPr lang="en-US" b="1" dirty="0"/>
              <a:t>, voir : Caring for Child Survivors, </a:t>
            </a:r>
            <a:r>
              <a:rPr lang="en-US" b="1" dirty="0" err="1"/>
              <a:t>Chapitre</a:t>
            </a:r>
            <a:r>
              <a:rPr lang="en-US" b="1" dirty="0"/>
              <a:t> 5, Point </a:t>
            </a:r>
            <a:r>
              <a:rPr lang="en-US" b="1" dirty="0" err="1"/>
              <a:t>clé</a:t>
            </a:r>
            <a:r>
              <a:rPr lang="en-US" b="1" dirty="0"/>
              <a:t> 2 : Obtention du </a:t>
            </a:r>
            <a:r>
              <a:rPr lang="en-US" b="1" dirty="0" err="1"/>
              <a:t>consentement</a:t>
            </a:r>
            <a:r>
              <a:rPr lang="en-US" b="1" dirty="0"/>
              <a:t> </a:t>
            </a:r>
            <a:r>
              <a:rPr lang="en-US" b="1" dirty="0" err="1"/>
              <a:t>éclairé</a:t>
            </a:r>
            <a:r>
              <a:rPr lang="en-US" b="1" dirty="0"/>
              <a:t> et de </a:t>
            </a:r>
            <a:r>
              <a:rPr lang="en-US" b="1" dirty="0" err="1"/>
              <a:t>l’assentiment</a:t>
            </a:r>
            <a:r>
              <a:rPr lang="en-US" b="1" dirty="0"/>
              <a:t> </a:t>
            </a:r>
            <a:r>
              <a:rPr lang="en-US" b="1" dirty="0" err="1"/>
              <a:t>éclairé</a:t>
            </a:r>
            <a:endParaRPr lang="en-US" dirty="0"/>
          </a:p>
          <a:p>
            <a:pPr marL="0" marR="0" lvl="1" indent="0" algn="l" defTabSz="914400" rtl="0" eaLnBrk="1" fontAlgn="auto" latinLnBrk="0" hangingPunct="1">
              <a:lnSpc>
                <a:spcPct val="100000"/>
              </a:lnSpc>
              <a:spcBef>
                <a:spcPct val="0"/>
              </a:spcBef>
              <a:spcAft>
                <a:spcPct val="0"/>
              </a:spcAft>
              <a:buClrTx/>
              <a:buSzTx/>
              <a:buFontTx/>
              <a:buNone/>
              <a:defRPr/>
            </a:pPr>
            <a:endParaRPr lang="fr-FR" sz="1200" b="1" i="0" u="none" strike="noStrike" cap="none" baseline="0" dirty="0">
              <a:solidFill>
                <a:srgbClr val="000000"/>
              </a:solidFill>
              <a:effectLst/>
              <a:uFill>
                <a:solidFill>
                  <a:prstClr val="black">
                    <a:alpha val="0"/>
                  </a:prstClr>
                </a:solidFill>
              </a:uFill>
              <a:latin typeface="Calibri"/>
              <a:ea typeface="Calibri"/>
              <a:cs typeface="Calibri"/>
            </a:endParaRPr>
          </a:p>
        </p:txBody>
      </p:sp>
      <p:sp>
        <p:nvSpPr>
          <p:cNvPr id="4" name="Slide Number Placeholder 3"/>
          <p:cNvSpPr>
            <a:spLocks noGrp="1"/>
          </p:cNvSpPr>
          <p:nvPr>
            <p:ph type="sldNum" sz="quarter" idx="10"/>
          </p:nvPr>
        </p:nvSpPr>
        <p:spPr/>
        <p:txBody>
          <a:bodyPr/>
          <a:lstStyle/>
          <a:p>
            <a:fld id="{C568F6E5-5E12-4623-90BB-7EC2ED9BF81B}" type="slidenum">
              <a:rPr lang="en-US" smtClean="0"/>
              <a:t>11</a:t>
            </a:fld>
            <a:endParaRPr lang="en-US"/>
          </a:p>
        </p:txBody>
      </p:sp>
    </p:spTree>
    <p:extLst>
      <p:ext uri="{BB962C8B-B14F-4D97-AF65-F5344CB8AC3E}">
        <p14:creationId xmlns:p14="http://schemas.microsoft.com/office/powerpoint/2010/main" val="2051805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Durée : 5 min</a:t>
            </a:r>
          </a:p>
          <a:p>
            <a:endParaRPr lang="en-US" dirty="0"/>
          </a:p>
          <a:p>
            <a:r>
              <a:rPr lang="en-US" b="1" dirty="0"/>
              <a:t>Note pour </a:t>
            </a:r>
            <a:r>
              <a:rPr lang="en-US" b="1" dirty="0" err="1"/>
              <a:t>l’animatrice</a:t>
            </a:r>
            <a:r>
              <a:rPr lang="en-US" b="1" dirty="0"/>
              <a:t> / </a:t>
            </a:r>
            <a:r>
              <a:rPr lang="en-US" b="1" dirty="0" err="1"/>
              <a:t>l’animateur</a:t>
            </a:r>
            <a:r>
              <a:rPr lang="en-US" b="1" dirty="0"/>
              <a:t> :</a:t>
            </a:r>
            <a:endParaRPr lang="en-US" dirty="0"/>
          </a:p>
          <a:p>
            <a:r>
              <a:rPr lang="en-US" dirty="0" err="1"/>
              <a:t>Évaluer</a:t>
            </a:r>
            <a:r>
              <a:rPr lang="en-US" dirty="0"/>
              <a:t> les </a:t>
            </a:r>
            <a:r>
              <a:rPr lang="en-US" dirty="0" err="1"/>
              <a:t>risques</a:t>
            </a:r>
            <a:r>
              <a:rPr lang="en-US" dirty="0"/>
              <a:t> et engager les </a:t>
            </a:r>
            <a:r>
              <a:rPr lang="en-US" dirty="0" err="1"/>
              <a:t>personnes</a:t>
            </a:r>
            <a:r>
              <a:rPr lang="en-US" dirty="0"/>
              <a:t> </a:t>
            </a:r>
            <a:r>
              <a:rPr lang="en-US" dirty="0" err="1"/>
              <a:t>responsables</a:t>
            </a:r>
            <a:r>
              <a:rPr lang="en-US" dirty="0"/>
              <a:t> avec prudence. Communication non </a:t>
            </a:r>
            <a:r>
              <a:rPr lang="en-US" dirty="0" err="1"/>
              <a:t>jugeante</a:t>
            </a:r>
            <a:r>
              <a:rPr lang="en-US" dirty="0"/>
              <a:t> et </a:t>
            </a:r>
            <a:r>
              <a:rPr lang="en-US" dirty="0" err="1"/>
              <a:t>priorité</a:t>
            </a:r>
            <a:r>
              <a:rPr lang="en-US" dirty="0"/>
              <a:t> à la </a:t>
            </a:r>
            <a:r>
              <a:rPr lang="en-US" dirty="0" err="1"/>
              <a:t>sécurité</a:t>
            </a:r>
            <a:r>
              <a:rPr lang="en-US" dirty="0"/>
              <a:t> de la fille.</a:t>
            </a:r>
          </a:p>
          <a:p>
            <a:endParaRPr lang="en-US" dirty="0"/>
          </a:p>
        </p:txBody>
      </p:sp>
      <p:sp>
        <p:nvSpPr>
          <p:cNvPr id="4" name="Slide Number Placeholder 3"/>
          <p:cNvSpPr>
            <a:spLocks noGrp="1"/>
          </p:cNvSpPr>
          <p:nvPr>
            <p:ph type="sldNum" sz="quarter" idx="10"/>
          </p:nvPr>
        </p:nvSpPr>
        <p:spPr/>
        <p:txBody>
          <a:bodyPr/>
          <a:lstStyle/>
          <a:p>
            <a:fld id="{C568F6E5-5E12-4623-90BB-7EC2ED9BF81B}" type="slidenum">
              <a:rPr lang="en-US" smtClean="0"/>
              <a:t>12</a:t>
            </a:fld>
            <a:endParaRPr lang="en-US"/>
          </a:p>
        </p:txBody>
      </p:sp>
    </p:spTree>
    <p:extLst>
      <p:ext uri="{BB962C8B-B14F-4D97-AF65-F5344CB8AC3E}">
        <p14:creationId xmlns:p14="http://schemas.microsoft.com/office/powerpoint/2010/main" val="1557811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667250"/>
          </a:xfrm>
        </p:spPr>
        <p:txBody>
          <a:bodyPr/>
          <a:lstStyle/>
          <a:p>
            <a:r>
              <a:rPr lang="en-US" sz="1100" b="1" dirty="0"/>
              <a:t>Durée : 5 min</a:t>
            </a:r>
          </a:p>
          <a:p>
            <a:r>
              <a:rPr lang="en-US" sz="1100" b="1" dirty="0"/>
              <a:t>Note pour </a:t>
            </a:r>
            <a:r>
              <a:rPr lang="en-US" sz="1100" b="1" dirty="0" err="1"/>
              <a:t>l’animatrice</a:t>
            </a:r>
            <a:r>
              <a:rPr lang="en-US" sz="1100" b="1" dirty="0"/>
              <a:t> / </a:t>
            </a:r>
            <a:r>
              <a:rPr lang="en-US" sz="1100" b="1" dirty="0" err="1"/>
              <a:t>l’animateur</a:t>
            </a:r>
            <a:r>
              <a:rPr lang="en-US" sz="1100" b="1" dirty="0"/>
              <a:t> :</a:t>
            </a:r>
            <a:endParaRPr lang="en-US" sz="1100" dirty="0"/>
          </a:p>
          <a:p>
            <a:r>
              <a:rPr lang="en-US" sz="1100" dirty="0" err="1"/>
              <a:t>Expliquez</a:t>
            </a:r>
            <a:r>
              <a:rPr lang="en-US" sz="1100" dirty="0"/>
              <a:t> comment </a:t>
            </a:r>
            <a:r>
              <a:rPr lang="en-US" sz="1100" dirty="0" err="1"/>
              <a:t>évaluer</a:t>
            </a:r>
            <a:r>
              <a:rPr lang="en-US" sz="1100" dirty="0"/>
              <a:t> les </a:t>
            </a:r>
            <a:r>
              <a:rPr lang="en-US" sz="1100" dirty="0" err="1"/>
              <a:t>risques</a:t>
            </a:r>
            <a:r>
              <a:rPr lang="en-US" sz="1100" dirty="0"/>
              <a:t> et </a:t>
            </a:r>
            <a:r>
              <a:rPr lang="en-US" sz="1100" dirty="0" err="1"/>
              <a:t>impliquer</a:t>
            </a:r>
            <a:r>
              <a:rPr lang="en-US" sz="1100" dirty="0"/>
              <a:t> les </a:t>
            </a:r>
            <a:r>
              <a:rPr lang="en-US" sz="1100" dirty="0" err="1"/>
              <a:t>responsables</a:t>
            </a:r>
            <a:r>
              <a:rPr lang="en-US" sz="1100" dirty="0"/>
              <a:t> avec prudence.</a:t>
            </a:r>
          </a:p>
          <a:p>
            <a:r>
              <a:rPr lang="en-US" sz="1100" dirty="0" err="1"/>
              <a:t>Soulignez</a:t>
            </a:r>
            <a:r>
              <a:rPr lang="en-US" sz="1100" dirty="0"/>
              <a:t> </a:t>
            </a:r>
            <a:r>
              <a:rPr lang="en-US" sz="1100" dirty="0" err="1"/>
              <a:t>l’importance</a:t>
            </a:r>
            <a:r>
              <a:rPr lang="en-US" sz="1100" dirty="0"/>
              <a:t> </a:t>
            </a:r>
            <a:r>
              <a:rPr lang="en-US" sz="1100" dirty="0" err="1"/>
              <a:t>d’une</a:t>
            </a:r>
            <a:r>
              <a:rPr lang="en-US" sz="1100" dirty="0"/>
              <a:t> communication non </a:t>
            </a:r>
            <a:r>
              <a:rPr lang="en-US" sz="1100" dirty="0" err="1"/>
              <a:t>jugeante</a:t>
            </a:r>
            <a:r>
              <a:rPr lang="en-US" sz="1100" dirty="0"/>
              <a:t> avec les </a:t>
            </a:r>
            <a:r>
              <a:rPr lang="en-US" sz="1100" dirty="0" err="1"/>
              <a:t>familles</a:t>
            </a:r>
            <a:r>
              <a:rPr lang="en-US" sz="1100" dirty="0"/>
              <a:t> et de la </a:t>
            </a:r>
            <a:r>
              <a:rPr lang="en-US" sz="1100" dirty="0" err="1"/>
              <a:t>priorité</a:t>
            </a:r>
            <a:r>
              <a:rPr lang="en-US" sz="1100" dirty="0"/>
              <a:t> donnée à la </a:t>
            </a:r>
            <a:r>
              <a:rPr lang="en-US" sz="1100" dirty="0" err="1"/>
              <a:t>sécurité</a:t>
            </a:r>
            <a:r>
              <a:rPr lang="en-US" sz="1100" dirty="0"/>
              <a:t> de la fille.</a:t>
            </a:r>
            <a:br>
              <a:rPr lang="en-US" sz="1100" dirty="0"/>
            </a:br>
            <a:endParaRPr lang="en-US" sz="1100" dirty="0"/>
          </a:p>
          <a:p>
            <a:r>
              <a:rPr lang="en-US" sz="1100" b="1" dirty="0" err="1"/>
              <a:t>Impliquer</a:t>
            </a:r>
            <a:r>
              <a:rPr lang="en-US" sz="1100" b="1" dirty="0"/>
              <a:t> un </a:t>
            </a:r>
            <a:r>
              <a:rPr lang="en-US" sz="1100" b="1" dirty="0" err="1"/>
              <a:t>adulte</a:t>
            </a:r>
            <a:r>
              <a:rPr lang="en-US" sz="1100" b="1" dirty="0"/>
              <a:t> de </a:t>
            </a:r>
            <a:r>
              <a:rPr lang="en-US" sz="1100" b="1" dirty="0" err="1"/>
              <a:t>soutien</a:t>
            </a:r>
            <a:r>
              <a:rPr lang="en-US" sz="1100" b="1" dirty="0"/>
              <a:t> (parent </a:t>
            </a:r>
            <a:r>
              <a:rPr lang="en-US" sz="1100" b="1" dirty="0" err="1"/>
              <a:t>ou</a:t>
            </a:r>
            <a:r>
              <a:rPr lang="en-US" sz="1100" b="1" dirty="0"/>
              <a:t> </a:t>
            </a:r>
            <a:r>
              <a:rPr lang="en-US" sz="1100" b="1" dirty="0" err="1"/>
              <a:t>membre</a:t>
            </a:r>
            <a:r>
              <a:rPr lang="en-US" sz="1100" b="1" dirty="0"/>
              <a:t> de la famille)</a:t>
            </a:r>
          </a:p>
          <a:p>
            <a:endParaRPr lang="en-US" sz="1100" dirty="0"/>
          </a:p>
          <a:p>
            <a:r>
              <a:rPr lang="en-US" sz="1100" dirty="0"/>
              <a:t>• </a:t>
            </a:r>
            <a:r>
              <a:rPr lang="en-US" sz="1100" b="1" dirty="0" err="1"/>
              <a:t>Approche</a:t>
            </a:r>
            <a:r>
              <a:rPr lang="en-US" sz="1100" b="1" dirty="0"/>
              <a:t> non </a:t>
            </a:r>
            <a:r>
              <a:rPr lang="en-US" sz="1100" b="1" dirty="0" err="1"/>
              <a:t>jugeante</a:t>
            </a:r>
            <a:r>
              <a:rPr lang="en-US" sz="1100" b="1" dirty="0"/>
              <a:t> :</a:t>
            </a:r>
            <a:r>
              <a:rPr lang="en-US" sz="1100" dirty="0"/>
              <a:t> </a:t>
            </a:r>
            <a:r>
              <a:rPr lang="en-US" sz="1100" dirty="0" err="1"/>
              <a:t>aborder</a:t>
            </a:r>
            <a:r>
              <a:rPr lang="en-US" sz="1100" dirty="0"/>
              <a:t> les parents </a:t>
            </a:r>
            <a:r>
              <a:rPr lang="en-US" sz="1100" dirty="0" err="1"/>
              <a:t>ou</a:t>
            </a:r>
            <a:r>
              <a:rPr lang="en-US" sz="1100" dirty="0"/>
              <a:t> les </a:t>
            </a:r>
            <a:r>
              <a:rPr lang="en-US" sz="1100" dirty="0" err="1"/>
              <a:t>membres</a:t>
            </a:r>
            <a:r>
              <a:rPr lang="en-US" sz="1100" dirty="0"/>
              <a:t> de la famille avec </a:t>
            </a:r>
            <a:r>
              <a:rPr lang="en-US" sz="1100" dirty="0" err="1"/>
              <a:t>empathie</a:t>
            </a:r>
            <a:r>
              <a:rPr lang="en-US" sz="1100" dirty="0"/>
              <a:t> </a:t>
            </a:r>
            <a:r>
              <a:rPr lang="en-US" sz="1100" dirty="0" err="1"/>
              <a:t>afin</a:t>
            </a:r>
            <a:r>
              <a:rPr lang="en-US" sz="1100" dirty="0"/>
              <a:t> de </a:t>
            </a:r>
            <a:r>
              <a:rPr lang="en-US" sz="1100" dirty="0" err="1"/>
              <a:t>comprendre</a:t>
            </a:r>
            <a:r>
              <a:rPr lang="en-US" sz="1100" dirty="0"/>
              <a:t> les </a:t>
            </a:r>
            <a:r>
              <a:rPr lang="en-US" sz="1100" dirty="0" err="1"/>
              <a:t>circonstances</a:t>
            </a:r>
            <a:r>
              <a:rPr lang="en-US" sz="1100" dirty="0"/>
              <a:t> </a:t>
            </a:r>
            <a:r>
              <a:rPr lang="en-US" sz="1100" dirty="0" err="1"/>
              <a:t>ayant</a:t>
            </a:r>
            <a:r>
              <a:rPr lang="en-US" sz="1100" dirty="0"/>
              <a:t> conduit à la </a:t>
            </a:r>
            <a:r>
              <a:rPr lang="en-US" sz="1100" dirty="0" err="1"/>
              <a:t>décision</a:t>
            </a:r>
            <a:r>
              <a:rPr lang="en-US" sz="1100" dirty="0"/>
              <a:t> de </a:t>
            </a:r>
            <a:r>
              <a:rPr lang="en-US" sz="1100" dirty="0" err="1"/>
              <a:t>mariage</a:t>
            </a:r>
            <a:r>
              <a:rPr lang="en-US" sz="1100" dirty="0"/>
              <a:t> </a:t>
            </a:r>
            <a:r>
              <a:rPr lang="en-US" sz="1100" dirty="0" err="1"/>
              <a:t>précoce</a:t>
            </a:r>
            <a:r>
              <a:rPr lang="en-US" sz="1100" dirty="0"/>
              <a:t>.</a:t>
            </a:r>
          </a:p>
          <a:p>
            <a:r>
              <a:rPr lang="en-US" sz="1100" dirty="0"/>
              <a:t>• </a:t>
            </a:r>
            <a:r>
              <a:rPr lang="en-US" sz="1100" b="1" dirty="0" err="1"/>
              <a:t>Fournir</a:t>
            </a:r>
            <a:r>
              <a:rPr lang="en-US" sz="1100" b="1" dirty="0"/>
              <a:t> des </a:t>
            </a:r>
            <a:r>
              <a:rPr lang="en-US" sz="1100" b="1" dirty="0" err="1"/>
              <a:t>informations</a:t>
            </a:r>
            <a:r>
              <a:rPr lang="en-US" sz="1100" b="1" dirty="0"/>
              <a:t> de manière </a:t>
            </a:r>
            <a:r>
              <a:rPr lang="en-US" sz="1100" b="1" dirty="0" err="1"/>
              <a:t>réfléchie</a:t>
            </a:r>
            <a:r>
              <a:rPr lang="en-US" sz="1100" b="1" dirty="0"/>
              <a:t> :</a:t>
            </a:r>
            <a:r>
              <a:rPr lang="en-US" sz="1100" dirty="0"/>
              <a:t> </a:t>
            </a:r>
            <a:r>
              <a:rPr lang="en-US" sz="1100" dirty="0" err="1"/>
              <a:t>expliquer</a:t>
            </a:r>
            <a:r>
              <a:rPr lang="en-US" sz="1100" dirty="0"/>
              <a:t> les </a:t>
            </a:r>
            <a:r>
              <a:rPr lang="en-US" sz="1100" dirty="0" err="1"/>
              <a:t>conséquences</a:t>
            </a:r>
            <a:r>
              <a:rPr lang="en-US" sz="1100" dirty="0"/>
              <a:t> du </a:t>
            </a:r>
            <a:r>
              <a:rPr lang="en-US" sz="1100" dirty="0" err="1"/>
              <a:t>mariage</a:t>
            </a:r>
            <a:r>
              <a:rPr lang="en-US" sz="1100" dirty="0"/>
              <a:t> </a:t>
            </a:r>
            <a:r>
              <a:rPr lang="en-US" sz="1100" dirty="0" err="1"/>
              <a:t>d’enfants</a:t>
            </a:r>
            <a:r>
              <a:rPr lang="en-US" sz="1100" dirty="0"/>
              <a:t> du point de </a:t>
            </a:r>
            <a:r>
              <a:rPr lang="en-US" sz="1100" dirty="0" err="1"/>
              <a:t>vue</a:t>
            </a:r>
            <a:r>
              <a:rPr lang="en-US" sz="1100" dirty="0"/>
              <a:t> d’un </a:t>
            </a:r>
            <a:r>
              <a:rPr lang="en-US" sz="1100" dirty="0" err="1"/>
              <a:t>adulte</a:t>
            </a:r>
            <a:r>
              <a:rPr lang="en-US" sz="1100" dirty="0"/>
              <a:t> :</a:t>
            </a:r>
          </a:p>
          <a:p>
            <a:r>
              <a:rPr lang="en-US" sz="1100" dirty="0"/>
              <a:t>• </a:t>
            </a:r>
            <a:r>
              <a:rPr lang="en-US" sz="1100" dirty="0" err="1"/>
              <a:t>limite</a:t>
            </a:r>
            <a:r>
              <a:rPr lang="en-US" sz="1100" dirty="0"/>
              <a:t> la liberté des filles, les </a:t>
            </a:r>
            <a:r>
              <a:rPr lang="en-US" sz="1100" dirty="0" err="1"/>
              <a:t>isole</a:t>
            </a:r>
            <a:r>
              <a:rPr lang="en-US" sz="1100" dirty="0"/>
              <a:t> et met fin </a:t>
            </a:r>
            <a:r>
              <a:rPr lang="en-US" sz="1100" dirty="0" err="1"/>
              <a:t>prématurément</a:t>
            </a:r>
            <a:r>
              <a:rPr lang="en-US" sz="1100" dirty="0"/>
              <a:t> à </a:t>
            </a:r>
            <a:r>
              <a:rPr lang="en-US" sz="1100" dirty="0" err="1"/>
              <a:t>leur</a:t>
            </a:r>
            <a:r>
              <a:rPr lang="en-US" sz="1100" dirty="0"/>
              <a:t> </a:t>
            </a:r>
            <a:r>
              <a:rPr lang="en-US" sz="1100" dirty="0" err="1"/>
              <a:t>scolarité</a:t>
            </a:r>
            <a:r>
              <a:rPr lang="en-US" sz="1100" dirty="0"/>
              <a:t> ;</a:t>
            </a:r>
          </a:p>
          <a:p>
            <a:r>
              <a:rPr lang="en-US" sz="1100" dirty="0"/>
              <a:t>• </a:t>
            </a:r>
            <a:r>
              <a:rPr lang="en-US" sz="1100" dirty="0" err="1"/>
              <a:t>augmente</a:t>
            </a:r>
            <a:r>
              <a:rPr lang="en-US" sz="1100" dirty="0"/>
              <a:t> les </a:t>
            </a:r>
            <a:r>
              <a:rPr lang="en-US" sz="1100" dirty="0" err="1"/>
              <a:t>risques</a:t>
            </a:r>
            <a:r>
              <a:rPr lang="en-US" sz="1100" dirty="0"/>
              <a:t> de violence au sein du couple et </a:t>
            </a:r>
            <a:r>
              <a:rPr lang="en-US" sz="1100" dirty="0" err="1"/>
              <a:t>d’exposition</a:t>
            </a:r>
            <a:r>
              <a:rPr lang="en-US" sz="1100" dirty="0"/>
              <a:t> au VIH/IST ;</a:t>
            </a:r>
          </a:p>
          <a:p>
            <a:r>
              <a:rPr lang="en-US" sz="1100" dirty="0"/>
              <a:t>• </a:t>
            </a:r>
            <a:r>
              <a:rPr lang="en-US" sz="1100" dirty="0" err="1"/>
              <a:t>accroît</a:t>
            </a:r>
            <a:r>
              <a:rPr lang="en-US" sz="1100" dirty="0"/>
              <a:t> les complications </a:t>
            </a:r>
            <a:r>
              <a:rPr lang="en-US" sz="1100" dirty="0" err="1"/>
              <a:t>liées</a:t>
            </a:r>
            <a:r>
              <a:rPr lang="en-US" sz="1100" dirty="0"/>
              <a:t> à la </a:t>
            </a:r>
            <a:r>
              <a:rPr lang="en-US" sz="1100" dirty="0" err="1"/>
              <a:t>grossesse</a:t>
            </a:r>
            <a:r>
              <a:rPr lang="en-US" sz="1100" dirty="0"/>
              <a:t> et à </a:t>
            </a:r>
            <a:r>
              <a:rPr lang="en-US" sz="1100" dirty="0" err="1"/>
              <a:t>l’accouchement</a:t>
            </a:r>
            <a:r>
              <a:rPr lang="en-US" sz="1100" dirty="0"/>
              <a:t> </a:t>
            </a:r>
            <a:r>
              <a:rPr lang="en-US" sz="1100" dirty="0" err="1"/>
              <a:t>en</a:t>
            </a:r>
            <a:r>
              <a:rPr lang="en-US" sz="1100" dirty="0"/>
              <a:t> raison de corps encore immatures.</a:t>
            </a:r>
          </a:p>
          <a:p>
            <a:r>
              <a:rPr lang="en-US" sz="1100" dirty="0"/>
              <a:t>• </a:t>
            </a:r>
            <a:r>
              <a:rPr lang="en-US" sz="1100" b="1" dirty="0" err="1"/>
              <a:t>Aborder</a:t>
            </a:r>
            <a:r>
              <a:rPr lang="en-US" sz="1100" b="1" dirty="0"/>
              <a:t> le cadre </a:t>
            </a:r>
            <a:r>
              <a:rPr lang="en-US" sz="1100" b="1" dirty="0" err="1"/>
              <a:t>juridique</a:t>
            </a:r>
            <a:r>
              <a:rPr lang="en-US" sz="1100" b="1" dirty="0"/>
              <a:t> :</a:t>
            </a:r>
            <a:r>
              <a:rPr lang="en-US" sz="1100" dirty="0"/>
              <a:t> </a:t>
            </a:r>
            <a:r>
              <a:rPr lang="en-US" sz="1100" dirty="0" err="1"/>
              <a:t>présenter</a:t>
            </a:r>
            <a:r>
              <a:rPr lang="en-US" sz="1100" dirty="0"/>
              <a:t> les </a:t>
            </a:r>
            <a:r>
              <a:rPr lang="en-US" sz="1100" dirty="0" err="1"/>
              <a:t>lois</a:t>
            </a:r>
            <a:r>
              <a:rPr lang="en-US" sz="1100" dirty="0"/>
              <a:t> </a:t>
            </a:r>
            <a:r>
              <a:rPr lang="en-US" sz="1100" dirty="0" err="1"/>
              <a:t>pertinentes</a:t>
            </a:r>
            <a:r>
              <a:rPr lang="en-US" sz="1100" dirty="0"/>
              <a:t> de manière non </a:t>
            </a:r>
            <a:r>
              <a:rPr lang="en-US" sz="1100" dirty="0" err="1"/>
              <a:t>menaçante</a:t>
            </a:r>
            <a:r>
              <a:rPr lang="en-US" sz="1100" dirty="0"/>
              <a:t> </a:t>
            </a:r>
            <a:r>
              <a:rPr lang="en-US" sz="1100" dirty="0" err="1"/>
              <a:t>afin</a:t>
            </a:r>
            <a:r>
              <a:rPr lang="en-US" sz="1100" dirty="0"/>
              <a:t> </a:t>
            </a:r>
            <a:r>
              <a:rPr lang="en-US" sz="1100" dirty="0" err="1"/>
              <a:t>d’encourager</a:t>
            </a:r>
            <a:r>
              <a:rPr lang="en-US" sz="1100" dirty="0"/>
              <a:t> le report du </a:t>
            </a:r>
            <a:r>
              <a:rPr lang="en-US" sz="1100" dirty="0" err="1"/>
              <a:t>mariage</a:t>
            </a:r>
            <a:r>
              <a:rPr lang="en-US" sz="1100" dirty="0"/>
              <a:t> </a:t>
            </a:r>
            <a:r>
              <a:rPr lang="en-US" sz="1100" dirty="0" err="1"/>
              <a:t>plutôt</a:t>
            </a:r>
            <a:r>
              <a:rPr lang="en-US" sz="1100" dirty="0"/>
              <a:t> </a:t>
            </a:r>
            <a:r>
              <a:rPr lang="en-US" sz="1100" dirty="0" err="1"/>
              <a:t>que</a:t>
            </a:r>
            <a:r>
              <a:rPr lang="en-US" sz="1100" dirty="0"/>
              <a:t> de le </a:t>
            </a:r>
            <a:r>
              <a:rPr lang="en-US" sz="1100" dirty="0" err="1"/>
              <a:t>rendre</a:t>
            </a:r>
            <a:r>
              <a:rPr lang="en-US" sz="1100" dirty="0"/>
              <a:t> </a:t>
            </a:r>
            <a:r>
              <a:rPr lang="en-US" sz="1100" dirty="0" err="1"/>
              <a:t>clandestin</a:t>
            </a:r>
            <a:r>
              <a:rPr lang="en-US" sz="1100" dirty="0"/>
              <a:t>.</a:t>
            </a:r>
          </a:p>
          <a:p>
            <a:endParaRPr lang="en-US" sz="1100" dirty="0"/>
          </a:p>
          <a:p>
            <a:r>
              <a:rPr lang="en-US" sz="1100" b="1" dirty="0" err="1"/>
              <a:t>Impliquer</a:t>
            </a:r>
            <a:r>
              <a:rPr lang="en-US" sz="1100" b="1" dirty="0"/>
              <a:t> des </a:t>
            </a:r>
            <a:r>
              <a:rPr lang="en-US" sz="1100" b="1" dirty="0" err="1"/>
              <a:t>adultes</a:t>
            </a:r>
            <a:r>
              <a:rPr lang="en-US" sz="1100" b="1" dirty="0"/>
              <a:t> de </a:t>
            </a:r>
            <a:r>
              <a:rPr lang="en-US" sz="1100" b="1" dirty="0" err="1"/>
              <a:t>confiance</a:t>
            </a:r>
            <a:r>
              <a:rPr lang="en-US" sz="1100" b="1" dirty="0"/>
              <a:t> </a:t>
            </a:r>
            <a:r>
              <a:rPr lang="en-US" sz="1100" b="1" dirty="0" err="1"/>
              <a:t>en</a:t>
            </a:r>
            <a:r>
              <a:rPr lang="en-US" sz="1100" b="1" dirty="0"/>
              <a:t> dehors de la famille</a:t>
            </a:r>
            <a:br>
              <a:rPr lang="en-US" sz="1100" dirty="0"/>
            </a:br>
            <a:endParaRPr lang="en-US" sz="1100" dirty="0"/>
          </a:p>
          <a:p>
            <a:r>
              <a:rPr lang="en-US" sz="1100" dirty="0"/>
              <a:t>• </a:t>
            </a:r>
            <a:r>
              <a:rPr lang="en-US" sz="1100" b="1" dirty="0" err="1"/>
              <a:t>Évaluer</a:t>
            </a:r>
            <a:r>
              <a:rPr lang="en-US" sz="1100" b="1" dirty="0"/>
              <a:t> </a:t>
            </a:r>
            <a:r>
              <a:rPr lang="en-US" sz="1100" b="1" dirty="0" err="1"/>
              <a:t>leur</a:t>
            </a:r>
            <a:r>
              <a:rPr lang="en-US" sz="1100" b="1" dirty="0"/>
              <a:t> influence :</a:t>
            </a:r>
            <a:r>
              <a:rPr lang="en-US" sz="1100" dirty="0"/>
              <a:t> </a:t>
            </a:r>
            <a:r>
              <a:rPr lang="en-US" sz="1100" dirty="0" err="1"/>
              <a:t>apprécier</a:t>
            </a:r>
            <a:r>
              <a:rPr lang="en-US" sz="1100" dirty="0"/>
              <a:t> </a:t>
            </a:r>
            <a:r>
              <a:rPr lang="en-US" sz="1100" dirty="0" err="1"/>
              <a:t>leur</a:t>
            </a:r>
            <a:r>
              <a:rPr lang="en-US" sz="1100" dirty="0"/>
              <a:t> </a:t>
            </a:r>
            <a:r>
              <a:rPr lang="en-US" sz="1100" dirty="0" err="1"/>
              <a:t>capacité</a:t>
            </a:r>
            <a:r>
              <a:rPr lang="en-US" sz="1100" dirty="0"/>
              <a:t> à influencer les </a:t>
            </a:r>
            <a:r>
              <a:rPr lang="en-US" sz="1100" dirty="0" err="1"/>
              <a:t>décisions</a:t>
            </a:r>
            <a:r>
              <a:rPr lang="en-US" sz="1100" dirty="0"/>
              <a:t> </a:t>
            </a:r>
            <a:r>
              <a:rPr lang="en-US" sz="1100" dirty="0" err="1"/>
              <a:t>familiales</a:t>
            </a:r>
            <a:r>
              <a:rPr lang="en-US" sz="1100" dirty="0"/>
              <a:t> et </a:t>
            </a:r>
            <a:r>
              <a:rPr lang="en-US" sz="1100" dirty="0" err="1"/>
              <a:t>leur</a:t>
            </a:r>
            <a:r>
              <a:rPr lang="en-US" sz="1100" dirty="0"/>
              <a:t> </a:t>
            </a:r>
            <a:r>
              <a:rPr lang="en-US" sz="1100" dirty="0" err="1"/>
              <a:t>volonté</a:t>
            </a:r>
            <a:r>
              <a:rPr lang="en-US" sz="1100" dirty="0"/>
              <a:t> de </a:t>
            </a:r>
            <a:r>
              <a:rPr lang="en-US" sz="1100" dirty="0" err="1"/>
              <a:t>s’engager</a:t>
            </a:r>
            <a:r>
              <a:rPr lang="en-US" sz="1100" dirty="0"/>
              <a:t> </a:t>
            </a:r>
            <a:r>
              <a:rPr lang="en-US" sz="1100" dirty="0" err="1"/>
              <a:t>auprès</a:t>
            </a:r>
            <a:r>
              <a:rPr lang="en-US" sz="1100" dirty="0"/>
              <a:t> des </a:t>
            </a:r>
            <a:r>
              <a:rPr lang="en-US" sz="1100" dirty="0" err="1"/>
              <a:t>responsables</a:t>
            </a:r>
            <a:r>
              <a:rPr lang="en-US" sz="1100" dirty="0"/>
              <a:t>.</a:t>
            </a:r>
          </a:p>
          <a:p>
            <a:r>
              <a:rPr lang="en-US" sz="1100" dirty="0"/>
              <a:t>• </a:t>
            </a:r>
            <a:r>
              <a:rPr lang="en-US" sz="1100" b="1" dirty="0"/>
              <a:t>Assurer la </a:t>
            </a:r>
            <a:r>
              <a:rPr lang="en-US" sz="1100" b="1" dirty="0" err="1"/>
              <a:t>sécurité</a:t>
            </a:r>
            <a:r>
              <a:rPr lang="en-US" sz="1100" b="1" dirty="0"/>
              <a:t> :</a:t>
            </a:r>
            <a:r>
              <a:rPr lang="en-US" sz="1100" dirty="0"/>
              <a:t> </a:t>
            </a:r>
            <a:r>
              <a:rPr lang="en-US" sz="1100" dirty="0" err="1"/>
              <a:t>prioriser</a:t>
            </a:r>
            <a:r>
              <a:rPr lang="en-US" sz="1100" dirty="0"/>
              <a:t> la </a:t>
            </a:r>
            <a:r>
              <a:rPr lang="en-US" sz="1100" dirty="0" err="1"/>
              <a:t>sécurité</a:t>
            </a:r>
            <a:r>
              <a:rPr lang="en-US" sz="1100" dirty="0"/>
              <a:t> de la fille, de </a:t>
            </a:r>
            <a:r>
              <a:rPr lang="en-US" sz="1100" dirty="0" err="1"/>
              <a:t>l’adulte</a:t>
            </a:r>
            <a:r>
              <a:rPr lang="en-US" sz="1100" dirty="0"/>
              <a:t> de </a:t>
            </a:r>
            <a:r>
              <a:rPr lang="en-US" sz="1100" dirty="0" err="1"/>
              <a:t>soutien</a:t>
            </a:r>
            <a:r>
              <a:rPr lang="en-US" sz="1100" dirty="0"/>
              <a:t> et la </a:t>
            </a:r>
            <a:r>
              <a:rPr lang="en-US" sz="1100" dirty="0" err="1"/>
              <a:t>vôtre</a:t>
            </a:r>
            <a:r>
              <a:rPr lang="en-US" sz="1100" dirty="0"/>
              <a:t> avant </a:t>
            </a:r>
            <a:r>
              <a:rPr lang="en-US" sz="1100" dirty="0" err="1"/>
              <a:t>d’entamer</a:t>
            </a:r>
            <a:r>
              <a:rPr lang="en-US" sz="1100" dirty="0"/>
              <a:t> toute discussion avec les </a:t>
            </a:r>
            <a:r>
              <a:rPr lang="en-US" sz="1100" dirty="0" err="1"/>
              <a:t>responsables</a:t>
            </a:r>
            <a:r>
              <a:rPr lang="en-US" sz="1100" dirty="0"/>
              <a:t>.</a:t>
            </a:r>
          </a:p>
          <a:p>
            <a:r>
              <a:rPr lang="en-US" sz="1100" dirty="0"/>
              <a:t>• </a:t>
            </a:r>
            <a:r>
              <a:rPr lang="en-US" sz="1100" b="1" dirty="0" err="1"/>
              <a:t>Obtenir</a:t>
            </a:r>
            <a:r>
              <a:rPr lang="en-US" sz="1100" b="1" dirty="0"/>
              <a:t> le </a:t>
            </a:r>
            <a:r>
              <a:rPr lang="en-US" sz="1100" b="1" dirty="0" err="1"/>
              <a:t>consentement</a:t>
            </a:r>
            <a:r>
              <a:rPr lang="en-US" sz="1100" b="1" dirty="0"/>
              <a:t> :</a:t>
            </a:r>
            <a:r>
              <a:rPr lang="en-US" sz="1100" dirty="0"/>
              <a:t> </a:t>
            </a:r>
            <a:r>
              <a:rPr lang="en-US" sz="1100" dirty="0" err="1"/>
              <a:t>recueillir</a:t>
            </a:r>
            <a:r>
              <a:rPr lang="en-US" sz="1100" dirty="0"/>
              <a:t> </a:t>
            </a:r>
            <a:r>
              <a:rPr lang="en-US" sz="1100" dirty="0" err="1"/>
              <a:t>l’accord</a:t>
            </a:r>
            <a:r>
              <a:rPr lang="en-US" sz="1100" dirty="0"/>
              <a:t> de la fille pour </a:t>
            </a:r>
            <a:r>
              <a:rPr lang="en-US" sz="1100" dirty="0" err="1"/>
              <a:t>impliquer</a:t>
            </a:r>
            <a:r>
              <a:rPr lang="en-US" sz="1100" dirty="0"/>
              <a:t> le parent/</a:t>
            </a:r>
            <a:r>
              <a:rPr lang="en-US" sz="1100" dirty="0" err="1"/>
              <a:t>l’adulte</a:t>
            </a:r>
            <a:r>
              <a:rPr lang="en-US" sz="1100" dirty="0"/>
              <a:t> </a:t>
            </a:r>
            <a:r>
              <a:rPr lang="en-US" sz="1100" dirty="0" err="1"/>
              <a:t>responsable</a:t>
            </a:r>
            <a:r>
              <a:rPr lang="en-US" sz="1100" dirty="0"/>
              <a:t> et </a:t>
            </a:r>
            <a:r>
              <a:rPr lang="en-US" sz="1100" dirty="0" err="1"/>
              <a:t>lui</a:t>
            </a:r>
            <a:r>
              <a:rPr lang="en-US" sz="1100" dirty="0"/>
              <a:t> </a:t>
            </a:r>
            <a:r>
              <a:rPr lang="en-US" sz="1100" dirty="0" err="1"/>
              <a:t>offrir</a:t>
            </a:r>
            <a:r>
              <a:rPr lang="en-US" sz="1100" dirty="0"/>
              <a:t> la </a:t>
            </a:r>
            <a:r>
              <a:rPr lang="en-US" sz="1100" dirty="0" err="1"/>
              <a:t>possibilité</a:t>
            </a:r>
            <a:r>
              <a:rPr lang="en-US" sz="1100" dirty="0"/>
              <a:t> </a:t>
            </a:r>
            <a:r>
              <a:rPr lang="en-US" sz="1100" dirty="0" err="1"/>
              <a:t>d’assister</a:t>
            </a:r>
            <a:r>
              <a:rPr lang="en-US" sz="1100" dirty="0"/>
              <a:t> à la rencontre.</a:t>
            </a:r>
          </a:p>
          <a:p>
            <a:endParaRPr lang="en-US" dirty="0"/>
          </a:p>
        </p:txBody>
      </p:sp>
      <p:sp>
        <p:nvSpPr>
          <p:cNvPr id="4" name="Slide Number Placeholder 3"/>
          <p:cNvSpPr>
            <a:spLocks noGrp="1"/>
          </p:cNvSpPr>
          <p:nvPr>
            <p:ph type="sldNum" sz="quarter" idx="10"/>
          </p:nvPr>
        </p:nvSpPr>
        <p:spPr/>
        <p:txBody>
          <a:bodyPr/>
          <a:lstStyle/>
          <a:p>
            <a:fld id="{C568F6E5-5E12-4623-90BB-7EC2ED9BF81B}" type="slidenum">
              <a:rPr lang="en-US" smtClean="0"/>
              <a:t>13</a:t>
            </a:fld>
            <a:endParaRPr lang="en-US"/>
          </a:p>
        </p:txBody>
      </p:sp>
    </p:spTree>
    <p:extLst>
      <p:ext uri="{BB962C8B-B14F-4D97-AF65-F5344CB8AC3E}">
        <p14:creationId xmlns:p14="http://schemas.microsoft.com/office/powerpoint/2010/main" val="2441738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lstStyle/>
          <a:p>
            <a:r>
              <a:rPr lang="en-US" sz="1000" b="1" dirty="0"/>
              <a:t>Durée : 30 min</a:t>
            </a:r>
          </a:p>
          <a:p>
            <a:r>
              <a:rPr lang="en-US" sz="1000" b="1" dirty="0"/>
              <a:t>Instructions : </a:t>
            </a:r>
            <a:r>
              <a:rPr lang="en-US" sz="1000" dirty="0"/>
              <a:t>Les </a:t>
            </a:r>
            <a:r>
              <a:rPr lang="en-US" sz="1000" dirty="0" err="1"/>
              <a:t>groupes</a:t>
            </a:r>
            <a:r>
              <a:rPr lang="en-US" sz="1000" dirty="0"/>
              <a:t> </a:t>
            </a:r>
            <a:r>
              <a:rPr lang="en-US" sz="1000" dirty="0" err="1"/>
              <a:t>examinent</a:t>
            </a:r>
            <a:r>
              <a:rPr lang="en-US" sz="1000" dirty="0"/>
              <a:t> </a:t>
            </a:r>
            <a:r>
              <a:rPr lang="en-US" sz="1000" dirty="0" err="1"/>
              <a:t>une</a:t>
            </a:r>
            <a:r>
              <a:rPr lang="en-US" sz="1000" dirty="0"/>
              <a:t> étude de </a:t>
            </a:r>
            <a:r>
              <a:rPr lang="en-US" sz="1000" dirty="0" err="1"/>
              <a:t>cas</a:t>
            </a:r>
            <a:r>
              <a:rPr lang="en-US" sz="1000" dirty="0"/>
              <a:t> (</a:t>
            </a:r>
            <a:r>
              <a:rPr lang="en-US" sz="1000" dirty="0" err="1"/>
              <a:t>fournie</a:t>
            </a:r>
            <a:r>
              <a:rPr lang="en-US" sz="1000" dirty="0"/>
              <a:t>).</a:t>
            </a:r>
          </a:p>
          <a:p>
            <a:r>
              <a:rPr lang="en-US" sz="1000" dirty="0" err="1"/>
              <a:t>Discuter</a:t>
            </a:r>
            <a:r>
              <a:rPr lang="en-US" sz="1000" dirty="0"/>
              <a:t> du </a:t>
            </a:r>
            <a:r>
              <a:rPr lang="en-US" sz="1000" dirty="0" err="1"/>
              <a:t>consentement</a:t>
            </a:r>
            <a:r>
              <a:rPr lang="en-US" sz="1000" dirty="0"/>
              <a:t>, de </a:t>
            </a:r>
            <a:r>
              <a:rPr lang="en-US" sz="1000" dirty="0" err="1"/>
              <a:t>l’évaluation</a:t>
            </a:r>
            <a:r>
              <a:rPr lang="en-US" sz="1000" dirty="0"/>
              <a:t> et de </a:t>
            </a:r>
            <a:r>
              <a:rPr lang="en-US" sz="1000" dirty="0" err="1"/>
              <a:t>l’engagement</a:t>
            </a:r>
            <a:r>
              <a:rPr lang="en-US" sz="1000" dirty="0"/>
              <a:t> avec des </a:t>
            </a:r>
            <a:r>
              <a:rPr lang="en-US" sz="1000" dirty="0" err="1"/>
              <a:t>familles</a:t>
            </a:r>
            <a:r>
              <a:rPr lang="en-US" sz="1000" dirty="0"/>
              <a:t> non </a:t>
            </a:r>
            <a:r>
              <a:rPr lang="en-US" sz="1000" dirty="0" err="1"/>
              <a:t>soutenantes</a:t>
            </a:r>
            <a:r>
              <a:rPr lang="en-US" sz="1000" dirty="0"/>
              <a:t>.</a:t>
            </a:r>
            <a:br>
              <a:rPr lang="en-US" sz="1000" dirty="0"/>
            </a:br>
            <a:endParaRPr lang="en-US" sz="1000" dirty="0"/>
          </a:p>
          <a:p>
            <a:r>
              <a:rPr lang="en-US" sz="1000" b="1" dirty="0"/>
              <a:t>1. Former des petits </a:t>
            </a:r>
            <a:r>
              <a:rPr lang="en-US" sz="1000" b="1" dirty="0" err="1"/>
              <a:t>groupes</a:t>
            </a:r>
            <a:r>
              <a:rPr lang="en-US" sz="1000" b="1" dirty="0"/>
              <a:t> (4–5 </a:t>
            </a:r>
            <a:r>
              <a:rPr lang="en-US" sz="1000" b="1" dirty="0" err="1"/>
              <a:t>personnes</a:t>
            </a:r>
            <a:r>
              <a:rPr lang="en-US" sz="1000" b="1" dirty="0"/>
              <a:t>) : </a:t>
            </a:r>
            <a:r>
              <a:rPr lang="en-US" sz="1000" dirty="0" err="1"/>
              <a:t>Chaque</a:t>
            </a:r>
            <a:r>
              <a:rPr lang="en-US" sz="1000" dirty="0"/>
              <a:t> </a:t>
            </a:r>
            <a:r>
              <a:rPr lang="en-US" sz="1000" dirty="0" err="1"/>
              <a:t>groupe</a:t>
            </a:r>
            <a:r>
              <a:rPr lang="en-US" sz="1000" dirty="0"/>
              <a:t> </a:t>
            </a:r>
            <a:r>
              <a:rPr lang="en-US" sz="1000" dirty="0" err="1"/>
              <a:t>examinera</a:t>
            </a:r>
            <a:r>
              <a:rPr lang="en-US" sz="1000" dirty="0"/>
              <a:t> </a:t>
            </a:r>
            <a:r>
              <a:rPr lang="en-US" sz="1000" dirty="0" err="1"/>
              <a:t>une</a:t>
            </a:r>
            <a:r>
              <a:rPr lang="en-US" sz="1000" dirty="0"/>
              <a:t> étude de </a:t>
            </a:r>
            <a:r>
              <a:rPr lang="en-US" sz="1000" dirty="0" err="1"/>
              <a:t>cas</a:t>
            </a:r>
            <a:r>
              <a:rPr lang="en-US" sz="1000" dirty="0"/>
              <a:t> </a:t>
            </a:r>
            <a:r>
              <a:rPr lang="en-US" sz="1000" dirty="0" err="1"/>
              <a:t>concernant</a:t>
            </a:r>
            <a:r>
              <a:rPr lang="en-US" sz="1000" dirty="0"/>
              <a:t> </a:t>
            </a:r>
            <a:r>
              <a:rPr lang="en-US" sz="1000" dirty="0" err="1"/>
              <a:t>une</a:t>
            </a:r>
            <a:r>
              <a:rPr lang="en-US" sz="1000" dirty="0"/>
              <a:t> fille </a:t>
            </a:r>
            <a:r>
              <a:rPr lang="en-US" sz="1000" dirty="0" err="1"/>
              <a:t>exposée</a:t>
            </a:r>
            <a:r>
              <a:rPr lang="en-US" sz="1000" dirty="0"/>
              <a:t> à un </a:t>
            </a:r>
            <a:r>
              <a:rPr lang="en-US" sz="1000" dirty="0" err="1"/>
              <a:t>risque</a:t>
            </a:r>
            <a:r>
              <a:rPr lang="en-US" sz="1000" dirty="0"/>
              <a:t> imminent de </a:t>
            </a:r>
            <a:r>
              <a:rPr lang="en-US" sz="1000" dirty="0" err="1"/>
              <a:t>mariage</a:t>
            </a:r>
            <a:r>
              <a:rPr lang="en-US" sz="1000" dirty="0"/>
              <a:t> </a:t>
            </a:r>
            <a:r>
              <a:rPr lang="en-US" sz="1000" dirty="0" err="1"/>
              <a:t>d’enfants</a:t>
            </a:r>
            <a:r>
              <a:rPr lang="en-US" sz="1000" dirty="0"/>
              <a:t>.</a:t>
            </a:r>
          </a:p>
          <a:p>
            <a:r>
              <a:rPr lang="en-US" sz="1000" b="1" dirty="0"/>
              <a:t>2. Étape 1 : </a:t>
            </a:r>
            <a:r>
              <a:rPr lang="en-US" sz="1000" b="1" dirty="0" err="1"/>
              <a:t>Discuter</a:t>
            </a:r>
            <a:r>
              <a:rPr lang="en-US" sz="1000" b="1" dirty="0"/>
              <a:t> de </a:t>
            </a:r>
            <a:r>
              <a:rPr lang="en-US" sz="1000" b="1" dirty="0" err="1"/>
              <a:t>l’obtention</a:t>
            </a:r>
            <a:r>
              <a:rPr lang="en-US" sz="1000" b="1" dirty="0"/>
              <a:t> du </a:t>
            </a:r>
            <a:r>
              <a:rPr lang="en-US" sz="1000" b="1" dirty="0" err="1"/>
              <a:t>consentement</a:t>
            </a:r>
            <a:r>
              <a:rPr lang="en-US" sz="1000" b="1" dirty="0"/>
              <a:t> (5 minutes) :</a:t>
            </a:r>
            <a:endParaRPr lang="en-US" sz="1000" dirty="0"/>
          </a:p>
          <a:p>
            <a:r>
              <a:rPr lang="en-US" sz="1000" dirty="0"/>
              <a:t>• Comment vous </a:t>
            </a:r>
            <a:r>
              <a:rPr lang="en-US" sz="1000" dirty="0" err="1"/>
              <a:t>présenteriez</a:t>
            </a:r>
            <a:r>
              <a:rPr lang="en-US" sz="1000" dirty="0"/>
              <a:t>-vous et </a:t>
            </a:r>
            <a:r>
              <a:rPr lang="en-US" sz="1000" dirty="0" err="1"/>
              <a:t>expliqueriez</a:t>
            </a:r>
            <a:r>
              <a:rPr lang="en-US" sz="1000" dirty="0"/>
              <a:t>-vous </a:t>
            </a:r>
            <a:r>
              <a:rPr lang="en-US" sz="1000" dirty="0" err="1"/>
              <a:t>votre</a:t>
            </a:r>
            <a:r>
              <a:rPr lang="en-US" sz="1000" dirty="0"/>
              <a:t> </a:t>
            </a:r>
            <a:r>
              <a:rPr lang="en-US" sz="1000" dirty="0" err="1"/>
              <a:t>rôle</a:t>
            </a:r>
            <a:r>
              <a:rPr lang="en-US" sz="1000" dirty="0"/>
              <a:t> à la fille ?</a:t>
            </a:r>
          </a:p>
          <a:p>
            <a:r>
              <a:rPr lang="en-US" sz="1000" dirty="0"/>
              <a:t>• </a:t>
            </a:r>
            <a:r>
              <a:rPr lang="en-US" sz="1000" dirty="0" err="1"/>
              <a:t>Quelles</a:t>
            </a:r>
            <a:r>
              <a:rPr lang="en-US" sz="1000" dirty="0"/>
              <a:t> étapes </a:t>
            </a:r>
            <a:r>
              <a:rPr lang="en-US" sz="1000" dirty="0" err="1"/>
              <a:t>suivriez</a:t>
            </a:r>
            <a:r>
              <a:rPr lang="en-US" sz="1000" dirty="0"/>
              <a:t>-vous </a:t>
            </a:r>
            <a:r>
              <a:rPr lang="en-US" sz="1000" dirty="0" err="1"/>
              <a:t>afin</a:t>
            </a:r>
            <a:r>
              <a:rPr lang="en-US" sz="1000" dirty="0"/>
              <a:t> de vous assurer </a:t>
            </a:r>
            <a:r>
              <a:rPr lang="en-US" sz="1000" dirty="0" err="1"/>
              <a:t>qu’elle</a:t>
            </a:r>
            <a:r>
              <a:rPr lang="en-US" sz="1000" dirty="0"/>
              <a:t> </a:t>
            </a:r>
            <a:r>
              <a:rPr lang="en-US" sz="1000" dirty="0" err="1"/>
              <a:t>comprend</a:t>
            </a:r>
            <a:r>
              <a:rPr lang="en-US" sz="1000" dirty="0"/>
              <a:t> et se sent </a:t>
            </a:r>
            <a:r>
              <a:rPr lang="en-US" sz="1000" dirty="0" err="1"/>
              <a:t>en</a:t>
            </a:r>
            <a:r>
              <a:rPr lang="en-US" sz="1000" dirty="0"/>
              <a:t> </a:t>
            </a:r>
            <a:r>
              <a:rPr lang="en-US" sz="1000" dirty="0" err="1"/>
              <a:t>confiance</a:t>
            </a:r>
            <a:r>
              <a:rPr lang="en-US" sz="1000" dirty="0"/>
              <a:t> pour donner son </a:t>
            </a:r>
            <a:r>
              <a:rPr lang="en-US" sz="1000" dirty="0" err="1"/>
              <a:t>consentement</a:t>
            </a:r>
            <a:r>
              <a:rPr lang="en-US" sz="1000" dirty="0"/>
              <a:t> et </a:t>
            </a:r>
            <a:r>
              <a:rPr lang="en-US" sz="1000" dirty="0" err="1"/>
              <a:t>poursuivre</a:t>
            </a:r>
            <a:r>
              <a:rPr lang="en-US" sz="1000" dirty="0"/>
              <a:t> le processus de gestion de </a:t>
            </a:r>
            <a:r>
              <a:rPr lang="en-US" sz="1000" dirty="0" err="1"/>
              <a:t>cas</a:t>
            </a:r>
            <a:r>
              <a:rPr lang="en-US" sz="1000" dirty="0"/>
              <a:t> ?</a:t>
            </a:r>
          </a:p>
          <a:p>
            <a:r>
              <a:rPr lang="en-US" sz="1000" b="1" dirty="0"/>
              <a:t>3. Étape 2 : </a:t>
            </a:r>
            <a:r>
              <a:rPr lang="en-US" sz="1000" b="1" dirty="0" err="1"/>
              <a:t>Réaliser</a:t>
            </a:r>
            <a:r>
              <a:rPr lang="en-US" sz="1000" b="1" dirty="0"/>
              <a:t> </a:t>
            </a:r>
            <a:r>
              <a:rPr lang="en-US" sz="1000" b="1" dirty="0" err="1"/>
              <a:t>une</a:t>
            </a:r>
            <a:r>
              <a:rPr lang="en-US" sz="1000" b="1" dirty="0"/>
              <a:t> </a:t>
            </a:r>
            <a:r>
              <a:rPr lang="en-US" sz="1000" b="1" dirty="0" err="1"/>
              <a:t>évaluation</a:t>
            </a:r>
            <a:r>
              <a:rPr lang="en-US" sz="1000" b="1" dirty="0"/>
              <a:t> (7 minutes) :</a:t>
            </a:r>
            <a:endParaRPr lang="en-US" sz="1000" dirty="0"/>
          </a:p>
          <a:p>
            <a:r>
              <a:rPr lang="en-US" sz="1000" dirty="0"/>
              <a:t>• </a:t>
            </a:r>
            <a:r>
              <a:rPr lang="en-US" sz="1000" dirty="0" err="1"/>
              <a:t>Discutez</a:t>
            </a:r>
            <a:r>
              <a:rPr lang="en-US" sz="1000" dirty="0"/>
              <a:t> des questions </a:t>
            </a:r>
            <a:r>
              <a:rPr lang="en-US" sz="1000" dirty="0" err="1"/>
              <a:t>clés</a:t>
            </a:r>
            <a:r>
              <a:rPr lang="en-US" sz="1000" dirty="0"/>
              <a:t> à poser pour </a:t>
            </a:r>
            <a:r>
              <a:rPr lang="en-US" sz="1000" dirty="0" err="1"/>
              <a:t>comprendre</a:t>
            </a:r>
            <a:r>
              <a:rPr lang="en-US" sz="1000" dirty="0"/>
              <a:t> :</a:t>
            </a:r>
          </a:p>
          <a:p>
            <a:r>
              <a:rPr lang="en-US" sz="1000" dirty="0"/>
              <a:t>• Les sentiments, les </a:t>
            </a:r>
            <a:r>
              <a:rPr lang="en-US" sz="1000" dirty="0" err="1"/>
              <a:t>inquiétudes</a:t>
            </a:r>
            <a:r>
              <a:rPr lang="en-US" sz="1000" dirty="0"/>
              <a:t> et les </a:t>
            </a:r>
            <a:r>
              <a:rPr lang="en-US" sz="1000" dirty="0" err="1"/>
              <a:t>espoirs</a:t>
            </a:r>
            <a:r>
              <a:rPr lang="en-US" sz="1000" dirty="0"/>
              <a:t> de la fille </a:t>
            </a:r>
            <a:r>
              <a:rPr lang="en-US" sz="1000" dirty="0" err="1"/>
              <a:t>concernant</a:t>
            </a:r>
            <a:r>
              <a:rPr lang="en-US" sz="1000" dirty="0"/>
              <a:t> le </a:t>
            </a:r>
            <a:r>
              <a:rPr lang="en-US" sz="1000" dirty="0" err="1"/>
              <a:t>mariage</a:t>
            </a:r>
            <a:r>
              <a:rPr lang="en-US" sz="1000" dirty="0"/>
              <a:t> ;</a:t>
            </a:r>
          </a:p>
          <a:p>
            <a:r>
              <a:rPr lang="en-US" sz="1000" dirty="0"/>
              <a:t>• Les </a:t>
            </a:r>
            <a:r>
              <a:rPr lang="en-US" sz="1000" dirty="0" err="1"/>
              <a:t>risques</a:t>
            </a:r>
            <a:r>
              <a:rPr lang="en-US" sz="1000" dirty="0"/>
              <a:t> </a:t>
            </a:r>
            <a:r>
              <a:rPr lang="en-US" sz="1000" dirty="0" err="1"/>
              <a:t>spécifiques</a:t>
            </a:r>
            <a:r>
              <a:rPr lang="en-US" sz="1000" dirty="0"/>
              <a:t> </a:t>
            </a:r>
            <a:r>
              <a:rPr lang="en-US" sz="1000" dirty="0" err="1"/>
              <a:t>auxquels</a:t>
            </a:r>
            <a:r>
              <a:rPr lang="en-US" sz="1000" dirty="0"/>
              <a:t> </a:t>
            </a:r>
            <a:r>
              <a:rPr lang="en-US" sz="1000" dirty="0" err="1"/>
              <a:t>elle</a:t>
            </a:r>
            <a:r>
              <a:rPr lang="en-US" sz="1000" dirty="0"/>
              <a:t> </a:t>
            </a:r>
            <a:r>
              <a:rPr lang="en-US" sz="1000" dirty="0" err="1"/>
              <a:t>peut</a:t>
            </a:r>
            <a:r>
              <a:rPr lang="en-US" sz="1000" dirty="0"/>
              <a:t> </a:t>
            </a:r>
            <a:r>
              <a:rPr lang="en-US" sz="1000" dirty="0" err="1"/>
              <a:t>être</a:t>
            </a:r>
            <a:r>
              <a:rPr lang="en-US" sz="1000" dirty="0"/>
              <a:t> </a:t>
            </a:r>
            <a:r>
              <a:rPr lang="en-US" sz="1000" dirty="0" err="1"/>
              <a:t>exposée</a:t>
            </a:r>
            <a:r>
              <a:rPr lang="en-US" sz="1000" dirty="0"/>
              <a:t> (ex. </a:t>
            </a:r>
            <a:r>
              <a:rPr lang="en-US" sz="1000" dirty="0" err="1"/>
              <a:t>sécurité</a:t>
            </a:r>
            <a:r>
              <a:rPr lang="en-US" sz="1000" dirty="0"/>
              <a:t>, santé, bien-</a:t>
            </a:r>
            <a:r>
              <a:rPr lang="en-US" sz="1000" dirty="0" err="1"/>
              <a:t>être</a:t>
            </a:r>
            <a:r>
              <a:rPr lang="en-US" sz="1000" dirty="0"/>
              <a:t> </a:t>
            </a:r>
            <a:r>
              <a:rPr lang="en-US" sz="1000" dirty="0" err="1"/>
              <a:t>émotionnel</a:t>
            </a:r>
            <a:r>
              <a:rPr lang="en-US" sz="1000" dirty="0"/>
              <a:t>) ;</a:t>
            </a:r>
          </a:p>
          <a:p>
            <a:r>
              <a:rPr lang="en-US" sz="1000" dirty="0"/>
              <a:t>• Les </a:t>
            </a:r>
            <a:r>
              <a:rPr lang="en-US" sz="1000" dirty="0" err="1"/>
              <a:t>systèmes</a:t>
            </a:r>
            <a:r>
              <a:rPr lang="en-US" sz="1000" dirty="0"/>
              <a:t> de </a:t>
            </a:r>
            <a:r>
              <a:rPr lang="en-US" sz="1000" dirty="0" err="1"/>
              <a:t>soutien</a:t>
            </a:r>
            <a:r>
              <a:rPr lang="en-US" sz="1000" dirty="0"/>
              <a:t> possibles, y </a:t>
            </a:r>
            <a:r>
              <a:rPr lang="en-US" sz="1000" dirty="0" err="1"/>
              <a:t>compris</a:t>
            </a:r>
            <a:r>
              <a:rPr lang="en-US" sz="1000" dirty="0"/>
              <a:t> les </a:t>
            </a:r>
            <a:r>
              <a:rPr lang="en-US" sz="1000" dirty="0" err="1"/>
              <a:t>adultes</a:t>
            </a:r>
            <a:r>
              <a:rPr lang="en-US" sz="1000" dirty="0"/>
              <a:t> de </a:t>
            </a:r>
            <a:r>
              <a:rPr lang="en-US" sz="1000" dirty="0" err="1"/>
              <a:t>confiance</a:t>
            </a:r>
            <a:r>
              <a:rPr lang="en-US" sz="1000" dirty="0"/>
              <a:t> </a:t>
            </a:r>
            <a:r>
              <a:rPr lang="en-US" sz="1000" dirty="0" err="1"/>
              <a:t>ou</a:t>
            </a:r>
            <a:r>
              <a:rPr lang="en-US" sz="1000" dirty="0"/>
              <a:t> les pairs ;</a:t>
            </a:r>
          </a:p>
          <a:p>
            <a:r>
              <a:rPr lang="en-US" sz="1000" dirty="0"/>
              <a:t>• La manière </a:t>
            </a:r>
            <a:r>
              <a:rPr lang="en-US" sz="1000" dirty="0" err="1"/>
              <a:t>d’adapter</a:t>
            </a:r>
            <a:r>
              <a:rPr lang="en-US" sz="1000" dirty="0"/>
              <a:t> la communication à son </a:t>
            </a:r>
            <a:r>
              <a:rPr lang="en-US" sz="1000" dirty="0" err="1"/>
              <a:t>âge</a:t>
            </a:r>
            <a:r>
              <a:rPr lang="en-US" sz="1000" dirty="0"/>
              <a:t>, à </a:t>
            </a:r>
            <a:r>
              <a:rPr lang="en-US" sz="1000" dirty="0" err="1"/>
              <a:t>sa</a:t>
            </a:r>
            <a:r>
              <a:rPr lang="en-US" sz="1000" dirty="0"/>
              <a:t> langue et à son </a:t>
            </a:r>
            <a:r>
              <a:rPr lang="en-US" sz="1000" dirty="0" err="1"/>
              <a:t>niveau</a:t>
            </a:r>
            <a:r>
              <a:rPr lang="en-US" sz="1000" dirty="0"/>
              <a:t> de </a:t>
            </a:r>
            <a:r>
              <a:rPr lang="en-US" sz="1000" dirty="0" err="1"/>
              <a:t>confort</a:t>
            </a:r>
            <a:r>
              <a:rPr lang="en-US" sz="1000" dirty="0"/>
              <a:t>.</a:t>
            </a:r>
          </a:p>
          <a:p>
            <a:r>
              <a:rPr lang="en-US" sz="1000" b="1" dirty="0"/>
              <a:t>4. Étape 3 : </a:t>
            </a:r>
            <a:r>
              <a:rPr lang="en-US" sz="1000" b="1" dirty="0" err="1"/>
              <a:t>Travailler</a:t>
            </a:r>
            <a:r>
              <a:rPr lang="en-US" sz="1000" b="1" dirty="0"/>
              <a:t> avec des </a:t>
            </a:r>
            <a:r>
              <a:rPr lang="en-US" sz="1000" b="1" dirty="0" err="1"/>
              <a:t>familles</a:t>
            </a:r>
            <a:r>
              <a:rPr lang="en-US" sz="1000" b="1" dirty="0"/>
              <a:t> non </a:t>
            </a:r>
            <a:r>
              <a:rPr lang="en-US" sz="1000" b="1" dirty="0" err="1"/>
              <a:t>soutenantes</a:t>
            </a:r>
            <a:r>
              <a:rPr lang="en-US" sz="1000" b="1" dirty="0"/>
              <a:t> (7 minutes) :</a:t>
            </a:r>
            <a:endParaRPr lang="en-US" sz="1000" dirty="0"/>
          </a:p>
          <a:p>
            <a:r>
              <a:rPr lang="en-US" sz="1000" dirty="0"/>
              <a:t>• </a:t>
            </a:r>
            <a:r>
              <a:rPr lang="en-US" sz="1000" dirty="0" err="1"/>
              <a:t>Imaginez</a:t>
            </a:r>
            <a:r>
              <a:rPr lang="en-US" sz="1000" dirty="0"/>
              <a:t> </a:t>
            </a:r>
            <a:r>
              <a:rPr lang="en-US" sz="1000" dirty="0" err="1"/>
              <a:t>que</a:t>
            </a:r>
            <a:r>
              <a:rPr lang="en-US" sz="1000" dirty="0"/>
              <a:t> la famille de la fille </a:t>
            </a:r>
            <a:r>
              <a:rPr lang="en-US" sz="1000" dirty="0" err="1"/>
              <a:t>n’est</a:t>
            </a:r>
            <a:r>
              <a:rPr lang="en-US" sz="1000" dirty="0"/>
              <a:t> pas favorable au report </a:t>
            </a:r>
            <a:r>
              <a:rPr lang="en-US" sz="1000" dirty="0" err="1"/>
              <a:t>ou</a:t>
            </a:r>
            <a:r>
              <a:rPr lang="en-US" sz="1000" dirty="0"/>
              <a:t> à </a:t>
            </a:r>
            <a:r>
              <a:rPr lang="en-US" sz="1000" dirty="0" err="1"/>
              <a:t>l’annulation</a:t>
            </a:r>
            <a:r>
              <a:rPr lang="en-US" sz="1000" dirty="0"/>
              <a:t> du </a:t>
            </a:r>
            <a:r>
              <a:rPr lang="en-US" sz="1000" dirty="0" err="1"/>
              <a:t>mariage</a:t>
            </a:r>
            <a:r>
              <a:rPr lang="en-US" sz="1000" dirty="0"/>
              <a:t> ;</a:t>
            </a:r>
          </a:p>
          <a:p>
            <a:r>
              <a:rPr lang="en-US" sz="1000" dirty="0"/>
              <a:t>• </a:t>
            </a:r>
            <a:r>
              <a:rPr lang="en-US" sz="1000" dirty="0" err="1"/>
              <a:t>Discutez</a:t>
            </a:r>
            <a:r>
              <a:rPr lang="en-US" sz="1000" dirty="0"/>
              <a:t> de la manière </a:t>
            </a:r>
            <a:r>
              <a:rPr lang="en-US" sz="1000" dirty="0" err="1"/>
              <a:t>dont</a:t>
            </a:r>
            <a:r>
              <a:rPr lang="en-US" sz="1000" dirty="0"/>
              <a:t> vous </a:t>
            </a:r>
            <a:r>
              <a:rPr lang="en-US" sz="1000" dirty="0" err="1"/>
              <a:t>engageriez</a:t>
            </a:r>
            <a:r>
              <a:rPr lang="en-US" sz="1000" dirty="0"/>
              <a:t> le dialogue avec la famille </a:t>
            </a:r>
            <a:r>
              <a:rPr lang="en-US" sz="1000" dirty="0" err="1"/>
              <a:t>en</a:t>
            </a:r>
            <a:r>
              <a:rPr lang="en-US" sz="1000" dirty="0"/>
              <a:t> </a:t>
            </a:r>
            <a:r>
              <a:rPr lang="en-US" sz="1000" dirty="0" err="1"/>
              <a:t>utilisant</a:t>
            </a:r>
            <a:r>
              <a:rPr lang="en-US" sz="1000" dirty="0"/>
              <a:t> le </a:t>
            </a:r>
            <a:r>
              <a:rPr lang="en-US" sz="1000" dirty="0" err="1"/>
              <a:t>protocole</a:t>
            </a:r>
            <a:r>
              <a:rPr lang="en-US" sz="1000" dirty="0"/>
              <a:t> de </a:t>
            </a:r>
            <a:r>
              <a:rPr lang="en-US" sz="1000" dirty="0" err="1"/>
              <a:t>sécurité</a:t>
            </a:r>
            <a:r>
              <a:rPr lang="en-US" sz="1000" dirty="0"/>
              <a:t>, </a:t>
            </a:r>
            <a:r>
              <a:rPr lang="en-US" sz="1000" dirty="0" err="1"/>
              <a:t>notamment</a:t>
            </a:r>
            <a:r>
              <a:rPr lang="en-US" sz="1000" dirty="0"/>
              <a:t> :</a:t>
            </a:r>
          </a:p>
          <a:p>
            <a:r>
              <a:rPr lang="en-US" sz="1000" dirty="0"/>
              <a:t>• </a:t>
            </a:r>
            <a:r>
              <a:rPr lang="en-US" sz="1000" dirty="0" err="1"/>
              <a:t>Instaurer</a:t>
            </a:r>
            <a:r>
              <a:rPr lang="en-US" sz="1000" dirty="0"/>
              <a:t> la </a:t>
            </a:r>
            <a:r>
              <a:rPr lang="en-US" sz="1000" dirty="0" err="1"/>
              <a:t>confiance</a:t>
            </a:r>
            <a:r>
              <a:rPr lang="en-US" sz="1000" dirty="0"/>
              <a:t> et adopter </a:t>
            </a:r>
            <a:r>
              <a:rPr lang="en-US" sz="1000" dirty="0" err="1"/>
              <a:t>une</a:t>
            </a:r>
            <a:r>
              <a:rPr lang="en-US" sz="1000" dirty="0"/>
              <a:t> attitude non </a:t>
            </a:r>
            <a:r>
              <a:rPr lang="en-US" sz="1000" dirty="0" err="1"/>
              <a:t>jugeante</a:t>
            </a:r>
            <a:r>
              <a:rPr lang="en-US" sz="1000" dirty="0"/>
              <a:t> ;</a:t>
            </a:r>
          </a:p>
          <a:p>
            <a:r>
              <a:rPr lang="en-US" sz="1000" dirty="0"/>
              <a:t>• </a:t>
            </a:r>
            <a:r>
              <a:rPr lang="en-US" sz="1000" dirty="0" err="1"/>
              <a:t>Présenter</a:t>
            </a:r>
            <a:r>
              <a:rPr lang="en-US" sz="1000" dirty="0"/>
              <a:t> des </a:t>
            </a:r>
            <a:r>
              <a:rPr lang="en-US" sz="1000" dirty="0" err="1"/>
              <a:t>informations</a:t>
            </a:r>
            <a:r>
              <a:rPr lang="en-US" sz="1000" dirty="0"/>
              <a:t> sur les </a:t>
            </a:r>
            <a:r>
              <a:rPr lang="en-US" sz="1000" dirty="0" err="1"/>
              <a:t>conséquences</a:t>
            </a:r>
            <a:r>
              <a:rPr lang="en-US" sz="1000" dirty="0"/>
              <a:t> du </a:t>
            </a:r>
            <a:r>
              <a:rPr lang="en-US" sz="1000" dirty="0" err="1"/>
              <a:t>mariage</a:t>
            </a:r>
            <a:r>
              <a:rPr lang="en-US" sz="1000" dirty="0"/>
              <a:t> </a:t>
            </a:r>
            <a:r>
              <a:rPr lang="en-US" sz="1000" dirty="0" err="1"/>
              <a:t>d’enfants</a:t>
            </a:r>
            <a:r>
              <a:rPr lang="en-US" sz="1000" dirty="0"/>
              <a:t> ;</a:t>
            </a:r>
          </a:p>
          <a:p>
            <a:r>
              <a:rPr lang="en-US" sz="1000" dirty="0"/>
              <a:t>• Identifier des </a:t>
            </a:r>
            <a:r>
              <a:rPr lang="en-US" sz="1000" dirty="0" err="1"/>
              <a:t>alliés</a:t>
            </a:r>
            <a:r>
              <a:rPr lang="en-US" sz="1000" dirty="0"/>
              <a:t> </a:t>
            </a:r>
            <a:r>
              <a:rPr lang="en-US" sz="1000" dirty="0" err="1"/>
              <a:t>potentiels</a:t>
            </a:r>
            <a:r>
              <a:rPr lang="en-US" sz="1000" dirty="0"/>
              <a:t> </a:t>
            </a:r>
            <a:r>
              <a:rPr lang="en-US" sz="1000" dirty="0" err="1"/>
              <a:t>ou</a:t>
            </a:r>
            <a:r>
              <a:rPr lang="en-US" sz="1000" dirty="0"/>
              <a:t> des </a:t>
            </a:r>
            <a:r>
              <a:rPr lang="en-US" sz="1000" dirty="0" err="1"/>
              <a:t>adultes</a:t>
            </a:r>
            <a:r>
              <a:rPr lang="en-US" sz="1000" dirty="0"/>
              <a:t> de </a:t>
            </a:r>
            <a:r>
              <a:rPr lang="en-US" sz="1000" dirty="0" err="1"/>
              <a:t>soutien</a:t>
            </a:r>
            <a:r>
              <a:rPr lang="en-US" sz="1000" dirty="0"/>
              <a:t> au sein de la famille </a:t>
            </a:r>
            <a:r>
              <a:rPr lang="en-US" sz="1000" dirty="0" err="1"/>
              <a:t>ou</a:t>
            </a:r>
            <a:r>
              <a:rPr lang="en-US" sz="1000" dirty="0"/>
              <a:t> de la </a:t>
            </a:r>
            <a:r>
              <a:rPr lang="en-US" sz="1000" dirty="0" err="1"/>
              <a:t>communauté</a:t>
            </a:r>
            <a:r>
              <a:rPr lang="en-US" sz="1000" dirty="0"/>
              <a:t> ;</a:t>
            </a:r>
          </a:p>
          <a:p>
            <a:r>
              <a:rPr lang="en-US" sz="1000" dirty="0"/>
              <a:t>• </a:t>
            </a:r>
            <a:r>
              <a:rPr lang="en-US" sz="1000" dirty="0" err="1"/>
              <a:t>Réfléchir</a:t>
            </a:r>
            <a:r>
              <a:rPr lang="en-US" sz="1000" dirty="0"/>
              <a:t> à des </a:t>
            </a:r>
            <a:r>
              <a:rPr lang="en-US" sz="1000" dirty="0" err="1"/>
              <a:t>stratégies</a:t>
            </a:r>
            <a:r>
              <a:rPr lang="en-US" sz="1000" dirty="0"/>
              <a:t> pour </a:t>
            </a:r>
            <a:r>
              <a:rPr lang="en-US" sz="1000" dirty="0" err="1"/>
              <a:t>garantir</a:t>
            </a:r>
            <a:r>
              <a:rPr lang="en-US" sz="1000" dirty="0"/>
              <a:t> la </a:t>
            </a:r>
            <a:r>
              <a:rPr lang="en-US" sz="1000" dirty="0" err="1"/>
              <a:t>sécurité</a:t>
            </a:r>
            <a:r>
              <a:rPr lang="en-US" sz="1000" dirty="0"/>
              <a:t> de la fille </a:t>
            </a:r>
            <a:r>
              <a:rPr lang="en-US" sz="1000" dirty="0" err="1"/>
              <a:t>si</a:t>
            </a:r>
            <a:r>
              <a:rPr lang="en-US" sz="1000" dirty="0"/>
              <a:t> la situation </a:t>
            </a:r>
            <a:r>
              <a:rPr lang="en-US" sz="1000" dirty="0" err="1"/>
              <a:t>familiale</a:t>
            </a:r>
            <a:r>
              <a:rPr lang="en-US" sz="1000" dirty="0"/>
              <a:t> </a:t>
            </a:r>
            <a:r>
              <a:rPr lang="en-US" sz="1000" dirty="0" err="1"/>
              <a:t>s’aggrave</a:t>
            </a:r>
            <a:r>
              <a:rPr lang="en-US" sz="1000" dirty="0"/>
              <a:t>, </a:t>
            </a:r>
            <a:r>
              <a:rPr lang="en-US" sz="1000" dirty="0" err="1"/>
              <a:t>en</a:t>
            </a:r>
            <a:r>
              <a:rPr lang="en-US" sz="1000" dirty="0"/>
              <a:t> </a:t>
            </a:r>
            <a:r>
              <a:rPr lang="en-US" sz="1000" dirty="0" err="1"/>
              <a:t>s’appuyant</a:t>
            </a:r>
            <a:r>
              <a:rPr lang="en-US" sz="1000" dirty="0"/>
              <a:t> sur les actions </a:t>
            </a:r>
            <a:r>
              <a:rPr lang="en-US" sz="1000" dirty="0" err="1"/>
              <a:t>clés</a:t>
            </a:r>
            <a:r>
              <a:rPr lang="en-US" sz="1000" dirty="0"/>
              <a:t> du </a:t>
            </a:r>
            <a:r>
              <a:rPr lang="en-US" sz="1000" dirty="0" err="1"/>
              <a:t>protocole</a:t>
            </a:r>
            <a:r>
              <a:rPr lang="en-US" sz="1000" dirty="0"/>
              <a:t> de </a:t>
            </a:r>
            <a:r>
              <a:rPr lang="en-US" sz="1000" dirty="0" err="1"/>
              <a:t>sécurité</a:t>
            </a:r>
            <a:r>
              <a:rPr lang="en-US" sz="1000" dirty="0"/>
              <a:t> (ex. </a:t>
            </a:r>
            <a:r>
              <a:rPr lang="en-US" sz="1000" dirty="0" err="1"/>
              <a:t>recours</a:t>
            </a:r>
            <a:r>
              <a:rPr lang="en-US" sz="1000" dirty="0"/>
              <a:t> à des </a:t>
            </a:r>
            <a:r>
              <a:rPr lang="en-US" sz="1000" dirty="0" err="1"/>
              <a:t>médiateurs</a:t>
            </a:r>
            <a:r>
              <a:rPr lang="en-US" sz="1000" dirty="0"/>
              <a:t>, </a:t>
            </a:r>
            <a:r>
              <a:rPr lang="en-US" sz="1000" dirty="0" err="1"/>
              <a:t>désescalade</a:t>
            </a:r>
            <a:r>
              <a:rPr lang="en-US" sz="1000" dirty="0"/>
              <a:t>, </a:t>
            </a:r>
            <a:r>
              <a:rPr lang="en-US" sz="1000" dirty="0" err="1"/>
              <a:t>maintien</a:t>
            </a:r>
            <a:r>
              <a:rPr lang="en-US" sz="1000" dirty="0"/>
              <a:t> de </a:t>
            </a:r>
            <a:r>
              <a:rPr lang="en-US" sz="1000" dirty="0" err="1"/>
              <a:t>limites</a:t>
            </a:r>
            <a:r>
              <a:rPr lang="en-US" sz="1000" dirty="0"/>
              <a:t> </a:t>
            </a:r>
            <a:r>
              <a:rPr lang="en-US" sz="1000" dirty="0" err="1"/>
              <a:t>claires</a:t>
            </a:r>
            <a:r>
              <a:rPr lang="en-US" sz="1000" dirty="0"/>
              <a:t>).</a:t>
            </a:r>
          </a:p>
          <a:p>
            <a:r>
              <a:rPr lang="en-US" sz="1000" b="1" dirty="0"/>
              <a:t>5. Étape 4 : </a:t>
            </a:r>
            <a:r>
              <a:rPr lang="en-US" sz="1000" b="1" dirty="0" err="1"/>
              <a:t>Débriefing</a:t>
            </a:r>
            <a:r>
              <a:rPr lang="en-US" sz="1000" b="1" dirty="0"/>
              <a:t> </a:t>
            </a:r>
            <a:r>
              <a:rPr lang="en-US" sz="1000" b="1" dirty="0" err="1"/>
              <a:t>en</a:t>
            </a:r>
            <a:r>
              <a:rPr lang="en-US" sz="1000" b="1" dirty="0"/>
              <a:t> </a:t>
            </a:r>
            <a:r>
              <a:rPr lang="en-US" sz="1000" b="1" dirty="0" err="1"/>
              <a:t>plénière</a:t>
            </a:r>
            <a:r>
              <a:rPr lang="en-US" sz="1000" b="1" dirty="0"/>
              <a:t> (10 minutes)</a:t>
            </a:r>
          </a:p>
          <a:p>
            <a:endParaRPr lang="en-US" sz="1000" dirty="0"/>
          </a:p>
          <a:p>
            <a:r>
              <a:rPr lang="en-US" sz="1000" b="1" dirty="0"/>
              <a:t>À IMPRIMER :</a:t>
            </a:r>
            <a:r>
              <a:rPr lang="en-US" sz="1000" dirty="0"/>
              <a:t> Étude de </a:t>
            </a:r>
            <a:r>
              <a:rPr lang="en-US" sz="1000" dirty="0" err="1"/>
              <a:t>cas</a:t>
            </a:r>
            <a:r>
              <a:rPr lang="en-US" sz="1000" dirty="0"/>
              <a:t> 1 et page du </a:t>
            </a:r>
            <a:r>
              <a:rPr lang="en-US" sz="1000" dirty="0" err="1"/>
              <a:t>protocole</a:t>
            </a:r>
            <a:r>
              <a:rPr lang="en-US" sz="1000" dirty="0"/>
              <a:t> de </a:t>
            </a:r>
            <a:r>
              <a:rPr lang="en-US" sz="1000" dirty="0" err="1"/>
              <a:t>sécurité</a:t>
            </a:r>
            <a:r>
              <a:rPr lang="en-US" sz="1000" dirty="0"/>
              <a:t> sur les </a:t>
            </a:r>
            <a:r>
              <a:rPr lang="en-US" sz="1000" dirty="0" err="1"/>
              <a:t>familles</a:t>
            </a:r>
            <a:r>
              <a:rPr lang="en-US" sz="1000" dirty="0"/>
              <a:t> non </a:t>
            </a:r>
            <a:r>
              <a:rPr lang="en-US" sz="1000" dirty="0" err="1"/>
              <a:t>soutenantes</a:t>
            </a:r>
            <a:r>
              <a:rPr lang="en-US" sz="1000" dirty="0"/>
              <a:t>.</a:t>
            </a:r>
          </a:p>
          <a:p>
            <a:r>
              <a:rPr lang="en-US" sz="1000" dirty="0"/>
              <a:t>Si le temps le </a:t>
            </a:r>
            <a:r>
              <a:rPr lang="en-US" sz="1000" dirty="0" err="1"/>
              <a:t>permet</a:t>
            </a:r>
            <a:r>
              <a:rPr lang="en-US" sz="1000" dirty="0"/>
              <a:t> et </a:t>
            </a:r>
            <a:r>
              <a:rPr lang="en-US" sz="1000" dirty="0" err="1"/>
              <a:t>si</a:t>
            </a:r>
            <a:r>
              <a:rPr lang="en-US" sz="1000" dirty="0"/>
              <a:t> </a:t>
            </a:r>
            <a:r>
              <a:rPr lang="en-US" sz="1000" dirty="0" err="1"/>
              <a:t>cela</a:t>
            </a:r>
            <a:r>
              <a:rPr lang="en-US" sz="1000" dirty="0"/>
              <a:t> est pertinent dans le </a:t>
            </a:r>
            <a:r>
              <a:rPr lang="en-US" sz="1000" dirty="0" err="1"/>
              <a:t>contexte</a:t>
            </a:r>
            <a:r>
              <a:rPr lang="en-US" sz="1000" dirty="0"/>
              <a:t>, </a:t>
            </a:r>
            <a:r>
              <a:rPr lang="en-US" sz="1000" dirty="0" err="1"/>
              <a:t>élaborez</a:t>
            </a:r>
            <a:r>
              <a:rPr lang="en-US" sz="1000" dirty="0"/>
              <a:t> un plan de </a:t>
            </a:r>
            <a:r>
              <a:rPr lang="en-US" sz="1000" dirty="0" err="1"/>
              <a:t>sécurité</a:t>
            </a:r>
            <a:r>
              <a:rPr lang="en-US" sz="1000" dirty="0"/>
              <a:t> à </a:t>
            </a:r>
            <a:r>
              <a:rPr lang="en-US" sz="1000" dirty="0" err="1"/>
              <a:t>partir</a:t>
            </a:r>
            <a:r>
              <a:rPr lang="en-US" sz="1000" dirty="0"/>
              <a:t> des </a:t>
            </a:r>
            <a:r>
              <a:rPr lang="en-US" sz="1000" dirty="0" err="1"/>
              <a:t>risques</a:t>
            </a:r>
            <a:r>
              <a:rPr lang="en-US" sz="1000" dirty="0"/>
              <a:t> et des </a:t>
            </a:r>
            <a:r>
              <a:rPr lang="en-US" sz="1000" dirty="0" err="1"/>
              <a:t>facteurs</a:t>
            </a:r>
            <a:r>
              <a:rPr lang="en-US" sz="1000" dirty="0"/>
              <a:t> de protection </a:t>
            </a:r>
            <a:r>
              <a:rPr lang="en-US" sz="1000" dirty="0" err="1"/>
              <a:t>identifiés</a:t>
            </a:r>
            <a:r>
              <a:rPr lang="en-US" sz="1000" dirty="0"/>
              <a:t>.</a:t>
            </a:r>
          </a:p>
          <a:p>
            <a:endParaRPr lang="en-US" b="1" dirty="0"/>
          </a:p>
        </p:txBody>
      </p:sp>
      <p:sp>
        <p:nvSpPr>
          <p:cNvPr id="4" name="Slide Number Placeholder 3"/>
          <p:cNvSpPr>
            <a:spLocks noGrp="1"/>
          </p:cNvSpPr>
          <p:nvPr>
            <p:ph type="sldNum" sz="quarter" idx="10"/>
          </p:nvPr>
        </p:nvSpPr>
        <p:spPr/>
        <p:txBody>
          <a:bodyPr/>
          <a:lstStyle/>
          <a:p>
            <a:fld id="{C568F6E5-5E12-4623-90BB-7EC2ED9BF81B}" type="slidenum">
              <a:rPr lang="en-US" smtClean="0"/>
              <a:t>14</a:t>
            </a:fld>
            <a:endParaRPr lang="en-US"/>
          </a:p>
        </p:txBody>
      </p:sp>
    </p:spTree>
    <p:extLst>
      <p:ext uri="{BB962C8B-B14F-4D97-AF65-F5344CB8AC3E}">
        <p14:creationId xmlns:p14="http://schemas.microsoft.com/office/powerpoint/2010/main" val="3468386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91050"/>
          </a:xfrm>
        </p:spPr>
        <p:txBody>
          <a:bodyPr/>
          <a:lstStyle/>
          <a:p>
            <a:r>
              <a:rPr lang="en-US" sz="1000" b="1" dirty="0"/>
              <a:t>Durée : 5 min</a:t>
            </a:r>
          </a:p>
          <a:p>
            <a:endParaRPr lang="en-US" sz="1000" dirty="0"/>
          </a:p>
          <a:p>
            <a:r>
              <a:rPr lang="en-US" sz="1000" b="1" dirty="0"/>
              <a:t>Note pour </a:t>
            </a:r>
            <a:r>
              <a:rPr lang="en-US" sz="1000" b="1" dirty="0" err="1"/>
              <a:t>l’animatrice</a:t>
            </a:r>
            <a:r>
              <a:rPr lang="en-US" sz="1000" b="1" dirty="0"/>
              <a:t> / </a:t>
            </a:r>
            <a:r>
              <a:rPr lang="en-US" sz="1000" b="1" dirty="0" err="1"/>
              <a:t>l’animateur</a:t>
            </a:r>
            <a:r>
              <a:rPr lang="en-US" sz="1000" b="1" dirty="0"/>
              <a:t> : </a:t>
            </a:r>
            <a:r>
              <a:rPr lang="en-US" sz="1000" dirty="0" err="1"/>
              <a:t>Guidez</a:t>
            </a:r>
            <a:r>
              <a:rPr lang="en-US" sz="1000" dirty="0"/>
              <a:t> les </a:t>
            </a:r>
            <a:r>
              <a:rPr lang="en-US" sz="1000" dirty="0" err="1"/>
              <a:t>participant·e·s</a:t>
            </a:r>
            <a:r>
              <a:rPr lang="en-US" sz="1000" dirty="0"/>
              <a:t> à travers le processus de </a:t>
            </a:r>
            <a:r>
              <a:rPr lang="en-US" sz="1000" dirty="0" err="1"/>
              <a:t>réduction</a:t>
            </a:r>
            <a:r>
              <a:rPr lang="en-US" sz="1000" dirty="0"/>
              <a:t> des </a:t>
            </a:r>
            <a:r>
              <a:rPr lang="en-US" sz="1000" dirty="0" err="1"/>
              <a:t>risques</a:t>
            </a:r>
            <a:r>
              <a:rPr lang="en-US" sz="1000" dirty="0"/>
              <a:t>. </a:t>
            </a:r>
            <a:r>
              <a:rPr lang="en-US" sz="1000" dirty="0" err="1"/>
              <a:t>Soulignez</a:t>
            </a:r>
            <a:r>
              <a:rPr lang="en-US" sz="1000" dirty="0"/>
              <a:t> </a:t>
            </a:r>
            <a:r>
              <a:rPr lang="en-US" sz="1000" dirty="0" err="1"/>
              <a:t>l’importance</a:t>
            </a:r>
            <a:r>
              <a:rPr lang="en-US" sz="1000" dirty="0"/>
              <a:t> de </a:t>
            </a:r>
            <a:r>
              <a:rPr lang="en-US" sz="1000" dirty="0" err="1"/>
              <a:t>partir</a:t>
            </a:r>
            <a:r>
              <a:rPr lang="en-US" sz="1000" dirty="0"/>
              <a:t> du point de </a:t>
            </a:r>
            <a:r>
              <a:rPr lang="en-US" sz="1000" dirty="0" err="1"/>
              <a:t>vue</a:t>
            </a:r>
            <a:r>
              <a:rPr lang="en-US" sz="1000" dirty="0"/>
              <a:t> de la fille et </a:t>
            </a:r>
            <a:r>
              <a:rPr lang="en-US" sz="1000" dirty="0" err="1"/>
              <a:t>d’utiliser</a:t>
            </a:r>
            <a:r>
              <a:rPr lang="en-US" sz="1000" dirty="0"/>
              <a:t> les </a:t>
            </a:r>
            <a:r>
              <a:rPr lang="en-US" sz="1000" dirty="0" err="1"/>
              <a:t>outils</a:t>
            </a:r>
            <a:r>
              <a:rPr lang="en-US" sz="1000" dirty="0"/>
              <a:t> déjà </a:t>
            </a:r>
            <a:r>
              <a:rPr lang="en-US" sz="1000" dirty="0" err="1"/>
              <a:t>disponibles</a:t>
            </a:r>
            <a:r>
              <a:rPr lang="en-US" sz="1000" dirty="0"/>
              <a:t>. Si le </a:t>
            </a:r>
            <a:r>
              <a:rPr lang="en-US" sz="1000" dirty="0" err="1"/>
              <a:t>mariage</a:t>
            </a:r>
            <a:r>
              <a:rPr lang="en-US" sz="1000" dirty="0"/>
              <a:t> a lieu, </a:t>
            </a:r>
            <a:r>
              <a:rPr lang="en-US" sz="1000" dirty="0" err="1"/>
              <a:t>concentrez</a:t>
            </a:r>
            <a:r>
              <a:rPr lang="en-US" sz="1000" dirty="0"/>
              <a:t>-vous sur la </a:t>
            </a:r>
            <a:r>
              <a:rPr lang="en-US" sz="1000" dirty="0" err="1"/>
              <a:t>réduction</a:t>
            </a:r>
            <a:r>
              <a:rPr lang="en-US" sz="1000" dirty="0"/>
              <a:t> des </a:t>
            </a:r>
            <a:r>
              <a:rPr lang="en-US" sz="1000" dirty="0" err="1"/>
              <a:t>risques</a:t>
            </a:r>
            <a:r>
              <a:rPr lang="en-US" sz="1000" dirty="0"/>
              <a:t> </a:t>
            </a:r>
            <a:r>
              <a:rPr lang="en-US" sz="1000" dirty="0" err="1"/>
              <a:t>afin</a:t>
            </a:r>
            <a:r>
              <a:rPr lang="en-US" sz="1000" dirty="0"/>
              <a:t> de limiter les </a:t>
            </a:r>
            <a:r>
              <a:rPr lang="en-US" sz="1000" dirty="0" err="1"/>
              <a:t>risques</a:t>
            </a:r>
            <a:r>
              <a:rPr lang="en-US" sz="1000" dirty="0"/>
              <a:t> de violence et de complications de santé.</a:t>
            </a:r>
            <a:br>
              <a:rPr lang="en-US" sz="1000" dirty="0"/>
            </a:br>
            <a:r>
              <a:rPr lang="en-US" sz="1000" b="1" dirty="0"/>
              <a:t>Étapes </a:t>
            </a:r>
            <a:r>
              <a:rPr lang="en-US" sz="1000" b="1" dirty="0" err="1"/>
              <a:t>clés</a:t>
            </a:r>
            <a:r>
              <a:rPr lang="en-US" sz="1000" b="1" dirty="0"/>
              <a:t> :</a:t>
            </a:r>
            <a:br>
              <a:rPr lang="en-US" sz="1000" dirty="0"/>
            </a:br>
            <a:r>
              <a:rPr lang="en-US" sz="1000" b="1" dirty="0"/>
              <a:t>1. </a:t>
            </a:r>
            <a:r>
              <a:rPr lang="en-US" sz="1000" b="1" dirty="0" err="1"/>
              <a:t>Évaluer</a:t>
            </a:r>
            <a:r>
              <a:rPr lang="en-US" sz="1000" b="1" dirty="0"/>
              <a:t> avec la fille :</a:t>
            </a:r>
            <a:endParaRPr lang="en-US" sz="1000" dirty="0"/>
          </a:p>
          <a:p>
            <a:r>
              <a:rPr lang="en-US" sz="1000" dirty="0"/>
              <a:t>• Explorer </a:t>
            </a:r>
            <a:r>
              <a:rPr lang="en-US" sz="1000" dirty="0" err="1"/>
              <a:t>ses</a:t>
            </a:r>
            <a:r>
              <a:rPr lang="en-US" sz="1000" dirty="0"/>
              <a:t> sentiments, </a:t>
            </a:r>
            <a:r>
              <a:rPr lang="en-US" sz="1000" dirty="0" err="1"/>
              <a:t>ses</a:t>
            </a:r>
            <a:r>
              <a:rPr lang="en-US" sz="1000" dirty="0"/>
              <a:t> questions et </a:t>
            </a:r>
            <a:r>
              <a:rPr lang="en-US" sz="1000" dirty="0" err="1"/>
              <a:t>ses</a:t>
            </a:r>
            <a:r>
              <a:rPr lang="en-US" sz="1000" dirty="0"/>
              <a:t> </a:t>
            </a:r>
            <a:r>
              <a:rPr lang="en-US" sz="1000" dirty="0" err="1"/>
              <a:t>inquiétudes</a:t>
            </a:r>
            <a:r>
              <a:rPr lang="en-US" sz="1000" dirty="0"/>
              <a:t> </a:t>
            </a:r>
            <a:r>
              <a:rPr lang="en-US" sz="1000" dirty="0" err="1"/>
              <a:t>concernant</a:t>
            </a:r>
            <a:r>
              <a:rPr lang="en-US" sz="1000" dirty="0"/>
              <a:t> le </a:t>
            </a:r>
            <a:r>
              <a:rPr lang="en-US" sz="1000" dirty="0" err="1"/>
              <a:t>mariage</a:t>
            </a:r>
            <a:r>
              <a:rPr lang="en-US" sz="1000" dirty="0"/>
              <a:t>.</a:t>
            </a:r>
          </a:p>
          <a:p>
            <a:r>
              <a:rPr lang="en-US" sz="1000" dirty="0"/>
              <a:t>• Identifier les </a:t>
            </a:r>
            <a:r>
              <a:rPr lang="en-US" sz="1000" dirty="0" err="1"/>
              <a:t>risques</a:t>
            </a:r>
            <a:r>
              <a:rPr lang="en-US" sz="1000" dirty="0"/>
              <a:t> pour </a:t>
            </a:r>
            <a:r>
              <a:rPr lang="en-US" sz="1000" dirty="0" err="1"/>
              <a:t>sa</a:t>
            </a:r>
            <a:r>
              <a:rPr lang="en-US" sz="1000" dirty="0"/>
              <a:t> </a:t>
            </a:r>
            <a:r>
              <a:rPr lang="en-US" sz="1000" dirty="0" err="1"/>
              <a:t>sécurité</a:t>
            </a:r>
            <a:r>
              <a:rPr lang="en-US" sz="1000" dirty="0"/>
              <a:t> et </a:t>
            </a:r>
            <a:r>
              <a:rPr lang="en-US" sz="1000" dirty="0" err="1"/>
              <a:t>sa</a:t>
            </a:r>
            <a:r>
              <a:rPr lang="en-US" sz="1000" dirty="0"/>
              <a:t> santé, y </a:t>
            </a:r>
            <a:r>
              <a:rPr lang="en-US" sz="1000" dirty="0" err="1"/>
              <a:t>compris</a:t>
            </a:r>
            <a:r>
              <a:rPr lang="en-US" sz="1000" dirty="0"/>
              <a:t> les </a:t>
            </a:r>
            <a:r>
              <a:rPr lang="en-US" sz="1000" dirty="0" err="1"/>
              <a:t>risques</a:t>
            </a:r>
            <a:r>
              <a:rPr lang="en-US" sz="1000" dirty="0"/>
              <a:t> de </a:t>
            </a:r>
            <a:r>
              <a:rPr lang="en-US" sz="1000" dirty="0" err="1"/>
              <a:t>maltraitance</a:t>
            </a:r>
            <a:r>
              <a:rPr lang="en-US" sz="1000" dirty="0"/>
              <a:t> de la part du </a:t>
            </a:r>
            <a:r>
              <a:rPr lang="en-US" sz="1000" dirty="0" err="1"/>
              <a:t>futur</a:t>
            </a:r>
            <a:r>
              <a:rPr lang="en-US" sz="1000" dirty="0"/>
              <a:t> </a:t>
            </a:r>
            <a:r>
              <a:rPr lang="en-US" sz="1000" dirty="0" err="1"/>
              <a:t>mari</a:t>
            </a:r>
            <a:r>
              <a:rPr lang="en-US" sz="1000" dirty="0"/>
              <a:t>.</a:t>
            </a:r>
          </a:p>
          <a:p>
            <a:r>
              <a:rPr lang="en-US" sz="1000" b="1" dirty="0"/>
              <a:t>2. </a:t>
            </a:r>
            <a:r>
              <a:rPr lang="en-US" sz="1000" b="1" dirty="0" err="1"/>
              <a:t>Fournir</a:t>
            </a:r>
            <a:r>
              <a:rPr lang="en-US" sz="1000" b="1" dirty="0"/>
              <a:t> les </a:t>
            </a:r>
            <a:r>
              <a:rPr lang="en-US" sz="1000" b="1" dirty="0" err="1"/>
              <a:t>informations</a:t>
            </a:r>
            <a:r>
              <a:rPr lang="en-US" sz="1000" b="1" dirty="0"/>
              <a:t> </a:t>
            </a:r>
            <a:r>
              <a:rPr lang="en-US" sz="1000" b="1" dirty="0" err="1"/>
              <a:t>clés</a:t>
            </a:r>
            <a:r>
              <a:rPr lang="en-US" sz="1000" b="1" dirty="0"/>
              <a:t> :</a:t>
            </a:r>
            <a:endParaRPr lang="en-US" sz="1000" dirty="0"/>
          </a:p>
          <a:p>
            <a:r>
              <a:rPr lang="en-US" sz="1000" dirty="0"/>
              <a:t>• Le </a:t>
            </a:r>
            <a:r>
              <a:rPr lang="en-US" sz="1000" dirty="0" err="1"/>
              <a:t>mariage</a:t>
            </a:r>
            <a:r>
              <a:rPr lang="en-US" sz="1000" dirty="0"/>
              <a:t> </a:t>
            </a:r>
            <a:r>
              <a:rPr lang="en-US" sz="1000" dirty="0" err="1"/>
              <a:t>peut</a:t>
            </a:r>
            <a:r>
              <a:rPr lang="en-US" sz="1000" dirty="0"/>
              <a:t> limiter la liberté, </a:t>
            </a:r>
            <a:r>
              <a:rPr lang="en-US" sz="1000" dirty="0" err="1"/>
              <a:t>interrompre</a:t>
            </a:r>
            <a:r>
              <a:rPr lang="en-US" sz="1000" dirty="0"/>
              <a:t> la </a:t>
            </a:r>
            <a:r>
              <a:rPr lang="en-US" sz="1000" dirty="0" err="1"/>
              <a:t>scolarité</a:t>
            </a:r>
            <a:r>
              <a:rPr lang="en-US" sz="1000" dirty="0"/>
              <a:t> et </a:t>
            </a:r>
            <a:r>
              <a:rPr lang="en-US" sz="1000" dirty="0" err="1"/>
              <a:t>accroître</a:t>
            </a:r>
            <a:r>
              <a:rPr lang="en-US" sz="1000" dirty="0"/>
              <a:t> les </a:t>
            </a:r>
            <a:r>
              <a:rPr lang="en-US" sz="1000" dirty="0" err="1"/>
              <a:t>risques</a:t>
            </a:r>
            <a:r>
              <a:rPr lang="en-US" sz="1000" dirty="0"/>
              <a:t> pour la santé (ex. </a:t>
            </a:r>
            <a:r>
              <a:rPr lang="en-US" sz="1000" dirty="0" err="1"/>
              <a:t>grossesses</a:t>
            </a:r>
            <a:r>
              <a:rPr lang="en-US" sz="1000" dirty="0"/>
              <a:t> </a:t>
            </a:r>
            <a:r>
              <a:rPr lang="en-US" sz="1000" dirty="0" err="1"/>
              <a:t>précoces</a:t>
            </a:r>
            <a:r>
              <a:rPr lang="en-US" sz="1000" dirty="0"/>
              <a:t>, VIH/IST).</a:t>
            </a:r>
          </a:p>
          <a:p>
            <a:r>
              <a:rPr lang="en-US" sz="1000" dirty="0"/>
              <a:t>• </a:t>
            </a:r>
            <a:r>
              <a:rPr lang="en-US" sz="1000" dirty="0" err="1"/>
              <a:t>Discuter</a:t>
            </a:r>
            <a:r>
              <a:rPr lang="en-US" sz="1000" dirty="0"/>
              <a:t> des </a:t>
            </a:r>
            <a:r>
              <a:rPr lang="en-US" sz="1000" dirty="0" err="1"/>
              <a:t>risques</a:t>
            </a:r>
            <a:r>
              <a:rPr lang="en-US" sz="1000" dirty="0"/>
              <a:t> de violence au sein du couple et de </a:t>
            </a:r>
            <a:r>
              <a:rPr lang="en-US" sz="1000" dirty="0" err="1"/>
              <a:t>l’absence</a:t>
            </a:r>
            <a:r>
              <a:rPr lang="en-US" sz="1000" dirty="0"/>
              <a:t> de </a:t>
            </a:r>
            <a:r>
              <a:rPr lang="en-US" sz="1000" dirty="0" err="1"/>
              <a:t>consentement</a:t>
            </a:r>
            <a:r>
              <a:rPr lang="en-US" sz="1000" dirty="0"/>
              <a:t> dans les relations.</a:t>
            </a:r>
          </a:p>
          <a:p>
            <a:r>
              <a:rPr lang="en-US" sz="1000" b="1" dirty="0"/>
              <a:t>3. </a:t>
            </a:r>
            <a:r>
              <a:rPr lang="en-US" sz="1000" b="1" dirty="0" err="1"/>
              <a:t>Élaborer</a:t>
            </a:r>
            <a:r>
              <a:rPr lang="en-US" sz="1000" b="1" dirty="0"/>
              <a:t> un plan de </a:t>
            </a:r>
            <a:r>
              <a:rPr lang="en-US" sz="1000" b="1" dirty="0" err="1"/>
              <a:t>sécurité</a:t>
            </a:r>
            <a:r>
              <a:rPr lang="en-US" sz="1000" b="1" dirty="0"/>
              <a:t> :</a:t>
            </a:r>
            <a:endParaRPr lang="en-US" sz="1000" dirty="0"/>
          </a:p>
          <a:p>
            <a:r>
              <a:rPr lang="en-US" sz="1000" dirty="0"/>
              <a:t>• </a:t>
            </a:r>
            <a:r>
              <a:rPr lang="en-US" sz="1000" dirty="0" err="1"/>
              <a:t>Créer</a:t>
            </a:r>
            <a:r>
              <a:rPr lang="en-US" sz="1000" dirty="0"/>
              <a:t> un plan pour faire face aux </a:t>
            </a:r>
            <a:r>
              <a:rPr lang="en-US" sz="1000" dirty="0" err="1"/>
              <a:t>risques</a:t>
            </a:r>
            <a:r>
              <a:rPr lang="en-US" sz="1000" dirty="0"/>
              <a:t> </a:t>
            </a:r>
            <a:r>
              <a:rPr lang="en-US" sz="1000" dirty="0" err="1"/>
              <a:t>liés</a:t>
            </a:r>
            <a:r>
              <a:rPr lang="en-US" sz="1000" dirty="0"/>
              <a:t> au </a:t>
            </a:r>
            <a:r>
              <a:rPr lang="en-US" sz="1000" dirty="0" err="1"/>
              <a:t>mari</a:t>
            </a:r>
            <a:r>
              <a:rPr lang="en-US" sz="1000" dirty="0"/>
              <a:t>, à la famille </a:t>
            </a:r>
            <a:r>
              <a:rPr lang="en-US" sz="1000" dirty="0" err="1"/>
              <a:t>ou</a:t>
            </a:r>
            <a:r>
              <a:rPr lang="en-US" sz="1000" dirty="0"/>
              <a:t> à la </a:t>
            </a:r>
            <a:r>
              <a:rPr lang="en-US" sz="1000" dirty="0" err="1"/>
              <a:t>communauté</a:t>
            </a:r>
            <a:r>
              <a:rPr lang="en-US" sz="1000" dirty="0"/>
              <a:t>.</a:t>
            </a:r>
          </a:p>
          <a:p>
            <a:r>
              <a:rPr lang="en-US" sz="1000" b="1" dirty="0"/>
              <a:t>4. Assurer les orientations </a:t>
            </a:r>
            <a:r>
              <a:rPr lang="en-US" sz="1000" b="1" dirty="0" err="1"/>
              <a:t>nécessaires</a:t>
            </a:r>
            <a:r>
              <a:rPr lang="en-US" sz="1000" b="1" dirty="0"/>
              <a:t> :</a:t>
            </a:r>
            <a:endParaRPr lang="en-US" sz="1000" dirty="0"/>
          </a:p>
          <a:p>
            <a:r>
              <a:rPr lang="en-US" sz="1000" dirty="0"/>
              <a:t>• </a:t>
            </a:r>
            <a:r>
              <a:rPr lang="en-US" sz="1000" dirty="0" err="1"/>
              <a:t>Discuter</a:t>
            </a:r>
            <a:r>
              <a:rPr lang="en-US" sz="1000" dirty="0"/>
              <a:t> de la santé </a:t>
            </a:r>
            <a:r>
              <a:rPr lang="en-US" sz="1000" dirty="0" err="1"/>
              <a:t>sexuelle</a:t>
            </a:r>
            <a:r>
              <a:rPr lang="en-US" sz="1000" dirty="0"/>
              <a:t> et reproductive </a:t>
            </a:r>
            <a:r>
              <a:rPr lang="en-US" sz="1000" dirty="0" err="1"/>
              <a:t>ou</a:t>
            </a:r>
            <a:r>
              <a:rPr lang="en-US" sz="1000" dirty="0"/>
              <a:t> </a:t>
            </a:r>
            <a:r>
              <a:rPr lang="en-US" sz="1000" dirty="0" err="1"/>
              <a:t>l’orienter</a:t>
            </a:r>
            <a:r>
              <a:rPr lang="en-US" sz="1000" dirty="0"/>
              <a:t> vers </a:t>
            </a:r>
            <a:r>
              <a:rPr lang="en-US" sz="1000" dirty="0" err="1"/>
              <a:t>un·e</a:t>
            </a:r>
            <a:r>
              <a:rPr lang="en-US" sz="1000" dirty="0"/>
              <a:t> </a:t>
            </a:r>
            <a:r>
              <a:rPr lang="en-US" sz="1000" dirty="0" err="1"/>
              <a:t>spécialiste</a:t>
            </a:r>
            <a:r>
              <a:rPr lang="en-US" sz="1000" dirty="0"/>
              <a:t>.</a:t>
            </a:r>
          </a:p>
          <a:p>
            <a:r>
              <a:rPr lang="en-US" sz="1000" dirty="0"/>
              <a:t>• </a:t>
            </a:r>
            <a:r>
              <a:rPr lang="en-US" sz="1000" dirty="0" err="1"/>
              <a:t>Fournir</a:t>
            </a:r>
            <a:r>
              <a:rPr lang="en-US" sz="1000" dirty="0"/>
              <a:t> des </a:t>
            </a:r>
            <a:r>
              <a:rPr lang="en-US" sz="1000" dirty="0" err="1"/>
              <a:t>informations</a:t>
            </a:r>
            <a:r>
              <a:rPr lang="en-US" sz="1000" dirty="0"/>
              <a:t> </a:t>
            </a:r>
            <a:r>
              <a:rPr lang="en-US" sz="1000" dirty="0" err="1"/>
              <a:t>juridiques</a:t>
            </a:r>
            <a:r>
              <a:rPr lang="en-US" sz="1000" dirty="0"/>
              <a:t> sur </a:t>
            </a:r>
            <a:r>
              <a:rPr lang="en-US" sz="1000" dirty="0" err="1"/>
              <a:t>ses</a:t>
            </a:r>
            <a:r>
              <a:rPr lang="en-US" sz="1000" dirty="0"/>
              <a:t> droits au regard des </a:t>
            </a:r>
            <a:r>
              <a:rPr lang="en-US" sz="1000" dirty="0" err="1"/>
              <a:t>lois</a:t>
            </a:r>
            <a:r>
              <a:rPr lang="en-US" sz="1000" dirty="0"/>
              <a:t> </a:t>
            </a:r>
            <a:r>
              <a:rPr lang="en-US" sz="1000" dirty="0" err="1"/>
              <a:t>nationales</a:t>
            </a:r>
            <a:r>
              <a:rPr lang="en-US" sz="1000" dirty="0"/>
              <a:t> et </a:t>
            </a:r>
            <a:r>
              <a:rPr lang="en-US" sz="1000" dirty="0" err="1"/>
              <a:t>coutumières</a:t>
            </a:r>
            <a:r>
              <a:rPr lang="en-US" sz="1000" dirty="0"/>
              <a:t>.</a:t>
            </a:r>
          </a:p>
          <a:p>
            <a:r>
              <a:rPr lang="en-US" sz="1000" b="1" dirty="0"/>
              <a:t>5. </a:t>
            </a:r>
            <a:r>
              <a:rPr lang="en-US" sz="1000" b="1" dirty="0" err="1"/>
              <a:t>Mettre</a:t>
            </a:r>
            <a:r>
              <a:rPr lang="en-US" sz="1000" b="1" dirty="0"/>
              <a:t> </a:t>
            </a:r>
            <a:r>
              <a:rPr lang="en-US" sz="1000" b="1" dirty="0" err="1"/>
              <a:t>en</a:t>
            </a:r>
            <a:r>
              <a:rPr lang="en-US" sz="1000" b="1" dirty="0"/>
              <a:t> place des </a:t>
            </a:r>
            <a:r>
              <a:rPr lang="en-US" sz="1000" b="1" dirty="0" err="1"/>
              <a:t>systèmes</a:t>
            </a:r>
            <a:r>
              <a:rPr lang="en-US" sz="1000" b="1" dirty="0"/>
              <a:t> de </a:t>
            </a:r>
            <a:r>
              <a:rPr lang="en-US" sz="1000" b="1" dirty="0" err="1"/>
              <a:t>soutien</a:t>
            </a:r>
            <a:r>
              <a:rPr lang="en-US" sz="1000" b="1" dirty="0"/>
              <a:t> :</a:t>
            </a:r>
            <a:endParaRPr lang="en-US" sz="1000" dirty="0"/>
          </a:p>
          <a:p>
            <a:r>
              <a:rPr lang="en-US" sz="1000" dirty="0"/>
              <a:t>• La </a:t>
            </a:r>
            <a:r>
              <a:rPr lang="en-US" sz="1000" dirty="0" err="1"/>
              <a:t>mettre</a:t>
            </a:r>
            <a:r>
              <a:rPr lang="en-US" sz="1000" dirty="0"/>
              <a:t> </a:t>
            </a:r>
            <a:r>
              <a:rPr lang="en-US" sz="1000" dirty="0" err="1"/>
              <a:t>en</a:t>
            </a:r>
            <a:r>
              <a:rPr lang="en-US" sz="1000" dirty="0"/>
              <a:t> lien avec des services de </a:t>
            </a:r>
            <a:r>
              <a:rPr lang="en-US" sz="1000" dirty="0" err="1"/>
              <a:t>soutien</a:t>
            </a:r>
            <a:r>
              <a:rPr lang="en-US" sz="1000" dirty="0"/>
              <a:t>, des </a:t>
            </a:r>
            <a:r>
              <a:rPr lang="en-US" sz="1000" dirty="0" err="1"/>
              <a:t>personnes</a:t>
            </a:r>
            <a:r>
              <a:rPr lang="en-US" sz="1000" dirty="0"/>
              <a:t> de </a:t>
            </a:r>
            <a:r>
              <a:rPr lang="en-US" sz="1000" dirty="0" err="1"/>
              <a:t>confiance</a:t>
            </a:r>
            <a:r>
              <a:rPr lang="en-US" sz="1000" dirty="0"/>
              <a:t> et des </a:t>
            </a:r>
            <a:r>
              <a:rPr lang="en-US" sz="1000" dirty="0" err="1"/>
              <a:t>stratégies</a:t>
            </a:r>
            <a:r>
              <a:rPr lang="en-US" sz="1000" dirty="0"/>
              <a:t> </a:t>
            </a:r>
            <a:r>
              <a:rPr lang="en-US" sz="1000" dirty="0" err="1"/>
              <a:t>d’adaptation</a:t>
            </a:r>
            <a:r>
              <a:rPr lang="en-US" sz="1000" dirty="0"/>
              <a:t>.</a:t>
            </a:r>
          </a:p>
          <a:p>
            <a:r>
              <a:rPr lang="en-US" sz="1000" b="1" dirty="0"/>
              <a:t>6. </a:t>
            </a:r>
            <a:r>
              <a:rPr lang="en-US" sz="1000" b="1" dirty="0" err="1"/>
              <a:t>Plaider</a:t>
            </a:r>
            <a:r>
              <a:rPr lang="en-US" sz="1000" b="1" dirty="0"/>
              <a:t> pour la fille :</a:t>
            </a:r>
            <a:endParaRPr lang="en-US" sz="1000" dirty="0"/>
          </a:p>
          <a:p>
            <a:r>
              <a:rPr lang="en-US" sz="1000" dirty="0"/>
              <a:t>• Si </a:t>
            </a:r>
            <a:r>
              <a:rPr lang="en-US" sz="1000" dirty="0" err="1"/>
              <a:t>cela</a:t>
            </a:r>
            <a:r>
              <a:rPr lang="en-US" sz="1000" dirty="0"/>
              <a:t> est </a:t>
            </a:r>
            <a:r>
              <a:rPr lang="en-US" sz="1000" dirty="0" err="1"/>
              <a:t>sûr</a:t>
            </a:r>
            <a:r>
              <a:rPr lang="en-US" sz="1000" dirty="0"/>
              <a:t>, </a:t>
            </a:r>
            <a:r>
              <a:rPr lang="en-US" sz="1000" dirty="0" err="1"/>
              <a:t>impliquer</a:t>
            </a:r>
            <a:r>
              <a:rPr lang="en-US" sz="1000" dirty="0"/>
              <a:t> un parent </a:t>
            </a:r>
            <a:r>
              <a:rPr lang="en-US" sz="1000" dirty="0" err="1"/>
              <a:t>ou</a:t>
            </a:r>
            <a:r>
              <a:rPr lang="en-US" sz="1000" dirty="0"/>
              <a:t> un </a:t>
            </a:r>
            <a:r>
              <a:rPr lang="en-US" sz="1000" dirty="0" err="1"/>
              <a:t>adulte</a:t>
            </a:r>
            <a:r>
              <a:rPr lang="en-US" sz="1000" dirty="0"/>
              <a:t> de </a:t>
            </a:r>
            <a:r>
              <a:rPr lang="en-US" sz="1000" dirty="0" err="1"/>
              <a:t>soutien</a:t>
            </a:r>
            <a:r>
              <a:rPr lang="en-US" sz="1000" dirty="0"/>
              <a:t> pour </a:t>
            </a:r>
            <a:r>
              <a:rPr lang="en-US" sz="1000" dirty="0" err="1"/>
              <a:t>défendre</a:t>
            </a:r>
            <a:r>
              <a:rPr lang="en-US" sz="1000" dirty="0"/>
              <a:t> son </a:t>
            </a:r>
            <a:r>
              <a:rPr lang="en-US" sz="1000" dirty="0" err="1"/>
              <a:t>accès</a:t>
            </a:r>
            <a:r>
              <a:rPr lang="en-US" sz="1000" dirty="0"/>
              <a:t> à </a:t>
            </a:r>
            <a:r>
              <a:rPr lang="en-US" sz="1000" dirty="0" err="1"/>
              <a:t>l’éducation</a:t>
            </a:r>
            <a:r>
              <a:rPr lang="en-US" sz="1000" dirty="0"/>
              <a:t> et aux </a:t>
            </a:r>
            <a:r>
              <a:rPr lang="en-US" sz="1000" dirty="0" err="1"/>
              <a:t>soins</a:t>
            </a:r>
            <a:r>
              <a:rPr lang="en-US" sz="1000" dirty="0"/>
              <a:t> de santé.</a:t>
            </a:r>
          </a:p>
          <a:p>
            <a:r>
              <a:rPr lang="en-US" sz="1000" b="1" dirty="0"/>
              <a:t>7. </a:t>
            </a:r>
            <a:r>
              <a:rPr lang="en-US" sz="1000" b="1" dirty="0" err="1"/>
              <a:t>Impliquer</a:t>
            </a:r>
            <a:r>
              <a:rPr lang="en-US" sz="1000" b="1" dirty="0"/>
              <a:t> des </a:t>
            </a:r>
            <a:r>
              <a:rPr lang="en-US" sz="1000" b="1" dirty="0" err="1"/>
              <a:t>adultes</a:t>
            </a:r>
            <a:r>
              <a:rPr lang="en-US" sz="1000" b="1" dirty="0"/>
              <a:t> de </a:t>
            </a:r>
            <a:r>
              <a:rPr lang="en-US" sz="1000" b="1" dirty="0" err="1"/>
              <a:t>soutien</a:t>
            </a:r>
            <a:r>
              <a:rPr lang="en-US" sz="1000" b="1" dirty="0"/>
              <a:t> :</a:t>
            </a:r>
            <a:endParaRPr lang="en-US" sz="1000" dirty="0"/>
          </a:p>
          <a:p>
            <a:r>
              <a:rPr lang="en-US" sz="1000" dirty="0"/>
              <a:t>• </a:t>
            </a:r>
            <a:r>
              <a:rPr lang="en-US" sz="1000" dirty="0" err="1"/>
              <a:t>Veiller</a:t>
            </a:r>
            <a:r>
              <a:rPr lang="en-US" sz="1000" dirty="0"/>
              <a:t> à </a:t>
            </a:r>
            <a:r>
              <a:rPr lang="en-US" sz="1000" dirty="0" err="1"/>
              <a:t>ce</a:t>
            </a:r>
            <a:r>
              <a:rPr lang="en-US" sz="1000" dirty="0"/>
              <a:t> </a:t>
            </a:r>
            <a:r>
              <a:rPr lang="en-US" sz="1000" dirty="0" err="1"/>
              <a:t>que</a:t>
            </a:r>
            <a:r>
              <a:rPr lang="en-US" sz="1000" dirty="0"/>
              <a:t> les </a:t>
            </a:r>
            <a:r>
              <a:rPr lang="en-US" sz="1000" dirty="0" err="1"/>
              <a:t>adultes</a:t>
            </a:r>
            <a:r>
              <a:rPr lang="en-US" sz="1000" dirty="0"/>
              <a:t> de </a:t>
            </a:r>
            <a:r>
              <a:rPr lang="en-US" sz="1000" dirty="0" err="1"/>
              <a:t>confiance</a:t>
            </a:r>
            <a:r>
              <a:rPr lang="en-US" sz="1000" dirty="0"/>
              <a:t> </a:t>
            </a:r>
            <a:r>
              <a:rPr lang="en-US" sz="1000" dirty="0" err="1"/>
              <a:t>comprennent</a:t>
            </a:r>
            <a:r>
              <a:rPr lang="en-US" sz="1000" dirty="0"/>
              <a:t> les </a:t>
            </a:r>
            <a:r>
              <a:rPr lang="en-US" sz="1000" dirty="0" err="1"/>
              <a:t>risques</a:t>
            </a:r>
            <a:r>
              <a:rPr lang="en-US" sz="1000" dirty="0"/>
              <a:t> et </a:t>
            </a:r>
            <a:r>
              <a:rPr lang="en-US" sz="1000" dirty="0" err="1"/>
              <a:t>puissent</a:t>
            </a:r>
            <a:r>
              <a:rPr lang="en-US" sz="1000" dirty="0"/>
              <a:t> </a:t>
            </a:r>
            <a:r>
              <a:rPr lang="en-US" sz="1000" dirty="0" err="1"/>
              <a:t>fournir</a:t>
            </a:r>
            <a:r>
              <a:rPr lang="en-US" sz="1000" dirty="0"/>
              <a:t> un </a:t>
            </a:r>
            <a:r>
              <a:rPr lang="en-US" sz="1000" dirty="0" err="1"/>
              <a:t>soutien</a:t>
            </a:r>
            <a:r>
              <a:rPr lang="en-US" sz="1000" dirty="0"/>
              <a:t> </a:t>
            </a:r>
            <a:r>
              <a:rPr lang="en-US" sz="1000" dirty="0" err="1"/>
              <a:t>continu</a:t>
            </a:r>
            <a:r>
              <a:rPr lang="en-US" sz="1000" dirty="0"/>
              <a:t>.</a:t>
            </a:r>
          </a:p>
          <a:p>
            <a:endParaRPr lang="fr-FR" sz="1200" b="0" i="0" u="none" strike="noStrike" cap="none" baseline="0" dirty="0">
              <a:solidFill>
                <a:srgbClr val="000000"/>
              </a:solidFill>
              <a:effectLst/>
              <a:uFill>
                <a:solidFill>
                  <a:prstClr val="black">
                    <a:alpha val="0"/>
                  </a:prstClr>
                </a:solidFill>
              </a:uFill>
              <a:latin typeface="Calibri"/>
              <a:ea typeface="Calibri"/>
              <a:cs typeface="Calibri"/>
            </a:endParaRPr>
          </a:p>
        </p:txBody>
      </p:sp>
      <p:sp>
        <p:nvSpPr>
          <p:cNvPr id="4" name="Slide Number Placeholder 3"/>
          <p:cNvSpPr>
            <a:spLocks noGrp="1"/>
          </p:cNvSpPr>
          <p:nvPr>
            <p:ph type="sldNum" sz="quarter" idx="10"/>
          </p:nvPr>
        </p:nvSpPr>
        <p:spPr/>
        <p:txBody>
          <a:bodyPr/>
          <a:lstStyle/>
          <a:p>
            <a:fld id="{C568F6E5-5E12-4623-90BB-7EC2ED9BF81B}" type="slidenum">
              <a:rPr lang="en-US" smtClean="0"/>
              <a:t>15</a:t>
            </a:fld>
            <a:endParaRPr lang="en-US"/>
          </a:p>
        </p:txBody>
      </p:sp>
    </p:spTree>
    <p:extLst>
      <p:ext uri="{BB962C8B-B14F-4D97-AF65-F5344CB8AC3E}">
        <p14:creationId xmlns:p14="http://schemas.microsoft.com/office/powerpoint/2010/main" val="4171477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57650"/>
          </a:xfrm>
        </p:spPr>
        <p:txBody>
          <a:bodyPr/>
          <a:lstStyle/>
          <a:p>
            <a:r>
              <a:rPr lang="en-US" sz="1000" b="1" dirty="0"/>
              <a:t>Durée : 10 min</a:t>
            </a:r>
          </a:p>
          <a:p>
            <a:endParaRPr lang="en-US" sz="1000" dirty="0"/>
          </a:p>
          <a:p>
            <a:r>
              <a:rPr lang="en-US" sz="1000" b="1" dirty="0"/>
              <a:t>Note pour </a:t>
            </a:r>
            <a:r>
              <a:rPr lang="en-US" sz="1000" b="1" dirty="0" err="1"/>
              <a:t>l’animatrice</a:t>
            </a:r>
            <a:r>
              <a:rPr lang="en-US" sz="1000" b="1" dirty="0"/>
              <a:t> / </a:t>
            </a:r>
            <a:r>
              <a:rPr lang="en-US" sz="1000" b="1" dirty="0" err="1"/>
              <a:t>l’animateur</a:t>
            </a:r>
            <a:r>
              <a:rPr lang="en-US" sz="1000" b="1" dirty="0"/>
              <a:t> : </a:t>
            </a:r>
            <a:r>
              <a:rPr lang="en-US" sz="1000" dirty="0" err="1"/>
              <a:t>Présentez</a:t>
            </a:r>
            <a:r>
              <a:rPr lang="en-US" sz="1000" dirty="0"/>
              <a:t> les points </a:t>
            </a:r>
            <a:r>
              <a:rPr lang="en-US" sz="1000" dirty="0" err="1"/>
              <a:t>d’évaluation</a:t>
            </a:r>
            <a:r>
              <a:rPr lang="en-US" sz="1000" dirty="0"/>
              <a:t> et les services possibles / </a:t>
            </a:r>
            <a:r>
              <a:rPr lang="en-US" sz="1000" dirty="0" err="1"/>
              <a:t>Clarifiez</a:t>
            </a:r>
            <a:r>
              <a:rPr lang="en-US" sz="1000" dirty="0"/>
              <a:t> les </a:t>
            </a:r>
            <a:r>
              <a:rPr lang="en-US" sz="1000" dirty="0" err="1"/>
              <a:t>différences</a:t>
            </a:r>
            <a:r>
              <a:rPr lang="en-US" sz="1000" dirty="0"/>
              <a:t> </a:t>
            </a:r>
            <a:r>
              <a:rPr lang="en-US" sz="1000" dirty="0" err="1"/>
              <a:t>d’approche</a:t>
            </a:r>
            <a:r>
              <a:rPr lang="en-US" sz="1000" dirty="0"/>
              <a:t> </a:t>
            </a:r>
            <a:r>
              <a:rPr lang="en-US" sz="1000" dirty="0" err="1"/>
              <a:t>lorsque</a:t>
            </a:r>
            <a:r>
              <a:rPr lang="en-US" sz="1000" dirty="0"/>
              <a:t> la fille est déjà </a:t>
            </a:r>
            <a:r>
              <a:rPr lang="en-US" sz="1000" dirty="0" err="1"/>
              <a:t>mariée</a:t>
            </a:r>
            <a:r>
              <a:rPr lang="en-US" sz="1000" dirty="0"/>
              <a:t> /</a:t>
            </a:r>
            <a:r>
              <a:rPr lang="en-US" sz="1000" dirty="0" err="1"/>
              <a:t>Indiquez</a:t>
            </a:r>
            <a:r>
              <a:rPr lang="en-US" sz="1000" dirty="0"/>
              <a:t> les situations </a:t>
            </a:r>
            <a:r>
              <a:rPr lang="en-US" sz="1000" dirty="0" err="1"/>
              <a:t>où</a:t>
            </a:r>
            <a:r>
              <a:rPr lang="en-US" sz="1000" dirty="0"/>
              <a:t> les </a:t>
            </a:r>
            <a:r>
              <a:rPr lang="en-US" sz="1000" dirty="0" err="1"/>
              <a:t>responsables</a:t>
            </a:r>
            <a:r>
              <a:rPr lang="en-US" sz="1000" dirty="0"/>
              <a:t> (parents/</a:t>
            </a:r>
            <a:r>
              <a:rPr lang="en-US" sz="1000" dirty="0" err="1"/>
              <a:t>tuteurs</a:t>
            </a:r>
            <a:r>
              <a:rPr lang="en-US" sz="1000" dirty="0"/>
              <a:t>) ne </a:t>
            </a:r>
            <a:r>
              <a:rPr lang="en-US" sz="1000" dirty="0" err="1"/>
              <a:t>doivent</a:t>
            </a:r>
            <a:r>
              <a:rPr lang="en-US" sz="1000" dirty="0"/>
              <a:t> pas </a:t>
            </a:r>
            <a:r>
              <a:rPr lang="en-US" sz="1000" dirty="0" err="1"/>
              <a:t>être</a:t>
            </a:r>
            <a:r>
              <a:rPr lang="en-US" sz="1000" dirty="0"/>
              <a:t> </a:t>
            </a:r>
            <a:r>
              <a:rPr lang="en-US" sz="1000" dirty="0" err="1"/>
              <a:t>impliqués</a:t>
            </a:r>
            <a:r>
              <a:rPr lang="en-US" sz="1000" dirty="0"/>
              <a:t> (situation </a:t>
            </a:r>
            <a:r>
              <a:rPr lang="en-US" sz="1000" dirty="0" err="1"/>
              <a:t>dangereuse</a:t>
            </a:r>
            <a:r>
              <a:rPr lang="en-US" sz="1000" dirty="0"/>
              <a:t> </a:t>
            </a:r>
            <a:r>
              <a:rPr lang="en-US" sz="1000" dirty="0" err="1"/>
              <a:t>ou</a:t>
            </a:r>
            <a:r>
              <a:rPr lang="en-US" sz="1000" dirty="0"/>
              <a:t> </a:t>
            </a:r>
            <a:r>
              <a:rPr lang="en-US" sz="1000" dirty="0" err="1"/>
              <a:t>contrôle</a:t>
            </a:r>
            <a:r>
              <a:rPr lang="en-US" sz="1000" dirty="0"/>
              <a:t> </a:t>
            </a:r>
            <a:r>
              <a:rPr lang="en-US" sz="1000" dirty="0" err="1"/>
              <a:t>excessif</a:t>
            </a:r>
            <a:r>
              <a:rPr lang="en-US" sz="1000" dirty="0"/>
              <a:t>).</a:t>
            </a:r>
            <a:br>
              <a:rPr lang="en-US" sz="1000" dirty="0"/>
            </a:br>
            <a:endParaRPr lang="en-US" sz="1000" dirty="0"/>
          </a:p>
          <a:p>
            <a:r>
              <a:rPr lang="en-US" sz="1000" dirty="0"/>
              <a:t>- </a:t>
            </a:r>
            <a:r>
              <a:rPr lang="en-US" sz="1000" dirty="0" err="1"/>
              <a:t>Même</a:t>
            </a:r>
            <a:r>
              <a:rPr lang="en-US" sz="1000" dirty="0"/>
              <a:t> </a:t>
            </a:r>
            <a:r>
              <a:rPr lang="en-US" sz="1000" dirty="0" err="1"/>
              <a:t>si</a:t>
            </a:r>
            <a:r>
              <a:rPr lang="en-US" sz="1000" dirty="0"/>
              <a:t> les filles </a:t>
            </a:r>
            <a:r>
              <a:rPr lang="en-US" sz="1000" dirty="0" err="1"/>
              <a:t>mariées</a:t>
            </a:r>
            <a:r>
              <a:rPr lang="en-US" sz="1000" dirty="0"/>
              <a:t> ne </a:t>
            </a:r>
            <a:r>
              <a:rPr lang="en-US" sz="1000" dirty="0" err="1"/>
              <a:t>sollicitent</a:t>
            </a:r>
            <a:r>
              <a:rPr lang="en-US" sz="1000" dirty="0"/>
              <a:t> pas de services VBG, </a:t>
            </a:r>
            <a:r>
              <a:rPr lang="en-US" sz="1000" dirty="0" err="1"/>
              <a:t>elles</a:t>
            </a:r>
            <a:r>
              <a:rPr lang="en-US" sz="1000" dirty="0"/>
              <a:t> </a:t>
            </a:r>
            <a:r>
              <a:rPr lang="en-US" sz="1000" dirty="0" err="1"/>
              <a:t>ont</a:t>
            </a:r>
            <a:r>
              <a:rPr lang="en-US" sz="1000" dirty="0"/>
              <a:t> malgré tout </a:t>
            </a:r>
            <a:r>
              <a:rPr lang="en-US" sz="1000" dirty="0" err="1"/>
              <a:t>besoin</a:t>
            </a:r>
            <a:r>
              <a:rPr lang="en-US" sz="1000" dirty="0"/>
              <a:t> de </a:t>
            </a:r>
            <a:r>
              <a:rPr lang="en-US" sz="1000" dirty="0" err="1"/>
              <a:t>soutien</a:t>
            </a:r>
            <a:r>
              <a:rPr lang="en-US" sz="1000" dirty="0"/>
              <a:t>.</a:t>
            </a:r>
          </a:p>
          <a:p>
            <a:r>
              <a:rPr lang="en-US" sz="1000" dirty="0"/>
              <a:t>- Si </a:t>
            </a:r>
            <a:r>
              <a:rPr lang="en-US" sz="1000" dirty="0" err="1"/>
              <a:t>votre</a:t>
            </a:r>
            <a:r>
              <a:rPr lang="en-US" sz="1000" dirty="0"/>
              <a:t> </a:t>
            </a:r>
            <a:r>
              <a:rPr lang="en-US" sz="1000" dirty="0" err="1"/>
              <a:t>organisation</a:t>
            </a:r>
            <a:r>
              <a:rPr lang="en-US" sz="1000" dirty="0"/>
              <a:t> </a:t>
            </a:r>
            <a:r>
              <a:rPr lang="en-US" sz="1000" dirty="0" err="1"/>
              <a:t>travaille</a:t>
            </a:r>
            <a:r>
              <a:rPr lang="en-US" sz="1000" dirty="0"/>
              <a:t> avec des </a:t>
            </a:r>
            <a:r>
              <a:rPr lang="en-US" sz="1000" dirty="0" err="1"/>
              <a:t>adolescentes</a:t>
            </a:r>
            <a:r>
              <a:rPr lang="en-US" sz="1000" dirty="0"/>
              <a:t>, </a:t>
            </a:r>
            <a:r>
              <a:rPr lang="en-US" sz="1000" dirty="0" err="1"/>
              <a:t>créez</a:t>
            </a:r>
            <a:r>
              <a:rPr lang="en-US" sz="1000" dirty="0"/>
              <a:t> des </a:t>
            </a:r>
            <a:r>
              <a:rPr lang="en-US" sz="1000" dirty="0" err="1"/>
              <a:t>espaces</a:t>
            </a:r>
            <a:r>
              <a:rPr lang="en-US" sz="1000" dirty="0"/>
              <a:t> </a:t>
            </a:r>
            <a:r>
              <a:rPr lang="en-US" sz="1000" dirty="0" err="1"/>
              <a:t>inclusifs</a:t>
            </a:r>
            <a:r>
              <a:rPr lang="en-US" sz="1000" dirty="0"/>
              <a:t> </a:t>
            </a:r>
            <a:r>
              <a:rPr lang="en-US" sz="1000" dirty="0" err="1"/>
              <a:t>permettant</a:t>
            </a:r>
            <a:r>
              <a:rPr lang="en-US" sz="1000" dirty="0"/>
              <a:t> aux filles </a:t>
            </a:r>
            <a:r>
              <a:rPr lang="en-US" sz="1000" dirty="0" err="1"/>
              <a:t>mariées</a:t>
            </a:r>
            <a:r>
              <a:rPr lang="en-US" sz="1000" dirty="0"/>
              <a:t> de </a:t>
            </a:r>
            <a:r>
              <a:rPr lang="en-US" sz="1000" dirty="0" err="1"/>
              <a:t>participer</a:t>
            </a:r>
            <a:r>
              <a:rPr lang="en-US" sz="1000" dirty="0"/>
              <a:t> aux </a:t>
            </a:r>
            <a:r>
              <a:rPr lang="en-US" sz="1000" dirty="0" err="1"/>
              <a:t>activités</a:t>
            </a:r>
            <a:r>
              <a:rPr lang="en-US" sz="1000" dirty="0"/>
              <a:t> de </a:t>
            </a:r>
            <a:r>
              <a:rPr lang="en-US" sz="1000" dirty="0" err="1"/>
              <a:t>groupe</a:t>
            </a:r>
            <a:r>
              <a:rPr lang="en-US" sz="1000" dirty="0"/>
              <a:t> — </a:t>
            </a:r>
            <a:r>
              <a:rPr lang="en-US" sz="1000" dirty="0" err="1"/>
              <a:t>cela</a:t>
            </a:r>
            <a:r>
              <a:rPr lang="en-US" sz="1000" dirty="0"/>
              <a:t> </a:t>
            </a:r>
            <a:r>
              <a:rPr lang="en-US" sz="1000" dirty="0" err="1"/>
              <a:t>peut</a:t>
            </a:r>
            <a:r>
              <a:rPr lang="en-US" sz="1000" dirty="0"/>
              <a:t>, avec le temps, </a:t>
            </a:r>
            <a:r>
              <a:rPr lang="en-US" sz="1000" dirty="0" err="1"/>
              <a:t>conduire</a:t>
            </a:r>
            <a:r>
              <a:rPr lang="en-US" sz="1000" dirty="0"/>
              <a:t> à un </a:t>
            </a:r>
            <a:r>
              <a:rPr lang="en-US" sz="1000" dirty="0" err="1"/>
              <a:t>accompagnement</a:t>
            </a:r>
            <a:r>
              <a:rPr lang="en-US" sz="1000" dirty="0"/>
              <a:t> </a:t>
            </a:r>
            <a:r>
              <a:rPr lang="en-US" sz="1000" dirty="0" err="1"/>
              <a:t>individuel</a:t>
            </a:r>
            <a:r>
              <a:rPr lang="en-US" sz="1000" dirty="0"/>
              <a:t>.</a:t>
            </a:r>
          </a:p>
          <a:p>
            <a:r>
              <a:rPr lang="en-US" sz="1000" dirty="0"/>
              <a:t>- Une </a:t>
            </a:r>
            <a:r>
              <a:rPr lang="en-US" sz="1000" dirty="0" err="1"/>
              <a:t>fois</a:t>
            </a:r>
            <a:r>
              <a:rPr lang="en-US" sz="1000" dirty="0"/>
              <a:t> </a:t>
            </a:r>
            <a:r>
              <a:rPr lang="en-US" sz="1000" dirty="0" err="1"/>
              <a:t>que</a:t>
            </a:r>
            <a:r>
              <a:rPr lang="en-US" sz="1000" dirty="0"/>
              <a:t> la fille consent à un </a:t>
            </a:r>
            <a:r>
              <a:rPr lang="en-US" sz="1000" dirty="0" err="1"/>
              <a:t>suivi</a:t>
            </a:r>
            <a:r>
              <a:rPr lang="en-US" sz="1000" dirty="0"/>
              <a:t> </a:t>
            </a:r>
            <a:r>
              <a:rPr lang="en-US" sz="1000" dirty="0" err="1"/>
              <a:t>individuel</a:t>
            </a:r>
            <a:r>
              <a:rPr lang="en-US" sz="1000" dirty="0"/>
              <a:t>, </a:t>
            </a:r>
            <a:r>
              <a:rPr lang="en-US" sz="1000" dirty="0" err="1"/>
              <a:t>adaptez</a:t>
            </a:r>
            <a:r>
              <a:rPr lang="en-US" sz="1000" dirty="0"/>
              <a:t> </a:t>
            </a:r>
            <a:r>
              <a:rPr lang="en-US" sz="1000" dirty="0" err="1"/>
              <a:t>votre</a:t>
            </a:r>
            <a:r>
              <a:rPr lang="en-US" sz="1000" dirty="0"/>
              <a:t> </a:t>
            </a:r>
            <a:r>
              <a:rPr lang="en-US" sz="1000" dirty="0" err="1"/>
              <a:t>soutien</a:t>
            </a:r>
            <a:r>
              <a:rPr lang="en-US" sz="1000" dirty="0"/>
              <a:t> à </a:t>
            </a:r>
            <a:r>
              <a:rPr lang="en-US" sz="1000" dirty="0" err="1"/>
              <a:t>ses</a:t>
            </a:r>
            <a:r>
              <a:rPr lang="en-US" sz="1000" dirty="0"/>
              <a:t> </a:t>
            </a:r>
            <a:r>
              <a:rPr lang="en-US" sz="1000" dirty="0" err="1"/>
              <a:t>besoins</a:t>
            </a:r>
            <a:r>
              <a:rPr lang="en-US" sz="1000" dirty="0"/>
              <a:t> </a:t>
            </a:r>
            <a:r>
              <a:rPr lang="en-US" sz="1000" dirty="0" err="1"/>
              <a:t>actuels</a:t>
            </a:r>
            <a:r>
              <a:rPr lang="en-US" sz="1000" dirty="0"/>
              <a:t> et </a:t>
            </a:r>
            <a:r>
              <a:rPr lang="en-US" sz="1000" dirty="0" err="1"/>
              <a:t>contribuez</a:t>
            </a:r>
            <a:r>
              <a:rPr lang="en-US" sz="1000" dirty="0"/>
              <a:t> à </a:t>
            </a:r>
            <a:r>
              <a:rPr lang="en-US" sz="1000" dirty="0" err="1"/>
              <a:t>réduire</a:t>
            </a:r>
            <a:r>
              <a:rPr lang="en-US" sz="1000" dirty="0"/>
              <a:t> les </a:t>
            </a:r>
            <a:r>
              <a:rPr lang="en-US" sz="1000" dirty="0" err="1"/>
              <a:t>risques</a:t>
            </a:r>
            <a:r>
              <a:rPr lang="en-US" sz="1000" dirty="0"/>
              <a:t> de violence et de complications de santé.</a:t>
            </a:r>
          </a:p>
          <a:p>
            <a:r>
              <a:rPr lang="en-US" sz="1000" dirty="0"/>
              <a:t>- </a:t>
            </a:r>
            <a:r>
              <a:rPr lang="en-US" sz="1000" dirty="0" err="1"/>
              <a:t>Utilisez</a:t>
            </a:r>
            <a:r>
              <a:rPr lang="en-US" sz="1000" dirty="0"/>
              <a:t> </a:t>
            </a:r>
            <a:r>
              <a:rPr lang="en-US" sz="1000" dirty="0" err="1"/>
              <a:t>une</a:t>
            </a:r>
            <a:r>
              <a:rPr lang="en-US" sz="1000" dirty="0"/>
              <a:t> </a:t>
            </a:r>
            <a:r>
              <a:rPr lang="en-US" sz="1000" dirty="0" err="1"/>
              <a:t>approche</a:t>
            </a:r>
            <a:r>
              <a:rPr lang="en-US" sz="1000" dirty="0"/>
              <a:t> standard de gestion de </a:t>
            </a:r>
            <a:r>
              <a:rPr lang="en-US" sz="1000" dirty="0" err="1"/>
              <a:t>cas</a:t>
            </a:r>
            <a:r>
              <a:rPr lang="en-US" sz="1000" dirty="0"/>
              <a:t> </a:t>
            </a:r>
            <a:r>
              <a:rPr lang="en-US" sz="1000" dirty="0" err="1"/>
              <a:t>centrée</a:t>
            </a:r>
            <a:r>
              <a:rPr lang="en-US" sz="1000" dirty="0"/>
              <a:t> sur la </a:t>
            </a:r>
            <a:r>
              <a:rPr lang="en-US" sz="1000" dirty="0" err="1"/>
              <a:t>survivante</a:t>
            </a:r>
            <a:r>
              <a:rPr lang="en-US" sz="1000" dirty="0"/>
              <a:t>, </a:t>
            </a:r>
            <a:r>
              <a:rPr lang="en-US" sz="1000" dirty="0" err="1"/>
              <a:t>en</a:t>
            </a:r>
            <a:r>
              <a:rPr lang="en-US" sz="1000" dirty="0"/>
              <a:t> </a:t>
            </a:r>
            <a:r>
              <a:rPr lang="en-US" sz="1000" dirty="0" err="1"/>
              <a:t>axant</a:t>
            </a:r>
            <a:r>
              <a:rPr lang="en-US" sz="1000" dirty="0"/>
              <a:t> </a:t>
            </a:r>
            <a:r>
              <a:rPr lang="en-US" sz="1000" dirty="0" err="1"/>
              <a:t>votre</a:t>
            </a:r>
            <a:r>
              <a:rPr lang="en-US" sz="1000" dirty="0"/>
              <a:t> </a:t>
            </a:r>
            <a:r>
              <a:rPr lang="en-US" sz="1000" dirty="0" err="1"/>
              <a:t>évaluation</a:t>
            </a:r>
            <a:r>
              <a:rPr lang="en-US" sz="1000" dirty="0"/>
              <a:t> sur :</a:t>
            </a:r>
          </a:p>
          <a:p>
            <a:r>
              <a:rPr lang="en-US" sz="1000" b="1" dirty="0" err="1"/>
              <a:t>Principaux</a:t>
            </a:r>
            <a:r>
              <a:rPr lang="en-US" sz="1000" b="1" dirty="0"/>
              <a:t> points </a:t>
            </a:r>
            <a:r>
              <a:rPr lang="en-US" sz="1000" b="1" dirty="0" err="1"/>
              <a:t>d’évaluation</a:t>
            </a:r>
            <a:r>
              <a:rPr lang="en-US" sz="1000" b="1" dirty="0"/>
              <a:t> pour les filles déjà </a:t>
            </a:r>
            <a:r>
              <a:rPr lang="en-US" sz="1000" b="1" dirty="0" err="1"/>
              <a:t>mariées</a:t>
            </a:r>
            <a:endParaRPr lang="en-US" sz="1000" b="1" dirty="0"/>
          </a:p>
          <a:p>
            <a:r>
              <a:rPr lang="en-US" sz="1000" dirty="0"/>
              <a:t>• </a:t>
            </a:r>
            <a:r>
              <a:rPr lang="en-US" sz="1000" b="1" dirty="0" err="1"/>
              <a:t>Évaluer</a:t>
            </a:r>
            <a:r>
              <a:rPr lang="en-US" sz="1000" b="1" dirty="0"/>
              <a:t> les </a:t>
            </a:r>
            <a:r>
              <a:rPr lang="en-US" sz="1000" b="1" dirty="0" err="1"/>
              <a:t>préoccupations</a:t>
            </a:r>
            <a:r>
              <a:rPr lang="en-US" sz="1000" b="1" dirty="0"/>
              <a:t> </a:t>
            </a:r>
            <a:r>
              <a:rPr lang="en-US" sz="1000" b="1" dirty="0" err="1"/>
              <a:t>liées</a:t>
            </a:r>
            <a:r>
              <a:rPr lang="en-US" sz="1000" b="1" dirty="0"/>
              <a:t> à la </a:t>
            </a:r>
            <a:r>
              <a:rPr lang="en-US" sz="1000" b="1" dirty="0" err="1"/>
              <a:t>sécurité</a:t>
            </a:r>
            <a:r>
              <a:rPr lang="en-US" sz="1000" b="1" dirty="0"/>
              <a:t> :</a:t>
            </a:r>
            <a:r>
              <a:rPr lang="en-US" sz="1000" dirty="0"/>
              <a:t> identifier les </a:t>
            </a:r>
            <a:r>
              <a:rPr lang="en-US" sz="1000" dirty="0" err="1"/>
              <a:t>risques</a:t>
            </a:r>
            <a:r>
              <a:rPr lang="en-US" sz="1000" dirty="0"/>
              <a:t> </a:t>
            </a:r>
            <a:r>
              <a:rPr lang="en-US" sz="1000" dirty="0" err="1"/>
              <a:t>immédiats</a:t>
            </a:r>
            <a:r>
              <a:rPr lang="en-US" sz="1000" dirty="0"/>
              <a:t>, y </a:t>
            </a:r>
            <a:r>
              <a:rPr lang="en-US" sz="1000" dirty="0" err="1"/>
              <a:t>compris</a:t>
            </a:r>
            <a:r>
              <a:rPr lang="en-US" sz="1000" dirty="0"/>
              <a:t> les violences physiques, </a:t>
            </a:r>
            <a:r>
              <a:rPr lang="en-US" sz="1000" dirty="0" err="1"/>
              <a:t>émotionnelles</a:t>
            </a:r>
            <a:r>
              <a:rPr lang="en-US" sz="1000" dirty="0"/>
              <a:t> et </a:t>
            </a:r>
            <a:r>
              <a:rPr lang="en-US" sz="1000" dirty="0" err="1"/>
              <a:t>sexuelles</a:t>
            </a:r>
            <a:r>
              <a:rPr lang="en-US" sz="1000" dirty="0"/>
              <a:t>, et </a:t>
            </a:r>
            <a:r>
              <a:rPr lang="en-US" sz="1000" dirty="0" err="1"/>
              <a:t>apprécier</a:t>
            </a:r>
            <a:r>
              <a:rPr lang="en-US" sz="1000" dirty="0"/>
              <a:t> la </a:t>
            </a:r>
            <a:r>
              <a:rPr lang="en-US" sz="1000" dirty="0" err="1"/>
              <a:t>gravité</a:t>
            </a:r>
            <a:r>
              <a:rPr lang="en-US" sz="1000" dirty="0"/>
              <a:t> de la violence </a:t>
            </a:r>
            <a:r>
              <a:rPr lang="en-US" sz="1000" dirty="0" err="1"/>
              <a:t>conjugale</a:t>
            </a:r>
            <a:r>
              <a:rPr lang="en-US" sz="1000" dirty="0"/>
              <a:t> (VPI).</a:t>
            </a:r>
          </a:p>
          <a:p>
            <a:r>
              <a:rPr lang="en-US" sz="1000" dirty="0"/>
              <a:t>• </a:t>
            </a:r>
            <a:r>
              <a:rPr lang="en-US" sz="1000" b="1" dirty="0" err="1"/>
              <a:t>Comprendre</a:t>
            </a:r>
            <a:r>
              <a:rPr lang="en-US" sz="1000" b="1" dirty="0"/>
              <a:t> </a:t>
            </a:r>
            <a:r>
              <a:rPr lang="en-US" sz="1000" b="1" dirty="0" err="1"/>
              <a:t>l’environnement</a:t>
            </a:r>
            <a:r>
              <a:rPr lang="en-US" sz="1000" b="1" dirty="0"/>
              <a:t> matrimonial :</a:t>
            </a:r>
            <a:r>
              <a:rPr lang="en-US" sz="1000" dirty="0"/>
              <a:t> </a:t>
            </a:r>
            <a:r>
              <a:rPr lang="en-US" sz="1000" dirty="0" err="1"/>
              <a:t>analyser</a:t>
            </a:r>
            <a:r>
              <a:rPr lang="en-US" sz="1000" dirty="0"/>
              <a:t> les </a:t>
            </a:r>
            <a:r>
              <a:rPr lang="en-US" sz="1000" dirty="0" err="1"/>
              <a:t>dynamiques</a:t>
            </a:r>
            <a:r>
              <a:rPr lang="en-US" sz="1000" dirty="0"/>
              <a:t> de </a:t>
            </a:r>
            <a:r>
              <a:rPr lang="en-US" sz="1000" dirty="0" err="1"/>
              <a:t>pouvoir</a:t>
            </a:r>
            <a:r>
              <a:rPr lang="en-US" sz="1000" dirty="0"/>
              <a:t>, le </a:t>
            </a:r>
            <a:r>
              <a:rPr lang="en-US" sz="1000" dirty="0" err="1"/>
              <a:t>contrôle</a:t>
            </a:r>
            <a:r>
              <a:rPr lang="en-US" sz="1000" dirty="0"/>
              <a:t> et </a:t>
            </a:r>
            <a:r>
              <a:rPr lang="en-US" sz="1000" dirty="0" err="1"/>
              <a:t>l’isolement</a:t>
            </a:r>
            <a:r>
              <a:rPr lang="en-US" sz="1000" dirty="0"/>
              <a:t> au sein du </a:t>
            </a:r>
            <a:r>
              <a:rPr lang="en-US" sz="1000" dirty="0" err="1"/>
              <a:t>mariage</a:t>
            </a:r>
            <a:r>
              <a:rPr lang="en-US" sz="1000" dirty="0"/>
              <a:t>, </a:t>
            </a:r>
            <a:r>
              <a:rPr lang="en-US" sz="1000" dirty="0" err="1"/>
              <a:t>ainsi</a:t>
            </a:r>
            <a:r>
              <a:rPr lang="en-US" sz="1000" dirty="0"/>
              <a:t> </a:t>
            </a:r>
            <a:r>
              <a:rPr lang="en-US" sz="1000" dirty="0" err="1"/>
              <a:t>que</a:t>
            </a:r>
            <a:r>
              <a:rPr lang="en-US" sz="1000" dirty="0"/>
              <a:t> les </a:t>
            </a:r>
            <a:r>
              <a:rPr lang="en-US" sz="1000" dirty="0" err="1"/>
              <a:t>risques</a:t>
            </a:r>
            <a:r>
              <a:rPr lang="en-US" sz="1000" dirty="0"/>
              <a:t> de </a:t>
            </a:r>
            <a:r>
              <a:rPr lang="en-US" sz="1000" dirty="0" err="1"/>
              <a:t>représailles</a:t>
            </a:r>
            <a:r>
              <a:rPr lang="en-US" sz="1000" dirty="0"/>
              <a:t> de la part du </a:t>
            </a:r>
            <a:r>
              <a:rPr lang="en-US" sz="1000" dirty="0" err="1"/>
              <a:t>mari</a:t>
            </a:r>
            <a:r>
              <a:rPr lang="en-US" sz="1000" dirty="0"/>
              <a:t>.</a:t>
            </a:r>
          </a:p>
          <a:p>
            <a:r>
              <a:rPr lang="en-US" sz="1000" dirty="0"/>
              <a:t>• </a:t>
            </a:r>
            <a:r>
              <a:rPr lang="en-US" sz="1000" b="1" dirty="0" err="1"/>
              <a:t>Évaluer</a:t>
            </a:r>
            <a:r>
              <a:rPr lang="en-US" sz="1000" b="1" dirty="0"/>
              <a:t> les réseaux de </a:t>
            </a:r>
            <a:r>
              <a:rPr lang="en-US" sz="1000" b="1" dirty="0" err="1"/>
              <a:t>soutien</a:t>
            </a:r>
            <a:r>
              <a:rPr lang="en-US" sz="1000" b="1" dirty="0"/>
              <a:t> :</a:t>
            </a:r>
            <a:r>
              <a:rPr lang="en-US" sz="1000" dirty="0"/>
              <a:t> identifier les </a:t>
            </a:r>
            <a:r>
              <a:rPr lang="en-US" sz="1000" dirty="0" err="1"/>
              <a:t>personnes</a:t>
            </a:r>
            <a:r>
              <a:rPr lang="en-US" sz="1000" dirty="0"/>
              <a:t> de </a:t>
            </a:r>
            <a:r>
              <a:rPr lang="en-US" sz="1000" dirty="0" err="1"/>
              <a:t>confiance</a:t>
            </a:r>
            <a:r>
              <a:rPr lang="en-US" sz="1000" dirty="0"/>
              <a:t>, les </a:t>
            </a:r>
            <a:r>
              <a:rPr lang="en-US" sz="1000" dirty="0" err="1"/>
              <a:t>aliés</a:t>
            </a:r>
            <a:r>
              <a:rPr lang="en-US" sz="1000" dirty="0"/>
              <a:t> </a:t>
            </a:r>
            <a:r>
              <a:rPr lang="en-US" sz="1000" dirty="0" err="1"/>
              <a:t>ou</a:t>
            </a:r>
            <a:r>
              <a:rPr lang="en-US" sz="1000" dirty="0"/>
              <a:t> les services </a:t>
            </a:r>
            <a:r>
              <a:rPr lang="en-US" sz="1000" dirty="0" err="1"/>
              <a:t>auxquels</a:t>
            </a:r>
            <a:r>
              <a:rPr lang="en-US" sz="1000" dirty="0"/>
              <a:t> la fille </a:t>
            </a:r>
            <a:r>
              <a:rPr lang="en-US" sz="1000" dirty="0" err="1"/>
              <a:t>peut</a:t>
            </a:r>
            <a:r>
              <a:rPr lang="en-US" sz="1000" dirty="0"/>
              <a:t> </a:t>
            </a:r>
            <a:r>
              <a:rPr lang="en-US" sz="1000" dirty="0" err="1"/>
              <a:t>accéder</a:t>
            </a:r>
            <a:r>
              <a:rPr lang="en-US" sz="1000" dirty="0"/>
              <a:t>.</a:t>
            </a:r>
          </a:p>
          <a:p>
            <a:r>
              <a:rPr lang="en-US" sz="1000" dirty="0"/>
              <a:t>• </a:t>
            </a:r>
            <a:r>
              <a:rPr lang="en-US" sz="1000" b="1" dirty="0" err="1"/>
              <a:t>Besoins</a:t>
            </a:r>
            <a:r>
              <a:rPr lang="en-US" sz="1000" b="1" dirty="0"/>
              <a:t> </a:t>
            </a:r>
            <a:r>
              <a:rPr lang="en-US" sz="1000" b="1" dirty="0" err="1"/>
              <a:t>en</a:t>
            </a:r>
            <a:r>
              <a:rPr lang="en-US" sz="1000" b="1" dirty="0"/>
              <a:t> santé et </a:t>
            </a:r>
            <a:r>
              <a:rPr lang="en-US" sz="1000" b="1" dirty="0" err="1"/>
              <a:t>en</a:t>
            </a:r>
            <a:r>
              <a:rPr lang="en-US" sz="1000" b="1" dirty="0"/>
              <a:t> reproduction :</a:t>
            </a:r>
            <a:r>
              <a:rPr lang="en-US" sz="1000" dirty="0"/>
              <a:t> </a:t>
            </a:r>
            <a:r>
              <a:rPr lang="en-US" sz="1000" dirty="0" err="1"/>
              <a:t>évaluer</a:t>
            </a:r>
            <a:r>
              <a:rPr lang="en-US" sz="1000" dirty="0"/>
              <a:t> </a:t>
            </a:r>
            <a:r>
              <a:rPr lang="en-US" sz="1000" dirty="0" err="1"/>
              <a:t>ses</a:t>
            </a:r>
            <a:r>
              <a:rPr lang="en-US" sz="1000" dirty="0"/>
              <a:t> </a:t>
            </a:r>
            <a:r>
              <a:rPr lang="en-US" sz="1000" dirty="0" err="1"/>
              <a:t>connaissances</a:t>
            </a:r>
            <a:r>
              <a:rPr lang="en-US" sz="1000" dirty="0"/>
              <a:t> et son </a:t>
            </a:r>
            <a:r>
              <a:rPr lang="en-US" sz="1000" dirty="0" err="1"/>
              <a:t>accès</a:t>
            </a:r>
            <a:r>
              <a:rPr lang="en-US" sz="1000" dirty="0"/>
              <a:t> aux services de santé reproductive, et explorer toute </a:t>
            </a:r>
            <a:r>
              <a:rPr lang="en-US" sz="1000" dirty="0" err="1"/>
              <a:t>forme</a:t>
            </a:r>
            <a:r>
              <a:rPr lang="en-US" sz="1000" dirty="0"/>
              <a:t> de </a:t>
            </a:r>
            <a:r>
              <a:rPr lang="en-US" sz="1000" dirty="0" err="1"/>
              <a:t>contrainte</a:t>
            </a:r>
            <a:r>
              <a:rPr lang="en-US" sz="1000" dirty="0"/>
              <a:t> </a:t>
            </a:r>
            <a:r>
              <a:rPr lang="en-US" sz="1000" dirty="0" err="1"/>
              <a:t>liée</a:t>
            </a:r>
            <a:r>
              <a:rPr lang="en-US" sz="1000" dirty="0"/>
              <a:t> à la </a:t>
            </a:r>
            <a:r>
              <a:rPr lang="en-US" sz="1000" dirty="0" err="1"/>
              <a:t>grossesse</a:t>
            </a:r>
            <a:r>
              <a:rPr lang="en-US" sz="1000" dirty="0"/>
              <a:t> </a:t>
            </a:r>
            <a:r>
              <a:rPr lang="en-US" sz="1000" dirty="0" err="1"/>
              <a:t>ou</a:t>
            </a:r>
            <a:r>
              <a:rPr lang="en-US" sz="1000" dirty="0"/>
              <a:t> à la contraception.</a:t>
            </a:r>
          </a:p>
          <a:p>
            <a:r>
              <a:rPr lang="en-US" sz="1000" dirty="0"/>
              <a:t>• </a:t>
            </a:r>
            <a:r>
              <a:rPr lang="en-US" sz="1000" b="1" dirty="0" err="1"/>
              <a:t>Dépendance</a:t>
            </a:r>
            <a:r>
              <a:rPr lang="en-US" sz="1000" b="1" dirty="0"/>
              <a:t> </a:t>
            </a:r>
            <a:r>
              <a:rPr lang="en-US" sz="1000" b="1" dirty="0" err="1"/>
              <a:t>économique</a:t>
            </a:r>
            <a:r>
              <a:rPr lang="en-US" sz="1000" b="1" dirty="0"/>
              <a:t> :</a:t>
            </a:r>
            <a:r>
              <a:rPr lang="en-US" sz="1000" dirty="0"/>
              <a:t> </a:t>
            </a:r>
            <a:r>
              <a:rPr lang="en-US" sz="1000" dirty="0" err="1"/>
              <a:t>discuter</a:t>
            </a:r>
            <a:r>
              <a:rPr lang="en-US" sz="1000" dirty="0"/>
              <a:t> de </a:t>
            </a:r>
            <a:r>
              <a:rPr lang="en-US" sz="1000" dirty="0" err="1"/>
              <a:t>sa</a:t>
            </a:r>
            <a:r>
              <a:rPr lang="en-US" sz="1000" dirty="0"/>
              <a:t> situation financière et explorer les </a:t>
            </a:r>
            <a:r>
              <a:rPr lang="en-US" sz="1000" dirty="0" err="1"/>
              <a:t>possibilités</a:t>
            </a:r>
            <a:r>
              <a:rPr lang="en-US" sz="1000" dirty="0"/>
              <a:t> </a:t>
            </a:r>
            <a:r>
              <a:rPr lang="en-US" sz="1000" dirty="0" err="1"/>
              <a:t>d’autonomie</a:t>
            </a:r>
            <a:r>
              <a:rPr lang="en-US" sz="1000" dirty="0"/>
              <a:t>.</a:t>
            </a:r>
          </a:p>
          <a:p>
            <a:pPr marR="0" lvl="0">
              <a:buSzPts val="1000"/>
              <a:tabLst>
                <a:tab pos="457200" algn="l"/>
              </a:tabLst>
            </a:pPr>
            <a:endParaRPr lang="fr-FR" sz="1200" b="0" i="0" u="none" strike="noStrike" cap="none" baseline="0" dirty="0">
              <a:solidFill>
                <a:srgbClr val="0E0E0E"/>
              </a:solidFill>
              <a:effectLst/>
              <a:uFill>
                <a:solidFill>
                  <a:prstClr val="black">
                    <a:alpha val="0"/>
                  </a:prstClr>
                </a:solidFill>
              </a:uFill>
              <a:latin typeface=".AppleSystemUIFont"/>
              <a:ea typeface=".AppleSystemUIFont"/>
              <a:cs typeface=".AppleSystemUIFont"/>
            </a:endParaRPr>
          </a:p>
        </p:txBody>
      </p:sp>
      <p:sp>
        <p:nvSpPr>
          <p:cNvPr id="4" name="Slide Number Placeholder 3"/>
          <p:cNvSpPr>
            <a:spLocks noGrp="1"/>
          </p:cNvSpPr>
          <p:nvPr>
            <p:ph type="sldNum" sz="quarter" idx="10"/>
          </p:nvPr>
        </p:nvSpPr>
        <p:spPr/>
        <p:txBody>
          <a:bodyPr/>
          <a:lstStyle/>
          <a:p>
            <a:fld id="{C568F6E5-5E12-4623-90BB-7EC2ED9BF81B}" type="slidenum">
              <a:rPr lang="en-US" smtClean="0"/>
              <a:t>16</a:t>
            </a:fld>
            <a:endParaRPr lang="en-US"/>
          </a:p>
        </p:txBody>
      </p:sp>
    </p:spTree>
    <p:extLst>
      <p:ext uri="{BB962C8B-B14F-4D97-AF65-F5344CB8AC3E}">
        <p14:creationId xmlns:p14="http://schemas.microsoft.com/office/powerpoint/2010/main" val="1702258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91050"/>
          </a:xfrm>
        </p:spPr>
        <p:txBody>
          <a:bodyPr/>
          <a:lstStyle/>
          <a:p>
            <a:r>
              <a:rPr lang="en-US" sz="1100" b="1" dirty="0"/>
              <a:t>Durée : 5 min</a:t>
            </a:r>
          </a:p>
          <a:p>
            <a:r>
              <a:rPr lang="en-US" sz="1100" b="1" dirty="0"/>
              <a:t>Plan </a:t>
            </a:r>
            <a:r>
              <a:rPr lang="en-US" sz="1100" b="1" dirty="0" err="1"/>
              <a:t>d’action</a:t>
            </a:r>
            <a:r>
              <a:rPr lang="en-US" sz="1100" b="1" dirty="0"/>
              <a:t> pour les filles déjà </a:t>
            </a:r>
            <a:r>
              <a:rPr lang="en-US" sz="1100" b="1" dirty="0" err="1"/>
              <a:t>mariées</a:t>
            </a:r>
            <a:endParaRPr lang="en-US" sz="1100" b="1" dirty="0"/>
          </a:p>
          <a:p>
            <a:endParaRPr lang="en-US" sz="1100" dirty="0"/>
          </a:p>
          <a:p>
            <a:r>
              <a:rPr lang="en-US" sz="1100" dirty="0"/>
              <a:t>• </a:t>
            </a:r>
            <a:r>
              <a:rPr lang="en-US" sz="1100" b="1" dirty="0" err="1"/>
              <a:t>Fournir</a:t>
            </a:r>
            <a:r>
              <a:rPr lang="en-US" sz="1100" b="1" dirty="0"/>
              <a:t> des </a:t>
            </a:r>
            <a:r>
              <a:rPr lang="en-US" sz="1100" b="1" dirty="0" err="1"/>
              <a:t>informations</a:t>
            </a:r>
            <a:r>
              <a:rPr lang="en-US" sz="1100" b="1" dirty="0"/>
              <a:t> </a:t>
            </a:r>
            <a:r>
              <a:rPr lang="en-US" sz="1100" b="1" dirty="0" err="1"/>
              <a:t>ciblées</a:t>
            </a:r>
            <a:r>
              <a:rPr lang="en-US" sz="1100" b="1" dirty="0"/>
              <a:t> :</a:t>
            </a:r>
            <a:endParaRPr lang="en-US" sz="1100" dirty="0"/>
          </a:p>
          <a:p>
            <a:r>
              <a:rPr lang="en-US" sz="1100" dirty="0"/>
              <a:t>• </a:t>
            </a:r>
            <a:r>
              <a:rPr lang="en-US" sz="1100" dirty="0" err="1"/>
              <a:t>Conséquences</a:t>
            </a:r>
            <a:r>
              <a:rPr lang="en-US" sz="1100" dirty="0"/>
              <a:t> du </a:t>
            </a:r>
            <a:r>
              <a:rPr lang="en-US" sz="1100" dirty="0" err="1"/>
              <a:t>mariage</a:t>
            </a:r>
            <a:r>
              <a:rPr lang="en-US" sz="1100" dirty="0"/>
              <a:t> </a:t>
            </a:r>
            <a:r>
              <a:rPr lang="en-US" sz="1100" dirty="0" err="1"/>
              <a:t>d’enfants</a:t>
            </a:r>
            <a:r>
              <a:rPr lang="en-US" sz="1100" dirty="0"/>
              <a:t> (impacts sur la santé, la </a:t>
            </a:r>
            <a:r>
              <a:rPr lang="en-US" sz="1100" dirty="0" err="1"/>
              <a:t>sécurité</a:t>
            </a:r>
            <a:r>
              <a:rPr lang="en-US" sz="1100" dirty="0"/>
              <a:t> et le bien-</a:t>
            </a:r>
            <a:r>
              <a:rPr lang="en-US" sz="1100" dirty="0" err="1"/>
              <a:t>être</a:t>
            </a:r>
            <a:r>
              <a:rPr lang="en-US" sz="1100" dirty="0"/>
              <a:t> psychosocial).</a:t>
            </a:r>
          </a:p>
          <a:p>
            <a:r>
              <a:rPr lang="en-US" sz="1100" dirty="0"/>
              <a:t>• Services </a:t>
            </a:r>
            <a:r>
              <a:rPr lang="en-US" sz="1100" dirty="0" err="1"/>
              <a:t>disponibles</a:t>
            </a:r>
            <a:r>
              <a:rPr lang="en-US" sz="1100" dirty="0"/>
              <a:t> (santé, assistance </a:t>
            </a:r>
            <a:r>
              <a:rPr lang="en-US" sz="1100" dirty="0" err="1"/>
              <a:t>juridique</a:t>
            </a:r>
            <a:r>
              <a:rPr lang="en-US" sz="1100" dirty="0"/>
              <a:t> et </a:t>
            </a:r>
            <a:r>
              <a:rPr lang="en-US" sz="1100" dirty="0" err="1"/>
              <a:t>soutien</a:t>
            </a:r>
            <a:r>
              <a:rPr lang="en-US" sz="1100" dirty="0"/>
              <a:t> psychosocial).</a:t>
            </a:r>
            <a:br>
              <a:rPr lang="en-US" sz="1100" dirty="0"/>
            </a:br>
            <a:endParaRPr lang="en-US" sz="1100" dirty="0"/>
          </a:p>
          <a:p>
            <a:r>
              <a:rPr lang="en-US" sz="1100" dirty="0"/>
              <a:t>• </a:t>
            </a:r>
            <a:r>
              <a:rPr lang="en-US" sz="1100" b="1" dirty="0" err="1"/>
              <a:t>Élaborer</a:t>
            </a:r>
            <a:r>
              <a:rPr lang="en-US" sz="1100" b="1" dirty="0"/>
              <a:t> un plan de </a:t>
            </a:r>
            <a:r>
              <a:rPr lang="en-US" sz="1100" b="1" dirty="0" err="1"/>
              <a:t>sécurité</a:t>
            </a:r>
            <a:r>
              <a:rPr lang="en-US" sz="1100" b="1" dirty="0"/>
              <a:t> :</a:t>
            </a:r>
            <a:r>
              <a:rPr lang="en-US" sz="1100" dirty="0"/>
              <a:t> </a:t>
            </a:r>
            <a:r>
              <a:rPr lang="en-US" sz="1100" dirty="0" err="1"/>
              <a:t>créer</a:t>
            </a:r>
            <a:r>
              <a:rPr lang="en-US" sz="1100" dirty="0"/>
              <a:t> un plan de </a:t>
            </a:r>
            <a:r>
              <a:rPr lang="en-US" sz="1100" dirty="0" err="1"/>
              <a:t>sécurité</a:t>
            </a:r>
            <a:r>
              <a:rPr lang="en-US" sz="1100" dirty="0"/>
              <a:t> </a:t>
            </a:r>
            <a:r>
              <a:rPr lang="en-US" sz="1100" dirty="0" err="1"/>
              <a:t>personnalisé</a:t>
            </a:r>
            <a:r>
              <a:rPr lang="en-US" sz="1100" dirty="0"/>
              <a:t> pour faire face aux </a:t>
            </a:r>
            <a:r>
              <a:rPr lang="en-US" sz="1100" dirty="0" err="1"/>
              <a:t>risques</a:t>
            </a:r>
            <a:r>
              <a:rPr lang="en-US" sz="1100" dirty="0"/>
              <a:t> </a:t>
            </a:r>
            <a:r>
              <a:rPr lang="en-US" sz="1100" dirty="0" err="1"/>
              <a:t>liés</a:t>
            </a:r>
            <a:r>
              <a:rPr lang="en-US" sz="1100" dirty="0"/>
              <a:t> au </a:t>
            </a:r>
            <a:r>
              <a:rPr lang="en-US" sz="1100" dirty="0" err="1"/>
              <a:t>mari</a:t>
            </a:r>
            <a:r>
              <a:rPr lang="en-US" sz="1100" dirty="0"/>
              <a:t>, à la famille </a:t>
            </a:r>
            <a:r>
              <a:rPr lang="en-US" sz="1100" dirty="0" err="1"/>
              <a:t>ou</a:t>
            </a:r>
            <a:r>
              <a:rPr lang="en-US" sz="1100" dirty="0"/>
              <a:t> à la </a:t>
            </a:r>
            <a:r>
              <a:rPr lang="en-US" sz="1100" dirty="0" err="1"/>
              <a:t>communauté</a:t>
            </a:r>
            <a:r>
              <a:rPr lang="en-US" sz="1100" dirty="0"/>
              <a:t>, </a:t>
            </a:r>
            <a:r>
              <a:rPr lang="en-US" sz="1100" dirty="0" err="1"/>
              <a:t>en</a:t>
            </a:r>
            <a:r>
              <a:rPr lang="en-US" sz="1100" dirty="0"/>
              <a:t> </a:t>
            </a:r>
            <a:r>
              <a:rPr lang="en-US" sz="1100" dirty="0" err="1"/>
              <a:t>mettant</a:t>
            </a:r>
            <a:r>
              <a:rPr lang="en-US" sz="1100" dirty="0"/>
              <a:t> </a:t>
            </a:r>
            <a:r>
              <a:rPr lang="en-US" sz="1100" dirty="0" err="1"/>
              <a:t>l’accent</a:t>
            </a:r>
            <a:r>
              <a:rPr lang="en-US" sz="1100" dirty="0"/>
              <a:t> sur les </a:t>
            </a:r>
            <a:r>
              <a:rPr lang="en-US" sz="1100" dirty="0" err="1"/>
              <a:t>lieux</a:t>
            </a:r>
            <a:r>
              <a:rPr lang="en-US" sz="1100" dirty="0"/>
              <a:t> </a:t>
            </a:r>
            <a:r>
              <a:rPr lang="en-US" sz="1100" dirty="0" err="1"/>
              <a:t>sûrs</a:t>
            </a:r>
            <a:r>
              <a:rPr lang="en-US" sz="1100" dirty="0"/>
              <a:t> et les contacts </a:t>
            </a:r>
            <a:r>
              <a:rPr lang="en-US" sz="1100" dirty="0" err="1"/>
              <a:t>d’urgence</a:t>
            </a:r>
            <a:r>
              <a:rPr lang="en-US" sz="1100" dirty="0"/>
              <a:t>.</a:t>
            </a:r>
          </a:p>
          <a:p>
            <a:endParaRPr lang="en-US" sz="1100" dirty="0"/>
          </a:p>
          <a:p>
            <a:r>
              <a:rPr lang="en-US" sz="1100" dirty="0"/>
              <a:t>• </a:t>
            </a:r>
            <a:r>
              <a:rPr lang="en-US" sz="1100" b="1" dirty="0" err="1"/>
              <a:t>Soutenir</a:t>
            </a:r>
            <a:r>
              <a:rPr lang="en-US" sz="1100" b="1" dirty="0"/>
              <a:t> les </a:t>
            </a:r>
            <a:r>
              <a:rPr lang="en-US" sz="1100" b="1" dirty="0" err="1"/>
              <a:t>stratégies</a:t>
            </a:r>
            <a:r>
              <a:rPr lang="en-US" sz="1100" b="1" dirty="0"/>
              <a:t> </a:t>
            </a:r>
            <a:r>
              <a:rPr lang="en-US" sz="1100" b="1" dirty="0" err="1"/>
              <a:t>d’adaptation</a:t>
            </a:r>
            <a:r>
              <a:rPr lang="en-US" sz="1100" b="1" dirty="0"/>
              <a:t> (coping) :</a:t>
            </a:r>
            <a:r>
              <a:rPr lang="en-US" sz="1100" dirty="0"/>
              <a:t> aider la fille à identifier des </a:t>
            </a:r>
            <a:r>
              <a:rPr lang="en-US" sz="1100" dirty="0" err="1"/>
              <a:t>activités</a:t>
            </a:r>
            <a:r>
              <a:rPr lang="en-US" sz="1100" dirty="0"/>
              <a:t> </a:t>
            </a:r>
            <a:r>
              <a:rPr lang="en-US" sz="1100" dirty="0" err="1"/>
              <a:t>ou</a:t>
            </a:r>
            <a:r>
              <a:rPr lang="en-US" sz="1100" dirty="0"/>
              <a:t> des pratiques qui </a:t>
            </a:r>
            <a:r>
              <a:rPr lang="en-US" sz="1100" dirty="0" err="1"/>
              <a:t>lui</a:t>
            </a:r>
            <a:r>
              <a:rPr lang="en-US" sz="1100" dirty="0"/>
              <a:t> </a:t>
            </a:r>
            <a:r>
              <a:rPr lang="en-US" sz="1100" dirty="0" err="1"/>
              <a:t>apportent</a:t>
            </a:r>
            <a:r>
              <a:rPr lang="en-US" sz="1100" dirty="0"/>
              <a:t> du </a:t>
            </a:r>
            <a:r>
              <a:rPr lang="en-US" sz="1100" dirty="0" err="1"/>
              <a:t>calme</a:t>
            </a:r>
            <a:r>
              <a:rPr lang="en-US" sz="1100" dirty="0"/>
              <a:t> et de la joie, et </a:t>
            </a:r>
            <a:r>
              <a:rPr lang="en-US" sz="1100" dirty="0" err="1"/>
              <a:t>discuter</a:t>
            </a:r>
            <a:r>
              <a:rPr lang="en-US" sz="1100" dirty="0"/>
              <a:t> de la manière de les </a:t>
            </a:r>
            <a:r>
              <a:rPr lang="en-US" sz="1100" dirty="0" err="1"/>
              <a:t>utiliser</a:t>
            </a:r>
            <a:r>
              <a:rPr lang="en-US" sz="1100" dirty="0"/>
              <a:t> pour </a:t>
            </a:r>
            <a:r>
              <a:rPr lang="en-US" sz="1100" dirty="0" err="1"/>
              <a:t>gérer</a:t>
            </a:r>
            <a:r>
              <a:rPr lang="en-US" sz="1100" dirty="0"/>
              <a:t> le stress.</a:t>
            </a:r>
          </a:p>
          <a:p>
            <a:endParaRPr lang="en-US" sz="1100" dirty="0"/>
          </a:p>
          <a:p>
            <a:r>
              <a:rPr lang="en-US" sz="1100" dirty="0"/>
              <a:t>• </a:t>
            </a:r>
            <a:r>
              <a:rPr lang="en-US" sz="1100" b="1" dirty="0" err="1"/>
              <a:t>Favoriser</a:t>
            </a:r>
            <a:r>
              <a:rPr lang="en-US" sz="1100" b="1" dirty="0"/>
              <a:t> des relations de </a:t>
            </a:r>
            <a:r>
              <a:rPr lang="en-US" sz="1100" b="1" dirty="0" err="1"/>
              <a:t>soutien</a:t>
            </a:r>
            <a:r>
              <a:rPr lang="en-US" sz="1100" b="1" dirty="0"/>
              <a:t> :</a:t>
            </a:r>
            <a:r>
              <a:rPr lang="en-US" sz="1100" dirty="0"/>
              <a:t> identifier </a:t>
            </a:r>
            <a:r>
              <a:rPr lang="en-US" sz="1100" dirty="0" err="1"/>
              <a:t>une</a:t>
            </a:r>
            <a:r>
              <a:rPr lang="en-US" sz="1100" dirty="0"/>
              <a:t> </a:t>
            </a:r>
            <a:r>
              <a:rPr lang="en-US" sz="1100" dirty="0" err="1"/>
              <a:t>personne</a:t>
            </a:r>
            <a:r>
              <a:rPr lang="en-US" sz="1100" dirty="0"/>
              <a:t> de </a:t>
            </a:r>
            <a:r>
              <a:rPr lang="en-US" sz="1100" dirty="0" err="1"/>
              <a:t>confiance</a:t>
            </a:r>
            <a:r>
              <a:rPr lang="en-US" sz="1100" dirty="0"/>
              <a:t> à qui </a:t>
            </a:r>
            <a:r>
              <a:rPr lang="en-US" sz="1100" dirty="0" err="1"/>
              <a:t>elle</a:t>
            </a:r>
            <a:r>
              <a:rPr lang="en-US" sz="1100" dirty="0"/>
              <a:t> </a:t>
            </a:r>
            <a:r>
              <a:rPr lang="en-US" sz="1100" dirty="0" err="1"/>
              <a:t>peut</a:t>
            </a:r>
            <a:r>
              <a:rPr lang="en-US" sz="1100" dirty="0"/>
              <a:t> se </a:t>
            </a:r>
            <a:r>
              <a:rPr lang="en-US" sz="1100" dirty="0" err="1"/>
              <a:t>confier</a:t>
            </a:r>
            <a:r>
              <a:rPr lang="en-US" sz="1100" dirty="0"/>
              <a:t> et, </a:t>
            </a:r>
            <a:r>
              <a:rPr lang="en-US" sz="1100" dirty="0" err="1"/>
              <a:t>si</a:t>
            </a:r>
            <a:r>
              <a:rPr lang="en-US" sz="1100" dirty="0"/>
              <a:t> possible, </a:t>
            </a:r>
            <a:r>
              <a:rPr lang="en-US" sz="1100" dirty="0" err="1"/>
              <a:t>travailler</a:t>
            </a:r>
            <a:r>
              <a:rPr lang="en-US" sz="1100" dirty="0"/>
              <a:t> avec un </a:t>
            </a:r>
            <a:r>
              <a:rPr lang="en-US" sz="1100" dirty="0" err="1"/>
              <a:t>adulte</a:t>
            </a:r>
            <a:r>
              <a:rPr lang="en-US" sz="1100" dirty="0"/>
              <a:t> de </a:t>
            </a:r>
            <a:r>
              <a:rPr lang="en-US" sz="1100" dirty="0" err="1"/>
              <a:t>soutien</a:t>
            </a:r>
            <a:r>
              <a:rPr lang="en-US" sz="1100" dirty="0"/>
              <a:t> </a:t>
            </a:r>
            <a:r>
              <a:rPr lang="en-US" sz="1100" dirty="0" err="1"/>
              <a:t>afin</a:t>
            </a:r>
            <a:r>
              <a:rPr lang="en-US" sz="1100" dirty="0"/>
              <a:t> </a:t>
            </a:r>
            <a:r>
              <a:rPr lang="en-US" sz="1100" dirty="0" err="1"/>
              <a:t>d’assurer</a:t>
            </a:r>
            <a:r>
              <a:rPr lang="en-US" sz="1100" dirty="0"/>
              <a:t> un </a:t>
            </a:r>
            <a:r>
              <a:rPr lang="en-US" sz="1100" dirty="0" err="1"/>
              <a:t>accompagnement</a:t>
            </a:r>
            <a:r>
              <a:rPr lang="en-US" sz="1100" dirty="0"/>
              <a:t> </a:t>
            </a:r>
            <a:r>
              <a:rPr lang="en-US" sz="1100" dirty="0" err="1"/>
              <a:t>continu</a:t>
            </a:r>
            <a:r>
              <a:rPr lang="en-US" sz="1100" dirty="0"/>
              <a:t>.</a:t>
            </a:r>
          </a:p>
          <a:p>
            <a:endParaRPr lang="en-US" sz="1100" dirty="0"/>
          </a:p>
          <a:p>
            <a:r>
              <a:rPr lang="en-US" sz="1100" dirty="0"/>
              <a:t>• </a:t>
            </a:r>
            <a:r>
              <a:rPr lang="en-US" sz="1100" b="1" dirty="0" err="1"/>
              <a:t>Coordonner</a:t>
            </a:r>
            <a:r>
              <a:rPr lang="en-US" sz="1100" b="1" dirty="0"/>
              <a:t> les orientations :</a:t>
            </a:r>
            <a:r>
              <a:rPr lang="en-US" sz="1100" dirty="0"/>
              <a:t> </a:t>
            </a:r>
            <a:r>
              <a:rPr lang="en-US" sz="1100" dirty="0" err="1"/>
              <a:t>l’orienter</a:t>
            </a:r>
            <a:r>
              <a:rPr lang="en-US" sz="1100" dirty="0"/>
              <a:t> vers des services VBG, de santé reproductive et des services </a:t>
            </a:r>
            <a:r>
              <a:rPr lang="en-US" sz="1100" dirty="0" err="1"/>
              <a:t>juridiques</a:t>
            </a:r>
            <a:r>
              <a:rPr lang="en-US" sz="1100" dirty="0"/>
              <a:t>, </a:t>
            </a:r>
            <a:r>
              <a:rPr lang="en-US" sz="1100" dirty="0" err="1"/>
              <a:t>selon</a:t>
            </a:r>
            <a:r>
              <a:rPr lang="en-US" sz="1100" dirty="0"/>
              <a:t> les </a:t>
            </a:r>
            <a:r>
              <a:rPr lang="en-US" sz="1100" dirty="0" err="1"/>
              <a:t>besoins</a:t>
            </a:r>
            <a:r>
              <a:rPr lang="en-US" sz="1100" dirty="0"/>
              <a:t>.</a:t>
            </a:r>
          </a:p>
          <a:p>
            <a:endParaRPr lang="en-US" sz="1100" dirty="0"/>
          </a:p>
          <a:p>
            <a:r>
              <a:rPr lang="en-US" sz="1100" dirty="0"/>
              <a:t>• </a:t>
            </a:r>
            <a:r>
              <a:rPr lang="en-US" sz="1100" b="1" dirty="0" err="1"/>
              <a:t>Maintenir</a:t>
            </a:r>
            <a:r>
              <a:rPr lang="en-US" sz="1100" b="1" dirty="0"/>
              <a:t> le contact :</a:t>
            </a:r>
            <a:r>
              <a:rPr lang="en-US" sz="1100" dirty="0"/>
              <a:t> </a:t>
            </a:r>
            <a:r>
              <a:rPr lang="en-US" sz="1100" dirty="0" err="1"/>
              <a:t>établir</a:t>
            </a:r>
            <a:r>
              <a:rPr lang="en-US" sz="1100" dirty="0"/>
              <a:t> </a:t>
            </a:r>
            <a:r>
              <a:rPr lang="en-US" sz="1100" dirty="0" err="1"/>
              <a:t>une</a:t>
            </a:r>
            <a:r>
              <a:rPr lang="en-US" sz="1100" dirty="0"/>
              <a:t> communication </a:t>
            </a:r>
            <a:r>
              <a:rPr lang="en-US" sz="1100" dirty="0" err="1"/>
              <a:t>régulière</a:t>
            </a:r>
            <a:r>
              <a:rPr lang="en-US" sz="1100" dirty="0"/>
              <a:t> pour </a:t>
            </a:r>
            <a:r>
              <a:rPr lang="en-US" sz="1100" dirty="0" err="1"/>
              <a:t>suivre</a:t>
            </a:r>
            <a:r>
              <a:rPr lang="en-US" sz="1100" dirty="0"/>
              <a:t> </a:t>
            </a:r>
            <a:r>
              <a:rPr lang="en-US" sz="1100" dirty="0" err="1"/>
              <a:t>sa</a:t>
            </a:r>
            <a:r>
              <a:rPr lang="en-US" sz="1100" dirty="0"/>
              <a:t> </a:t>
            </a:r>
            <a:r>
              <a:rPr lang="en-US" sz="1100" dirty="0" err="1"/>
              <a:t>sécurité</a:t>
            </a:r>
            <a:r>
              <a:rPr lang="en-US" sz="1100" dirty="0"/>
              <a:t> et son </a:t>
            </a:r>
            <a:r>
              <a:rPr lang="en-US" sz="1100" dirty="0" err="1"/>
              <a:t>évolution</a:t>
            </a:r>
            <a:r>
              <a:rPr lang="en-US" sz="1100" dirty="0"/>
              <a:t>.</a:t>
            </a:r>
          </a:p>
          <a:p>
            <a:endParaRPr lang="en-US" dirty="0"/>
          </a:p>
        </p:txBody>
      </p:sp>
      <p:sp>
        <p:nvSpPr>
          <p:cNvPr id="4" name="Slide Number Placeholder 3"/>
          <p:cNvSpPr>
            <a:spLocks noGrp="1"/>
          </p:cNvSpPr>
          <p:nvPr>
            <p:ph type="sldNum" sz="quarter" idx="10"/>
          </p:nvPr>
        </p:nvSpPr>
        <p:spPr/>
        <p:txBody>
          <a:bodyPr/>
          <a:lstStyle/>
          <a:p>
            <a:fld id="{C568F6E5-5E12-4623-90BB-7EC2ED9BF81B}" type="slidenum">
              <a:rPr lang="en-US" smtClean="0"/>
              <a:t>17</a:t>
            </a:fld>
            <a:endParaRPr lang="en-US"/>
          </a:p>
        </p:txBody>
      </p:sp>
    </p:spTree>
    <p:extLst>
      <p:ext uri="{BB962C8B-B14F-4D97-AF65-F5344CB8AC3E}">
        <p14:creationId xmlns:p14="http://schemas.microsoft.com/office/powerpoint/2010/main" val="2361967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Durée : 5 min</a:t>
            </a:r>
          </a:p>
          <a:p>
            <a:endParaRPr lang="en-US" dirty="0"/>
          </a:p>
          <a:p>
            <a:r>
              <a:rPr lang="en-US" b="1" dirty="0"/>
              <a:t>Note pour </a:t>
            </a:r>
            <a:r>
              <a:rPr lang="en-US" b="1" dirty="0" err="1"/>
              <a:t>l’animatrice</a:t>
            </a:r>
            <a:r>
              <a:rPr lang="en-US" b="1" dirty="0"/>
              <a:t> / </a:t>
            </a:r>
            <a:r>
              <a:rPr lang="en-US" b="1" dirty="0" err="1"/>
              <a:t>l’animateur</a:t>
            </a:r>
            <a:r>
              <a:rPr lang="en-US" b="1" dirty="0"/>
              <a:t> :</a:t>
            </a:r>
            <a:endParaRPr lang="en-US" dirty="0"/>
          </a:p>
          <a:p>
            <a:pPr marL="0" marR="0" lvl="0" indent="0" algn="l" defTabSz="914400" rtl="0" eaLnBrk="1" fontAlgn="auto" latinLnBrk="0" hangingPunct="1">
              <a:lnSpc>
                <a:spcPct val="100000"/>
              </a:lnSpc>
              <a:spcBef>
                <a:spcPts val="0"/>
              </a:spcBef>
              <a:spcAft>
                <a:spcPts val="0"/>
              </a:spcAft>
              <a:buClrTx/>
              <a:buSzPts val="1000"/>
              <a:buFontTx/>
              <a:buNone/>
              <a:tabLst>
                <a:tab pos="457200" algn="l"/>
              </a:tabLst>
              <a:defRPr/>
            </a:pPr>
            <a:r>
              <a:rPr lang="en-US" dirty="0" err="1"/>
              <a:t>Que</a:t>
            </a:r>
            <a:r>
              <a:rPr lang="en-US" dirty="0"/>
              <a:t> se passe-t-il </a:t>
            </a:r>
            <a:r>
              <a:rPr lang="en-US" dirty="0" err="1"/>
              <a:t>si</a:t>
            </a:r>
            <a:r>
              <a:rPr lang="en-US" dirty="0"/>
              <a:t>, </a:t>
            </a:r>
            <a:r>
              <a:rPr lang="en-US" dirty="0" err="1"/>
              <a:t>en</a:t>
            </a:r>
            <a:r>
              <a:rPr lang="en-US" dirty="0"/>
              <a:t> </a:t>
            </a:r>
            <a:r>
              <a:rPr lang="en-US" dirty="0" err="1"/>
              <a:t>travaillant</a:t>
            </a:r>
            <a:r>
              <a:rPr lang="en-US" dirty="0"/>
              <a:t> avec </a:t>
            </a:r>
            <a:r>
              <a:rPr lang="en-US" dirty="0" err="1"/>
              <a:t>une</a:t>
            </a:r>
            <a:r>
              <a:rPr lang="en-US" dirty="0"/>
              <a:t> fille, vous ne </a:t>
            </a:r>
            <a:r>
              <a:rPr lang="en-US" dirty="0" err="1"/>
              <a:t>parvenez</a:t>
            </a:r>
            <a:r>
              <a:rPr lang="en-US" dirty="0"/>
              <a:t> pas ensemble à identifier un </a:t>
            </a:r>
            <a:r>
              <a:rPr lang="en-US" dirty="0" err="1"/>
              <a:t>adulte</a:t>
            </a:r>
            <a:r>
              <a:rPr lang="en-US" dirty="0"/>
              <a:t> de </a:t>
            </a:r>
            <a:r>
              <a:rPr lang="en-US" dirty="0" err="1"/>
              <a:t>soutien</a:t>
            </a:r>
            <a:r>
              <a:rPr lang="en-US" dirty="0"/>
              <a:t> dans </a:t>
            </a:r>
            <a:r>
              <a:rPr lang="en-US" dirty="0" err="1"/>
              <a:t>sa</a:t>
            </a:r>
            <a:r>
              <a:rPr lang="en-US" dirty="0"/>
              <a:t> vie ? Dans </a:t>
            </a:r>
            <a:r>
              <a:rPr lang="en-US" dirty="0" err="1"/>
              <a:t>ces</a:t>
            </a:r>
            <a:r>
              <a:rPr lang="en-US" dirty="0"/>
              <a:t> situations, vous </a:t>
            </a:r>
            <a:r>
              <a:rPr lang="en-US" dirty="0" err="1"/>
              <a:t>pouvez</a:t>
            </a:r>
            <a:r>
              <a:rPr lang="en-US" dirty="0"/>
              <a:t> </a:t>
            </a:r>
            <a:r>
              <a:rPr lang="en-US" dirty="0" err="1"/>
              <a:t>être</a:t>
            </a:r>
            <a:r>
              <a:rPr lang="en-US" dirty="0"/>
              <a:t> la </a:t>
            </a:r>
            <a:r>
              <a:rPr lang="en-US" dirty="0" err="1"/>
              <a:t>seule</a:t>
            </a:r>
            <a:r>
              <a:rPr lang="en-US" dirty="0"/>
              <a:t> </a:t>
            </a:r>
            <a:r>
              <a:rPr lang="en-US" dirty="0" err="1"/>
              <a:t>personne</a:t>
            </a:r>
            <a:r>
              <a:rPr lang="en-US" dirty="0"/>
              <a:t> </a:t>
            </a:r>
            <a:r>
              <a:rPr lang="en-US" dirty="0" err="1"/>
              <a:t>adulte</a:t>
            </a:r>
            <a:r>
              <a:rPr lang="en-US" dirty="0"/>
              <a:t> </a:t>
            </a:r>
            <a:r>
              <a:rPr lang="en-US" dirty="0" err="1"/>
              <a:t>en</a:t>
            </a:r>
            <a:r>
              <a:rPr lang="en-US" dirty="0"/>
              <a:t> qui </a:t>
            </a:r>
            <a:r>
              <a:rPr lang="en-US" dirty="0" err="1"/>
              <a:t>elle</a:t>
            </a:r>
            <a:r>
              <a:rPr lang="en-US" dirty="0"/>
              <a:t> a </a:t>
            </a:r>
            <a:r>
              <a:rPr lang="en-US" dirty="0" err="1"/>
              <a:t>confiance</a:t>
            </a:r>
            <a:r>
              <a:rPr lang="en-US" dirty="0"/>
              <a:t>. </a:t>
            </a:r>
            <a:r>
              <a:rPr lang="en-US" dirty="0" err="1"/>
              <a:t>Que</a:t>
            </a:r>
            <a:r>
              <a:rPr lang="en-US" dirty="0"/>
              <a:t> </a:t>
            </a:r>
            <a:r>
              <a:rPr lang="en-US" dirty="0" err="1"/>
              <a:t>pouvez</a:t>
            </a:r>
            <a:r>
              <a:rPr lang="en-US" dirty="0"/>
              <a:t>-vous faire pour </a:t>
            </a:r>
            <a:r>
              <a:rPr lang="en-US" dirty="0" err="1"/>
              <a:t>l’aider</a:t>
            </a:r>
            <a:r>
              <a:rPr lang="en-US" dirty="0"/>
              <a:t> tout </a:t>
            </a:r>
            <a:r>
              <a:rPr lang="en-US" dirty="0" err="1"/>
              <a:t>en</a:t>
            </a:r>
            <a:r>
              <a:rPr lang="en-US" dirty="0"/>
              <a:t> </a:t>
            </a:r>
            <a:r>
              <a:rPr lang="en-US" dirty="0" err="1"/>
              <a:t>maintenant</a:t>
            </a:r>
            <a:r>
              <a:rPr lang="en-US" dirty="0"/>
              <a:t> des </a:t>
            </a:r>
            <a:r>
              <a:rPr lang="en-US" dirty="0" err="1"/>
              <a:t>limites</a:t>
            </a:r>
            <a:r>
              <a:rPr lang="en-US" dirty="0"/>
              <a:t> </a:t>
            </a:r>
            <a:r>
              <a:rPr lang="en-US" dirty="0" err="1"/>
              <a:t>professionnelles</a:t>
            </a:r>
            <a:r>
              <a:rPr lang="en-US" dirty="0"/>
              <a:t> </a:t>
            </a:r>
            <a:r>
              <a:rPr lang="en-US" dirty="0" err="1"/>
              <a:t>appropriées</a:t>
            </a:r>
            <a:r>
              <a:rPr lang="en-US" dirty="0"/>
              <a:t> ? </a:t>
            </a:r>
          </a:p>
          <a:p>
            <a:pPr marL="0" marR="0" lvl="0" indent="0" algn="l" defTabSz="914400" rtl="0" eaLnBrk="1" fontAlgn="auto" latinLnBrk="0" hangingPunct="1">
              <a:lnSpc>
                <a:spcPct val="100000"/>
              </a:lnSpc>
              <a:spcBef>
                <a:spcPts val="0"/>
              </a:spcBef>
              <a:spcAft>
                <a:spcPts val="0"/>
              </a:spcAft>
              <a:buClrTx/>
              <a:buSzPts val="1000"/>
              <a:buFontTx/>
              <a:buNone/>
              <a:tabLst>
                <a:tab pos="457200" algn="l"/>
              </a:tabLst>
              <a:defRPr/>
            </a:pPr>
            <a:r>
              <a:rPr lang="en-US" dirty="0"/>
              <a:t>Vous </a:t>
            </a:r>
            <a:r>
              <a:rPr lang="en-US" dirty="0" err="1"/>
              <a:t>pouvez</a:t>
            </a:r>
            <a:r>
              <a:rPr lang="en-US" dirty="0"/>
              <a:t> vous </a:t>
            </a:r>
            <a:r>
              <a:rPr lang="en-US" dirty="0" err="1"/>
              <a:t>concentrer</a:t>
            </a:r>
            <a:r>
              <a:rPr lang="en-US" dirty="0"/>
              <a:t> sur le </a:t>
            </a:r>
            <a:r>
              <a:rPr lang="en-US" dirty="0" err="1"/>
              <a:t>maintien</a:t>
            </a:r>
            <a:r>
              <a:rPr lang="en-US" dirty="0"/>
              <a:t> de son </a:t>
            </a:r>
            <a:r>
              <a:rPr lang="en-US" dirty="0" err="1"/>
              <a:t>accès</a:t>
            </a:r>
            <a:r>
              <a:rPr lang="en-US" dirty="0"/>
              <a:t> à vous et aux services de </a:t>
            </a:r>
            <a:r>
              <a:rPr lang="en-US" dirty="0" err="1"/>
              <a:t>votre</a:t>
            </a:r>
            <a:r>
              <a:rPr lang="en-US" dirty="0"/>
              <a:t> </a:t>
            </a:r>
            <a:r>
              <a:rPr lang="en-US" dirty="0" err="1"/>
              <a:t>programme</a:t>
            </a:r>
            <a:r>
              <a:rPr lang="en-US" dirty="0"/>
              <a:t> ; </a:t>
            </a:r>
            <a:r>
              <a:rPr lang="en-US" dirty="0" err="1"/>
              <a:t>garder</a:t>
            </a:r>
            <a:r>
              <a:rPr lang="en-US" dirty="0"/>
              <a:t> </a:t>
            </a:r>
            <a:r>
              <a:rPr lang="en-US" dirty="0" err="1"/>
              <a:t>une</a:t>
            </a:r>
            <a:r>
              <a:rPr lang="en-US" dirty="0"/>
              <a:t> </a:t>
            </a:r>
            <a:r>
              <a:rPr lang="en-US" dirty="0" err="1"/>
              <a:t>ligne</a:t>
            </a:r>
            <a:r>
              <a:rPr lang="en-US" dirty="0"/>
              <a:t> de communication ouverte avec </a:t>
            </a:r>
            <a:r>
              <a:rPr lang="en-US" dirty="0" err="1"/>
              <a:t>elle</a:t>
            </a:r>
            <a:r>
              <a:rPr lang="en-US" dirty="0"/>
              <a:t> </a:t>
            </a:r>
            <a:r>
              <a:rPr lang="en-US" dirty="0" err="1"/>
              <a:t>afin</a:t>
            </a:r>
            <a:r>
              <a:rPr lang="en-US" dirty="0"/>
              <a:t> de </a:t>
            </a:r>
            <a:r>
              <a:rPr lang="en-US" dirty="0" err="1"/>
              <a:t>pouvoir</a:t>
            </a:r>
            <a:r>
              <a:rPr lang="en-US" dirty="0"/>
              <a:t> </a:t>
            </a:r>
            <a:r>
              <a:rPr lang="en-US" dirty="0" err="1"/>
              <a:t>l’aider</a:t>
            </a:r>
            <a:r>
              <a:rPr lang="en-US" dirty="0"/>
              <a:t> </a:t>
            </a:r>
            <a:r>
              <a:rPr lang="en-US" dirty="0" err="1"/>
              <a:t>en</a:t>
            </a:r>
            <a:r>
              <a:rPr lang="en-US" dirty="0"/>
              <a:t> </a:t>
            </a:r>
            <a:r>
              <a:rPr lang="en-US" dirty="0" err="1"/>
              <a:t>cas</a:t>
            </a:r>
            <a:r>
              <a:rPr lang="en-US" dirty="0"/>
              <a:t> de crise.</a:t>
            </a:r>
          </a:p>
          <a:p>
            <a:pPr marL="0" marR="0" lvl="0" indent="0" algn="l" defTabSz="914400" rtl="0" eaLnBrk="1" fontAlgn="auto" latinLnBrk="0" hangingPunct="1">
              <a:lnSpc>
                <a:spcPct val="100000"/>
              </a:lnSpc>
              <a:spcBef>
                <a:spcPts val="0"/>
              </a:spcBef>
              <a:spcAft>
                <a:spcPts val="0"/>
              </a:spcAft>
              <a:buClrTx/>
              <a:buSzPts val="1000"/>
              <a:buFontTx/>
              <a:buNone/>
              <a:tabLst>
                <a:tab pos="457200" algn="l"/>
              </a:tabLst>
              <a:defRPr/>
            </a:pPr>
            <a:r>
              <a:rPr lang="en-US" dirty="0"/>
              <a:t> Vous ne </a:t>
            </a:r>
            <a:r>
              <a:rPr lang="en-US" dirty="0" err="1"/>
              <a:t>devez</a:t>
            </a:r>
            <a:r>
              <a:rPr lang="en-US" dirty="0"/>
              <a:t> </a:t>
            </a:r>
            <a:r>
              <a:rPr lang="en-US" b="1" dirty="0"/>
              <a:t>PAS</a:t>
            </a:r>
            <a:r>
              <a:rPr lang="en-US" dirty="0"/>
              <a:t> </a:t>
            </a:r>
            <a:r>
              <a:rPr lang="en-US" dirty="0" err="1"/>
              <a:t>impliquer</a:t>
            </a:r>
            <a:r>
              <a:rPr lang="en-US" dirty="0"/>
              <a:t> un parent </a:t>
            </a:r>
            <a:r>
              <a:rPr lang="en-US" dirty="0" err="1"/>
              <a:t>ou</a:t>
            </a:r>
            <a:r>
              <a:rPr lang="en-US" dirty="0"/>
              <a:t> </a:t>
            </a:r>
            <a:r>
              <a:rPr lang="en-US" dirty="0" err="1"/>
              <a:t>un·e</a:t>
            </a:r>
            <a:r>
              <a:rPr lang="en-US" dirty="0"/>
              <a:t> </a:t>
            </a:r>
            <a:r>
              <a:rPr lang="en-US" dirty="0" err="1"/>
              <a:t>responsable</a:t>
            </a:r>
            <a:r>
              <a:rPr lang="en-US" dirty="0"/>
              <a:t> trop </a:t>
            </a:r>
            <a:r>
              <a:rPr lang="en-US" dirty="0" err="1"/>
              <a:t>tôt</a:t>
            </a:r>
            <a:r>
              <a:rPr lang="en-US" dirty="0"/>
              <a:t> </a:t>
            </a:r>
            <a:r>
              <a:rPr lang="en-US" dirty="0" err="1"/>
              <a:t>ou</a:t>
            </a:r>
            <a:r>
              <a:rPr lang="en-US" dirty="0"/>
              <a:t> par </a:t>
            </a:r>
            <a:r>
              <a:rPr lang="en-US" dirty="0" err="1"/>
              <a:t>désespoir</a:t>
            </a:r>
            <a:r>
              <a:rPr lang="en-US" dirty="0"/>
              <a:t> </a:t>
            </a:r>
            <a:r>
              <a:rPr lang="en-US" dirty="0" err="1"/>
              <a:t>afin</a:t>
            </a:r>
            <a:r>
              <a:rPr lang="en-US" dirty="0"/>
              <a:t> de </a:t>
            </a:r>
            <a:r>
              <a:rPr lang="en-US" dirty="0" err="1"/>
              <a:t>trouver</a:t>
            </a:r>
            <a:r>
              <a:rPr lang="en-US" dirty="0"/>
              <a:t> un </a:t>
            </a:r>
            <a:r>
              <a:rPr lang="en-US" dirty="0" err="1"/>
              <a:t>adulte</a:t>
            </a:r>
            <a:r>
              <a:rPr lang="en-US" dirty="0"/>
              <a:t> de </a:t>
            </a:r>
            <a:r>
              <a:rPr lang="en-US" dirty="0" err="1"/>
              <a:t>soutien</a:t>
            </a:r>
            <a:r>
              <a:rPr lang="en-US" dirty="0"/>
              <a:t>, car </a:t>
            </a:r>
            <a:r>
              <a:rPr lang="en-US" dirty="0" err="1"/>
              <a:t>cela</a:t>
            </a:r>
            <a:r>
              <a:rPr lang="en-US" dirty="0"/>
              <a:t> </a:t>
            </a:r>
            <a:r>
              <a:rPr lang="en-US" dirty="0" err="1"/>
              <a:t>peut</a:t>
            </a:r>
            <a:r>
              <a:rPr lang="en-US" dirty="0"/>
              <a:t> </a:t>
            </a:r>
            <a:r>
              <a:rPr lang="en-US" dirty="0" err="1"/>
              <a:t>amener</a:t>
            </a:r>
            <a:r>
              <a:rPr lang="en-US" dirty="0"/>
              <a:t> la famille à vous </a:t>
            </a:r>
            <a:r>
              <a:rPr lang="en-US" dirty="0" err="1"/>
              <a:t>percevoir</a:t>
            </a:r>
            <a:r>
              <a:rPr lang="en-US" dirty="0"/>
              <a:t> </a:t>
            </a:r>
            <a:r>
              <a:rPr lang="en-US" dirty="0" err="1"/>
              <a:t>comme</a:t>
            </a:r>
            <a:r>
              <a:rPr lang="en-US" dirty="0"/>
              <a:t> un « </a:t>
            </a:r>
            <a:r>
              <a:rPr lang="en-US" dirty="0" err="1"/>
              <a:t>ennemi</a:t>
            </a:r>
            <a:r>
              <a:rPr lang="en-US" dirty="0"/>
              <a:t> » et </a:t>
            </a:r>
            <a:r>
              <a:rPr lang="en-US" dirty="0" err="1"/>
              <a:t>empêcher</a:t>
            </a:r>
            <a:r>
              <a:rPr lang="en-US" dirty="0"/>
              <a:t> la fille </a:t>
            </a:r>
            <a:r>
              <a:rPr lang="en-US" dirty="0" err="1"/>
              <a:t>d’accéder</a:t>
            </a:r>
            <a:r>
              <a:rPr lang="en-US" dirty="0"/>
              <a:t> aux services.</a:t>
            </a:r>
          </a:p>
          <a:p>
            <a:pPr marR="0" lvl="0">
              <a:buSzPts val="1000"/>
              <a:tabLst>
                <a:tab pos="457200" algn="l"/>
              </a:tabLst>
            </a:pPr>
            <a:endParaRPr lang="en-US" dirty="0"/>
          </a:p>
        </p:txBody>
      </p:sp>
      <p:sp>
        <p:nvSpPr>
          <p:cNvPr id="4" name="Slide Number Placeholder 3"/>
          <p:cNvSpPr>
            <a:spLocks noGrp="1"/>
          </p:cNvSpPr>
          <p:nvPr>
            <p:ph type="sldNum" sz="quarter" idx="10"/>
          </p:nvPr>
        </p:nvSpPr>
        <p:spPr/>
        <p:txBody>
          <a:bodyPr/>
          <a:lstStyle/>
          <a:p>
            <a:fld id="{C568F6E5-5E12-4623-90BB-7EC2ED9BF81B}" type="slidenum">
              <a:rPr lang="en-US" smtClean="0"/>
              <a:t>18</a:t>
            </a:fld>
            <a:endParaRPr lang="en-US"/>
          </a:p>
        </p:txBody>
      </p:sp>
    </p:spTree>
    <p:extLst>
      <p:ext uri="{BB962C8B-B14F-4D97-AF65-F5344CB8AC3E}">
        <p14:creationId xmlns:p14="http://schemas.microsoft.com/office/powerpoint/2010/main" val="121539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Durée : 5 min</a:t>
            </a:r>
          </a:p>
          <a:p>
            <a:endParaRPr lang="en-US" dirty="0"/>
          </a:p>
          <a:p>
            <a:r>
              <a:rPr lang="en-US" b="1" dirty="0"/>
              <a:t>Note pour </a:t>
            </a:r>
            <a:r>
              <a:rPr lang="en-US" b="1" dirty="0" err="1"/>
              <a:t>l’animatrice</a:t>
            </a:r>
            <a:r>
              <a:rPr lang="en-US" b="1" dirty="0"/>
              <a:t> / </a:t>
            </a:r>
            <a:r>
              <a:rPr lang="en-US" b="1" dirty="0" err="1"/>
              <a:t>l’animateur</a:t>
            </a:r>
            <a:r>
              <a:rPr lang="en-US" b="1" dirty="0"/>
              <a:t> :</a:t>
            </a:r>
            <a:endParaRPr lang="en-US" dirty="0"/>
          </a:p>
          <a:p>
            <a:r>
              <a:rPr lang="en-US" dirty="0" err="1"/>
              <a:t>Discutez</a:t>
            </a:r>
            <a:r>
              <a:rPr lang="en-US" dirty="0"/>
              <a:t> des </a:t>
            </a:r>
            <a:r>
              <a:rPr lang="en-US" dirty="0" err="1"/>
              <a:t>préoccupations</a:t>
            </a:r>
            <a:r>
              <a:rPr lang="en-US" dirty="0"/>
              <a:t> </a:t>
            </a:r>
            <a:r>
              <a:rPr lang="en-US" dirty="0" err="1"/>
              <a:t>clés</a:t>
            </a:r>
            <a:r>
              <a:rPr lang="en-US" dirty="0"/>
              <a:t> : </a:t>
            </a:r>
            <a:r>
              <a:rPr lang="en-US" dirty="0" err="1"/>
              <a:t>sécurité</a:t>
            </a:r>
            <a:r>
              <a:rPr lang="en-US" dirty="0"/>
              <a:t>, garde et </a:t>
            </a:r>
            <a:r>
              <a:rPr lang="en-US" dirty="0" err="1"/>
              <a:t>stigmatisation</a:t>
            </a:r>
            <a:r>
              <a:rPr lang="en-US" dirty="0"/>
              <a:t>.</a:t>
            </a:r>
          </a:p>
          <a:p>
            <a:r>
              <a:rPr lang="en-US" dirty="0" err="1"/>
              <a:t>Rappelez</a:t>
            </a:r>
            <a:r>
              <a:rPr lang="en-US" dirty="0"/>
              <a:t> </a:t>
            </a:r>
            <a:r>
              <a:rPr lang="en-US" dirty="0" err="1"/>
              <a:t>que</a:t>
            </a:r>
            <a:r>
              <a:rPr lang="en-US" dirty="0"/>
              <a:t> </a:t>
            </a:r>
            <a:r>
              <a:rPr lang="en-US" dirty="0" err="1"/>
              <a:t>toutes</a:t>
            </a:r>
            <a:r>
              <a:rPr lang="en-US" dirty="0"/>
              <a:t> les filles divorcées ne </a:t>
            </a:r>
            <a:r>
              <a:rPr lang="en-US" dirty="0" err="1"/>
              <a:t>sont</a:t>
            </a:r>
            <a:r>
              <a:rPr lang="en-US" dirty="0"/>
              <a:t> pas </a:t>
            </a:r>
            <a:r>
              <a:rPr lang="en-US" dirty="0" err="1"/>
              <a:t>en</a:t>
            </a:r>
            <a:r>
              <a:rPr lang="en-US" dirty="0"/>
              <a:t> danger, </a:t>
            </a:r>
            <a:r>
              <a:rPr lang="en-US" dirty="0" err="1"/>
              <a:t>mais</a:t>
            </a:r>
            <a:r>
              <a:rPr lang="en-US" dirty="0"/>
              <a:t> </a:t>
            </a:r>
            <a:r>
              <a:rPr lang="en-US" dirty="0" err="1"/>
              <a:t>qu’elles</a:t>
            </a:r>
            <a:r>
              <a:rPr lang="en-US" dirty="0"/>
              <a:t> </a:t>
            </a:r>
            <a:r>
              <a:rPr lang="en-US" dirty="0" err="1"/>
              <a:t>peuvent</a:t>
            </a:r>
            <a:r>
              <a:rPr lang="en-US" dirty="0"/>
              <a:t> </a:t>
            </a:r>
            <a:r>
              <a:rPr lang="en-US" dirty="0" err="1"/>
              <a:t>avoir</a:t>
            </a:r>
            <a:r>
              <a:rPr lang="en-US" dirty="0"/>
              <a:t> </a:t>
            </a:r>
            <a:r>
              <a:rPr lang="en-US" dirty="0" err="1"/>
              <a:t>besoin</a:t>
            </a:r>
            <a:r>
              <a:rPr lang="en-US" dirty="0"/>
              <a:t> de </a:t>
            </a:r>
            <a:r>
              <a:rPr lang="en-US" dirty="0" err="1"/>
              <a:t>réintégration</a:t>
            </a:r>
            <a:r>
              <a:rPr lang="en-US" dirty="0"/>
              <a:t> </a:t>
            </a:r>
            <a:r>
              <a:rPr lang="en-US" dirty="0" err="1"/>
              <a:t>ou</a:t>
            </a:r>
            <a:r>
              <a:rPr lang="en-US" dirty="0"/>
              <a:t> de </a:t>
            </a:r>
            <a:r>
              <a:rPr lang="en-US" dirty="0" err="1"/>
              <a:t>soutien</a:t>
            </a:r>
            <a:r>
              <a:rPr lang="en-US" dirty="0"/>
              <a:t> psychosocial.</a:t>
            </a:r>
          </a:p>
          <a:p>
            <a:endParaRPr lang="en-US" dirty="0"/>
          </a:p>
          <a:p>
            <a:r>
              <a:rPr lang="en-US" dirty="0"/>
              <a:t>Beaucoup de </a:t>
            </a:r>
            <a:r>
              <a:rPr lang="en-US" dirty="0" err="1"/>
              <a:t>ces</a:t>
            </a:r>
            <a:r>
              <a:rPr lang="en-US" dirty="0"/>
              <a:t> filles font face à la </a:t>
            </a:r>
            <a:r>
              <a:rPr lang="en-US" dirty="0" err="1"/>
              <a:t>stigmatisation</a:t>
            </a:r>
            <a:r>
              <a:rPr lang="en-US" dirty="0"/>
              <a:t>, à des </a:t>
            </a:r>
            <a:r>
              <a:rPr lang="en-US" dirty="0" err="1"/>
              <a:t>difficultés</a:t>
            </a:r>
            <a:r>
              <a:rPr lang="en-US" dirty="0"/>
              <a:t> </a:t>
            </a:r>
            <a:r>
              <a:rPr lang="en-US" dirty="0" err="1"/>
              <a:t>financières</a:t>
            </a:r>
            <a:r>
              <a:rPr lang="en-US" dirty="0"/>
              <a:t> et à </a:t>
            </a:r>
            <a:r>
              <a:rPr lang="en-US" dirty="0" err="1"/>
              <a:t>l’isolement</a:t>
            </a:r>
            <a:r>
              <a:rPr lang="en-US" dirty="0"/>
              <a:t> — les </a:t>
            </a:r>
            <a:r>
              <a:rPr lang="en-US" dirty="0" err="1"/>
              <a:t>gestionnaire</a:t>
            </a:r>
            <a:r>
              <a:rPr lang="en-US" dirty="0"/>
              <a:t> de </a:t>
            </a:r>
            <a:r>
              <a:rPr lang="en-US" dirty="0" err="1"/>
              <a:t>cas</a:t>
            </a:r>
            <a:r>
              <a:rPr lang="en-US" dirty="0"/>
              <a:t> </a:t>
            </a:r>
            <a:r>
              <a:rPr lang="en-US" dirty="0" err="1"/>
              <a:t>doivent</a:t>
            </a:r>
            <a:r>
              <a:rPr lang="en-US" dirty="0"/>
              <a:t> </a:t>
            </a:r>
            <a:r>
              <a:rPr lang="en-US" dirty="0" err="1"/>
              <a:t>évaluer</a:t>
            </a:r>
            <a:r>
              <a:rPr lang="en-US" dirty="0"/>
              <a:t> à la </a:t>
            </a:r>
            <a:r>
              <a:rPr lang="en-US" dirty="0" err="1"/>
              <a:t>fois</a:t>
            </a:r>
            <a:r>
              <a:rPr lang="en-US" dirty="0"/>
              <a:t> les </a:t>
            </a:r>
            <a:r>
              <a:rPr lang="en-US" dirty="0" err="1"/>
              <a:t>risques</a:t>
            </a:r>
            <a:r>
              <a:rPr lang="en-US" dirty="0"/>
              <a:t> </a:t>
            </a:r>
            <a:r>
              <a:rPr lang="en-US" dirty="0" err="1"/>
              <a:t>immédiats</a:t>
            </a:r>
            <a:r>
              <a:rPr lang="en-US" dirty="0"/>
              <a:t> et les </a:t>
            </a:r>
            <a:r>
              <a:rPr lang="en-US" dirty="0" err="1"/>
              <a:t>besoins</a:t>
            </a:r>
            <a:r>
              <a:rPr lang="en-US" dirty="0"/>
              <a:t> de </a:t>
            </a:r>
            <a:r>
              <a:rPr lang="en-US" dirty="0" err="1"/>
              <a:t>rétablissement</a:t>
            </a:r>
            <a:r>
              <a:rPr lang="en-US" dirty="0"/>
              <a:t> à long </a:t>
            </a:r>
            <a:r>
              <a:rPr lang="en-US" dirty="0" err="1"/>
              <a:t>terme</a:t>
            </a:r>
            <a:r>
              <a:rPr lang="en-US" dirty="0"/>
              <a:t>.</a:t>
            </a:r>
          </a:p>
          <a:p>
            <a:r>
              <a:rPr lang="en-US" dirty="0"/>
              <a:t>Le </a:t>
            </a:r>
            <a:r>
              <a:rPr lang="en-US" dirty="0" err="1"/>
              <a:t>soutien</a:t>
            </a:r>
            <a:r>
              <a:rPr lang="en-US" dirty="0"/>
              <a:t> doit </a:t>
            </a:r>
            <a:r>
              <a:rPr lang="en-US" dirty="0" err="1"/>
              <a:t>favoriser</a:t>
            </a:r>
            <a:r>
              <a:rPr lang="en-US" dirty="0"/>
              <a:t> à la </a:t>
            </a:r>
            <a:r>
              <a:rPr lang="en-US" dirty="0" err="1"/>
              <a:t>fois</a:t>
            </a:r>
            <a:r>
              <a:rPr lang="en-US" dirty="0"/>
              <a:t> la </a:t>
            </a:r>
            <a:r>
              <a:rPr lang="en-US" dirty="0" err="1"/>
              <a:t>sécurité</a:t>
            </a:r>
            <a:r>
              <a:rPr lang="en-US" dirty="0"/>
              <a:t> et la </a:t>
            </a:r>
            <a:r>
              <a:rPr lang="en-US" dirty="0" err="1"/>
              <a:t>réintégration</a:t>
            </a:r>
            <a:r>
              <a:rPr lang="en-US" dirty="0"/>
              <a:t> à long </a:t>
            </a:r>
            <a:r>
              <a:rPr lang="en-US" dirty="0" err="1"/>
              <a:t>terme</a:t>
            </a:r>
            <a:r>
              <a:rPr lang="en-US" dirty="0"/>
              <a:t>.</a:t>
            </a:r>
          </a:p>
          <a:p>
            <a:pPr marL="0" marR="0" lvl="0" indent="0" algn="l" defTabSz="914400" rtl="0" eaLnBrk="1" fontAlgn="auto" latinLnBrk="0" hangingPunct="1">
              <a:lnSpc>
                <a:spcPct val="100000"/>
              </a:lnSpc>
              <a:spcBef>
                <a:spcPct val="0"/>
              </a:spcBef>
              <a:spcAft>
                <a:spcPct val="0"/>
              </a:spcAft>
              <a:buClrTx/>
              <a:buSzTx/>
              <a:buFontTx/>
              <a:buNone/>
              <a:defRPr/>
            </a:pPr>
            <a:endParaRPr lang="en-US" dirty="0"/>
          </a:p>
          <a:p>
            <a:endParaRPr lang="fr-FR" dirty="0"/>
          </a:p>
        </p:txBody>
      </p:sp>
      <p:sp>
        <p:nvSpPr>
          <p:cNvPr id="4" name="Slide Number Placeholder 3"/>
          <p:cNvSpPr>
            <a:spLocks noGrp="1"/>
          </p:cNvSpPr>
          <p:nvPr>
            <p:ph type="sldNum" sz="quarter" idx="5"/>
          </p:nvPr>
        </p:nvSpPr>
        <p:spPr/>
        <p:txBody>
          <a:bodyPr/>
          <a:lstStyle/>
          <a:p>
            <a:fld id="{C568F6E5-5E12-4623-90BB-7EC2ED9BF81B}" type="slidenum">
              <a:rPr lang="en-US" smtClean="0"/>
              <a:t>19</a:t>
            </a:fld>
            <a:endParaRPr lang="en-US" dirty="0"/>
          </a:p>
        </p:txBody>
      </p:sp>
    </p:spTree>
    <p:extLst>
      <p:ext uri="{BB962C8B-B14F-4D97-AF65-F5344CB8AC3E}">
        <p14:creationId xmlns:p14="http://schemas.microsoft.com/office/powerpoint/2010/main" val="685509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a:t>Durée : 1 min</a:t>
            </a:r>
          </a:p>
          <a:p>
            <a:endParaRPr lang="en-US" dirty="0"/>
          </a:p>
          <a:p>
            <a:r>
              <a:rPr lang="en-US" b="1" dirty="0"/>
              <a:t>Note pour </a:t>
            </a:r>
            <a:r>
              <a:rPr lang="en-US" b="1" dirty="0" err="1"/>
              <a:t>l’animatrice</a:t>
            </a:r>
            <a:r>
              <a:rPr lang="en-US" b="1" dirty="0"/>
              <a:t> / </a:t>
            </a:r>
            <a:r>
              <a:rPr lang="en-US" b="1" dirty="0" err="1"/>
              <a:t>l’animateur</a:t>
            </a:r>
            <a:r>
              <a:rPr lang="en-US" b="1" dirty="0"/>
              <a:t> :</a:t>
            </a:r>
            <a:endParaRPr lang="en-US" dirty="0"/>
          </a:p>
          <a:p>
            <a:r>
              <a:rPr lang="en-US" dirty="0" err="1"/>
              <a:t>Souhaitez</a:t>
            </a:r>
            <a:r>
              <a:rPr lang="en-US" dirty="0"/>
              <a:t> la </a:t>
            </a:r>
            <a:r>
              <a:rPr lang="en-US" dirty="0" err="1"/>
              <a:t>bienvenue</a:t>
            </a:r>
            <a:r>
              <a:rPr lang="en-US" dirty="0"/>
              <a:t> aux </a:t>
            </a:r>
            <a:r>
              <a:rPr lang="en-US" dirty="0" err="1"/>
              <a:t>participant·e·s</a:t>
            </a:r>
            <a:r>
              <a:rPr lang="en-US" dirty="0"/>
              <a:t>.</a:t>
            </a:r>
          </a:p>
          <a:p>
            <a:r>
              <a:rPr lang="en-US" dirty="0" err="1"/>
              <a:t>Présentez</a:t>
            </a:r>
            <a:r>
              <a:rPr lang="en-US" dirty="0"/>
              <a:t> </a:t>
            </a:r>
            <a:r>
              <a:rPr lang="en-US" dirty="0" err="1"/>
              <a:t>brièvement</a:t>
            </a:r>
            <a:r>
              <a:rPr lang="en-US" dirty="0"/>
              <a:t> le </a:t>
            </a:r>
            <a:r>
              <a:rPr lang="en-US" dirty="0" err="1"/>
              <a:t>thème</a:t>
            </a:r>
            <a:r>
              <a:rPr lang="en-US" dirty="0"/>
              <a:t>. </a:t>
            </a:r>
            <a:r>
              <a:rPr lang="en-US" dirty="0" err="1"/>
              <a:t>Indiquez</a:t>
            </a:r>
            <a:r>
              <a:rPr lang="en-US" dirty="0"/>
              <a:t> </a:t>
            </a:r>
            <a:r>
              <a:rPr lang="en-US" dirty="0" err="1"/>
              <a:t>qu’il</a:t>
            </a:r>
            <a:r>
              <a:rPr lang="en-US" dirty="0"/>
              <a:t> </a:t>
            </a:r>
            <a:r>
              <a:rPr lang="en-US" dirty="0" err="1"/>
              <a:t>s’agit</a:t>
            </a:r>
            <a:r>
              <a:rPr lang="en-US" dirty="0"/>
              <a:t> d’un module </a:t>
            </a:r>
            <a:r>
              <a:rPr lang="en-US" dirty="0" err="1"/>
              <a:t>faisant</a:t>
            </a:r>
            <a:r>
              <a:rPr lang="en-US" dirty="0"/>
              <a:t> </a:t>
            </a:r>
            <a:r>
              <a:rPr lang="en-US" dirty="0" err="1"/>
              <a:t>partie</a:t>
            </a:r>
            <a:r>
              <a:rPr lang="en-US" dirty="0"/>
              <a:t> de la </a:t>
            </a:r>
            <a:r>
              <a:rPr lang="en-US" dirty="0" err="1"/>
              <a:t>série</a:t>
            </a:r>
            <a:r>
              <a:rPr lang="en-US" dirty="0"/>
              <a:t> plus large sur la gestion de </a:t>
            </a:r>
            <a:r>
              <a:rPr lang="en-US" dirty="0" err="1"/>
              <a:t>cas</a:t>
            </a:r>
            <a:r>
              <a:rPr lang="en-US" dirty="0"/>
              <a:t> VBG, avec un accent particulier sur le </a:t>
            </a:r>
            <a:r>
              <a:rPr lang="en-US" dirty="0" err="1"/>
              <a:t>mariage</a:t>
            </a:r>
            <a:r>
              <a:rPr lang="en-US" dirty="0"/>
              <a:t> </a:t>
            </a:r>
            <a:r>
              <a:rPr lang="en-US" dirty="0" err="1"/>
              <a:t>d’enfants</a:t>
            </a:r>
            <a:r>
              <a:rPr lang="en-US" dirty="0"/>
              <a:t>.</a:t>
            </a:r>
          </a:p>
          <a:p>
            <a:r>
              <a:rPr lang="en-US" dirty="0"/>
              <a:t> </a:t>
            </a:r>
          </a:p>
        </p:txBody>
      </p:sp>
      <p:sp>
        <p:nvSpPr>
          <p:cNvPr id="34820" name="Slide Number Placeholder 3"/>
          <p:cNvSpPr>
            <a:spLocks noGrp="1"/>
          </p:cNvSpPr>
          <p:nvPr>
            <p:ph type="sldNum" sz="quarter" idx="5"/>
          </p:nvPr>
        </p:nvSpPr>
        <p:spPr bwMode="auto">
          <a:noFill/>
          <a:ln>
            <a:miter lim="800000"/>
          </a:ln>
        </p:spPr>
        <p:txBody>
          <a:bodyPr/>
          <a:lstStyle/>
          <a:p>
            <a:fld id="{666DCC4B-34E9-4207-A5A4-579F4C08FF91}" type="slidenum">
              <a:rPr lang="en-US">
                <a:solidFill>
                  <a:prstClr val="black"/>
                </a:solidFill>
              </a:r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Durée : 5 min </a:t>
            </a:r>
          </a:p>
          <a:p>
            <a:endParaRPr lang="en-US" dirty="0"/>
          </a:p>
          <a:p>
            <a:r>
              <a:rPr lang="en-US" b="1" dirty="0"/>
              <a:t>Note pour </a:t>
            </a:r>
            <a:r>
              <a:rPr lang="en-US" b="1" dirty="0" err="1"/>
              <a:t>l’animatrice</a:t>
            </a:r>
            <a:r>
              <a:rPr lang="en-US" b="1" dirty="0"/>
              <a:t> / </a:t>
            </a:r>
            <a:r>
              <a:rPr lang="en-US" b="1" dirty="0" err="1"/>
              <a:t>l’animateur</a:t>
            </a:r>
            <a:r>
              <a:rPr lang="en-US" b="1" dirty="0"/>
              <a:t> :</a:t>
            </a:r>
            <a:endParaRPr lang="en-US" dirty="0"/>
          </a:p>
          <a:p>
            <a:r>
              <a:rPr lang="en-US" dirty="0"/>
              <a:t>Inclusion, </a:t>
            </a:r>
            <a:r>
              <a:rPr lang="en-US" dirty="0" err="1"/>
              <a:t>autonomie</a:t>
            </a:r>
            <a:r>
              <a:rPr lang="en-US" dirty="0"/>
              <a:t>, construction de liens pour </a:t>
            </a:r>
            <a:r>
              <a:rPr lang="en-US" dirty="0" err="1"/>
              <a:t>éviter</a:t>
            </a:r>
            <a:r>
              <a:rPr lang="en-US" dirty="0"/>
              <a:t> </a:t>
            </a:r>
            <a:r>
              <a:rPr lang="en-US" dirty="0" err="1"/>
              <a:t>l’isolement</a:t>
            </a:r>
            <a:r>
              <a:rPr lang="en-US" dirty="0"/>
              <a:t>.</a:t>
            </a:r>
          </a:p>
          <a:p>
            <a:pPr marL="0" marR="0" lvl="0" indent="0" algn="l" defTabSz="914400" rtl="0" eaLnBrk="1" fontAlgn="auto" latinLnBrk="0" hangingPunct="1">
              <a:lnSpc>
                <a:spcPct val="100000"/>
              </a:lnSpc>
              <a:spcBef>
                <a:spcPct val="0"/>
              </a:spcBef>
              <a:spcAft>
                <a:spcPct val="0"/>
              </a:spcAft>
              <a:buClrTx/>
              <a:buSzTx/>
              <a:buFontTx/>
              <a:buNone/>
              <a:defRPr/>
            </a:pPr>
            <a:endParaRPr lang="fr-FR" sz="1200" b="0" i="0" u="none" strike="noStrike" cap="none" baseline="0" dirty="0">
              <a:solidFill>
                <a:srgbClr val="000000"/>
              </a:solidFill>
              <a:effectLst/>
              <a:uFill>
                <a:solidFill>
                  <a:prstClr val="black">
                    <a:alpha val="0"/>
                  </a:prstClr>
                </a:solidFill>
              </a:uFill>
              <a:latin typeface="Calibri"/>
              <a:ea typeface="Calibri"/>
              <a:cs typeface="Calibri"/>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dirty="0"/>
          </a:p>
          <a:p>
            <a:endParaRPr lang="fr-FR" dirty="0"/>
          </a:p>
        </p:txBody>
      </p:sp>
      <p:sp>
        <p:nvSpPr>
          <p:cNvPr id="4" name="Slide Number Placeholder 3"/>
          <p:cNvSpPr>
            <a:spLocks noGrp="1"/>
          </p:cNvSpPr>
          <p:nvPr>
            <p:ph type="sldNum" sz="quarter" idx="5"/>
          </p:nvPr>
        </p:nvSpPr>
        <p:spPr/>
        <p:txBody>
          <a:bodyPr/>
          <a:lstStyle/>
          <a:p>
            <a:fld id="{C568F6E5-5E12-4623-90BB-7EC2ED9BF81B}" type="slidenum">
              <a:rPr lang="en-US" smtClean="0"/>
              <a:t>20</a:t>
            </a:fld>
            <a:endParaRPr lang="en-US"/>
          </a:p>
        </p:txBody>
      </p:sp>
    </p:spTree>
    <p:extLst>
      <p:ext uri="{BB962C8B-B14F-4D97-AF65-F5344CB8AC3E}">
        <p14:creationId xmlns:p14="http://schemas.microsoft.com/office/powerpoint/2010/main" val="1192194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80D57-AC3C-3AC9-AC77-B88D15C320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35B3EB-C701-E06F-BEBF-4FD8200964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5F212B-37F7-EE6A-733D-BD5883C2395E}"/>
              </a:ext>
            </a:extLst>
          </p:cNvPr>
          <p:cNvSpPr>
            <a:spLocks noGrp="1"/>
          </p:cNvSpPr>
          <p:nvPr>
            <p:ph type="body" idx="1"/>
          </p:nvPr>
        </p:nvSpPr>
        <p:spPr/>
        <p:txBody>
          <a:bodyPr/>
          <a:lstStyle/>
          <a:p>
            <a:r>
              <a:rPr lang="en-US" b="1" dirty="0"/>
              <a:t>Durée : 35 minutes au total</a:t>
            </a:r>
            <a:endParaRPr lang="en-US" dirty="0"/>
          </a:p>
          <a:p>
            <a:r>
              <a:rPr lang="en-US" dirty="0"/>
              <a:t>20 minutes de travail </a:t>
            </a:r>
            <a:r>
              <a:rPr lang="en-US" dirty="0" err="1"/>
              <a:t>en</a:t>
            </a:r>
            <a:r>
              <a:rPr lang="en-US" dirty="0"/>
              <a:t> </a:t>
            </a:r>
            <a:r>
              <a:rPr lang="en-US" dirty="0" err="1"/>
              <a:t>groupes</a:t>
            </a:r>
            <a:endParaRPr lang="en-US" dirty="0"/>
          </a:p>
          <a:p>
            <a:r>
              <a:rPr lang="en-US" dirty="0"/>
              <a:t>15 minutes de restitution (5 minutes par </a:t>
            </a:r>
            <a:r>
              <a:rPr lang="en-US" dirty="0" err="1"/>
              <a:t>groupe</a:t>
            </a:r>
            <a:r>
              <a:rPr lang="en-US" dirty="0"/>
              <a:t>)</a:t>
            </a:r>
            <a:br>
              <a:rPr lang="en-US" dirty="0"/>
            </a:br>
            <a:endParaRPr lang="en-US" dirty="0"/>
          </a:p>
          <a:p>
            <a:r>
              <a:rPr lang="en-US" b="1" dirty="0"/>
              <a:t>Instructions :</a:t>
            </a:r>
            <a:endParaRPr lang="en-US" dirty="0"/>
          </a:p>
          <a:p>
            <a:r>
              <a:rPr lang="en-US" dirty="0"/>
              <a:t>- </a:t>
            </a:r>
            <a:r>
              <a:rPr lang="en-US" dirty="0" err="1"/>
              <a:t>Attribuez</a:t>
            </a:r>
            <a:r>
              <a:rPr lang="en-US" dirty="0"/>
              <a:t> </a:t>
            </a:r>
            <a:r>
              <a:rPr lang="en-US" dirty="0" err="1"/>
              <a:t>différentes</a:t>
            </a:r>
            <a:r>
              <a:rPr lang="en-US" dirty="0"/>
              <a:t> études de </a:t>
            </a:r>
            <a:r>
              <a:rPr lang="en-US" dirty="0" err="1"/>
              <a:t>cas</a:t>
            </a:r>
            <a:r>
              <a:rPr lang="en-US" dirty="0"/>
              <a:t> à </a:t>
            </a:r>
            <a:r>
              <a:rPr lang="en-US" dirty="0" err="1"/>
              <a:t>chaque</a:t>
            </a:r>
            <a:r>
              <a:rPr lang="en-US" dirty="0"/>
              <a:t> </a:t>
            </a:r>
            <a:r>
              <a:rPr lang="en-US" dirty="0" err="1"/>
              <a:t>groupe</a:t>
            </a:r>
            <a:r>
              <a:rPr lang="en-US" dirty="0"/>
              <a:t>.</a:t>
            </a:r>
          </a:p>
          <a:p>
            <a:r>
              <a:rPr lang="en-US" dirty="0"/>
              <a:t>- </a:t>
            </a:r>
            <a:r>
              <a:rPr lang="en-US" dirty="0" err="1"/>
              <a:t>Demandez-leur</a:t>
            </a:r>
            <a:r>
              <a:rPr lang="en-US" dirty="0"/>
              <a:t> </a:t>
            </a:r>
            <a:r>
              <a:rPr lang="en-US" dirty="0" err="1"/>
              <a:t>d’identifier</a:t>
            </a:r>
            <a:r>
              <a:rPr lang="en-US" dirty="0"/>
              <a:t> le </a:t>
            </a:r>
            <a:r>
              <a:rPr lang="en-US" dirty="0" err="1"/>
              <a:t>stade</a:t>
            </a:r>
            <a:r>
              <a:rPr lang="en-US" dirty="0"/>
              <a:t> du </a:t>
            </a:r>
            <a:r>
              <a:rPr lang="en-US" dirty="0" err="1"/>
              <a:t>mariage</a:t>
            </a:r>
            <a:r>
              <a:rPr lang="en-US" dirty="0"/>
              <a:t>, </a:t>
            </a:r>
            <a:r>
              <a:rPr lang="en-US" dirty="0" err="1"/>
              <a:t>d’appliquer</a:t>
            </a:r>
            <a:r>
              <a:rPr lang="en-US" dirty="0"/>
              <a:t> les </a:t>
            </a:r>
            <a:r>
              <a:rPr lang="en-US" dirty="0" err="1"/>
              <a:t>protocoles</a:t>
            </a:r>
            <a:r>
              <a:rPr lang="en-US" dirty="0"/>
              <a:t> et de </a:t>
            </a:r>
            <a:r>
              <a:rPr lang="en-US" dirty="0" err="1"/>
              <a:t>parcourir</a:t>
            </a:r>
            <a:r>
              <a:rPr lang="en-US" dirty="0"/>
              <a:t> les 6 étapes de la gestion de </a:t>
            </a:r>
            <a:r>
              <a:rPr lang="en-US" dirty="0" err="1"/>
              <a:t>cas</a:t>
            </a:r>
            <a:r>
              <a:rPr lang="en-US" dirty="0"/>
              <a:t> (CM).</a:t>
            </a:r>
          </a:p>
          <a:p>
            <a:endParaRPr lang="en-US" b="1" dirty="0"/>
          </a:p>
          <a:p>
            <a:r>
              <a:rPr lang="en-US" b="1" dirty="0" err="1"/>
              <a:t>Débriefing</a:t>
            </a:r>
            <a:r>
              <a:rPr lang="en-US" b="1" dirty="0"/>
              <a:t> :</a:t>
            </a:r>
            <a:r>
              <a:rPr lang="en-US" dirty="0"/>
              <a:t> </a:t>
            </a:r>
            <a:r>
              <a:rPr lang="en-US" dirty="0" err="1"/>
              <a:t>utilisez</a:t>
            </a:r>
            <a:r>
              <a:rPr lang="en-US" dirty="0"/>
              <a:t> les diapositives </a:t>
            </a:r>
            <a:r>
              <a:rPr lang="en-US" dirty="0" err="1"/>
              <a:t>modèles</a:t>
            </a:r>
            <a:r>
              <a:rPr lang="en-US" dirty="0"/>
              <a:t> pour guider les restitutions </a:t>
            </a:r>
            <a:r>
              <a:rPr lang="en-US" dirty="0" err="1"/>
              <a:t>structurées</a:t>
            </a:r>
            <a:r>
              <a:rPr lang="en-US" dirty="0"/>
              <a:t> (diapositive </a:t>
            </a:r>
            <a:r>
              <a:rPr lang="en-US" dirty="0" err="1"/>
              <a:t>suivante</a:t>
            </a:r>
            <a:r>
              <a:rPr lang="en-US" dirty="0"/>
              <a:t>).</a:t>
            </a:r>
          </a:p>
          <a:p>
            <a:endParaRPr lang="fr-FR" dirty="0"/>
          </a:p>
        </p:txBody>
      </p:sp>
      <p:sp>
        <p:nvSpPr>
          <p:cNvPr id="4" name="Slide Number Placeholder 3">
            <a:extLst>
              <a:ext uri="{FF2B5EF4-FFF2-40B4-BE49-F238E27FC236}">
                <a16:creationId xmlns:a16="http://schemas.microsoft.com/office/drawing/2014/main" id="{43CCF276-7762-6C2F-5C48-370418C13B81}"/>
              </a:ext>
            </a:extLst>
          </p:cNvPr>
          <p:cNvSpPr>
            <a:spLocks noGrp="1"/>
          </p:cNvSpPr>
          <p:nvPr>
            <p:ph type="sldNum" sz="quarter" idx="5"/>
          </p:nvPr>
        </p:nvSpPr>
        <p:spPr/>
        <p:txBody>
          <a:bodyPr/>
          <a:lstStyle/>
          <a:p>
            <a:fld id="{C568F6E5-5E12-4623-90BB-7EC2ED9BF81B}" type="slidenum">
              <a:rPr lang="en-US" smtClean="0"/>
              <a:t>21</a:t>
            </a:fld>
            <a:endParaRPr lang="en-US"/>
          </a:p>
        </p:txBody>
      </p:sp>
    </p:spTree>
    <p:extLst>
      <p:ext uri="{BB962C8B-B14F-4D97-AF65-F5344CB8AC3E}">
        <p14:creationId xmlns:p14="http://schemas.microsoft.com/office/powerpoint/2010/main" val="3408053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88922-B0F9-B3F9-115B-E7501A37C7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0994D8-79D0-E6F7-EE64-AB55CB6A9E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D6B8A4-D60A-BC92-00C6-C6A8431C5223}"/>
              </a:ext>
            </a:extLst>
          </p:cNvPr>
          <p:cNvSpPr>
            <a:spLocks noGrp="1"/>
          </p:cNvSpPr>
          <p:nvPr>
            <p:ph type="body" idx="1"/>
          </p:nvPr>
        </p:nvSpPr>
        <p:spPr/>
        <p:txBody>
          <a:bodyPr/>
          <a:lstStyle/>
          <a:p>
            <a:endParaRPr lang="en-US" b="1" dirty="0"/>
          </a:p>
          <a:p>
            <a:r>
              <a:rPr lang="en-US" b="1" dirty="0"/>
              <a:t>Il </a:t>
            </a:r>
            <a:r>
              <a:rPr lang="en-US" b="1" dirty="0" err="1"/>
              <a:t>s’agit</a:t>
            </a:r>
            <a:r>
              <a:rPr lang="en-US" b="1" dirty="0"/>
              <a:t> d’un </a:t>
            </a:r>
            <a:r>
              <a:rPr lang="en-US" b="1" dirty="0" err="1"/>
              <a:t>modèle</a:t>
            </a:r>
            <a:r>
              <a:rPr lang="en-US" b="1" dirty="0"/>
              <a:t> </a:t>
            </a:r>
            <a:r>
              <a:rPr lang="en-US" b="1" dirty="0" err="1"/>
              <a:t>que</a:t>
            </a:r>
            <a:r>
              <a:rPr lang="en-US" b="1" dirty="0"/>
              <a:t> les </a:t>
            </a:r>
            <a:r>
              <a:rPr lang="en-US" b="1" dirty="0" err="1"/>
              <a:t>groupes</a:t>
            </a:r>
            <a:r>
              <a:rPr lang="en-US" b="1" dirty="0"/>
              <a:t> </a:t>
            </a:r>
            <a:r>
              <a:rPr lang="en-US" b="1" dirty="0" err="1"/>
              <a:t>peuvent</a:t>
            </a:r>
            <a:r>
              <a:rPr lang="en-US" b="1" dirty="0"/>
              <a:t> </a:t>
            </a:r>
            <a:r>
              <a:rPr lang="en-US" b="1" dirty="0" err="1"/>
              <a:t>choisir</a:t>
            </a:r>
            <a:r>
              <a:rPr lang="en-US" b="1" dirty="0"/>
              <a:t> </a:t>
            </a:r>
            <a:r>
              <a:rPr lang="en-US" b="1" dirty="0" err="1"/>
              <a:t>d’utiliser</a:t>
            </a:r>
            <a:r>
              <a:rPr lang="en-US" b="1" dirty="0"/>
              <a:t> :</a:t>
            </a:r>
            <a:br>
              <a:rPr lang="en-US" dirty="0"/>
            </a:br>
            <a:endParaRPr lang="en-US" dirty="0"/>
          </a:p>
          <a:p>
            <a:r>
              <a:rPr lang="en-US" b="1" dirty="0" err="1"/>
              <a:t>Préparez</a:t>
            </a:r>
            <a:r>
              <a:rPr lang="en-US" b="1" dirty="0"/>
              <a:t> </a:t>
            </a:r>
            <a:r>
              <a:rPr lang="en-US" b="1" dirty="0" err="1"/>
              <a:t>une</a:t>
            </a:r>
            <a:r>
              <a:rPr lang="en-US" b="1" dirty="0"/>
              <a:t> restitution de 5 minutes :</a:t>
            </a:r>
            <a:endParaRPr lang="en-US" dirty="0"/>
          </a:p>
          <a:p>
            <a:r>
              <a:rPr lang="en-US" dirty="0"/>
              <a:t>Résumé du </a:t>
            </a:r>
            <a:r>
              <a:rPr lang="en-US" dirty="0" err="1"/>
              <a:t>cas</a:t>
            </a:r>
            <a:endParaRPr lang="en-US" dirty="0"/>
          </a:p>
          <a:p>
            <a:r>
              <a:rPr lang="en-US" dirty="0" err="1"/>
              <a:t>Principaux</a:t>
            </a:r>
            <a:r>
              <a:rPr lang="en-US" dirty="0"/>
              <a:t> </a:t>
            </a:r>
            <a:r>
              <a:rPr lang="en-US" dirty="0" err="1"/>
              <a:t>risques</a:t>
            </a:r>
            <a:r>
              <a:rPr lang="en-US" dirty="0"/>
              <a:t> et </a:t>
            </a:r>
            <a:r>
              <a:rPr lang="en-US" dirty="0" err="1"/>
              <a:t>défis</a:t>
            </a:r>
            <a:endParaRPr lang="en-US" dirty="0"/>
          </a:p>
          <a:p>
            <a:r>
              <a:rPr lang="en-US" dirty="0"/>
              <a:t>Comment vous </a:t>
            </a:r>
            <a:r>
              <a:rPr lang="en-US" dirty="0" err="1"/>
              <a:t>avez</a:t>
            </a:r>
            <a:r>
              <a:rPr lang="en-US" dirty="0"/>
              <a:t> appliqué les </a:t>
            </a:r>
            <a:r>
              <a:rPr lang="en-US" dirty="0" err="1"/>
              <a:t>protocoles</a:t>
            </a:r>
            <a:r>
              <a:rPr lang="en-US" dirty="0"/>
              <a:t> de </a:t>
            </a:r>
            <a:r>
              <a:rPr lang="en-US" dirty="0" err="1"/>
              <a:t>sécurité</a:t>
            </a:r>
            <a:endParaRPr lang="en-US" dirty="0"/>
          </a:p>
          <a:p>
            <a:r>
              <a:rPr lang="en-US" dirty="0"/>
              <a:t>Les adaptations </a:t>
            </a:r>
            <a:r>
              <a:rPr lang="en-US" dirty="0" err="1"/>
              <a:t>contextuelles</a:t>
            </a:r>
            <a:r>
              <a:rPr lang="en-US" dirty="0"/>
              <a:t> </a:t>
            </a:r>
            <a:r>
              <a:rPr lang="en-US" dirty="0" err="1"/>
              <a:t>que</a:t>
            </a:r>
            <a:r>
              <a:rPr lang="en-US" dirty="0"/>
              <a:t> vous </a:t>
            </a:r>
            <a:r>
              <a:rPr lang="en-US" dirty="0" err="1"/>
              <a:t>proposeriez</a:t>
            </a:r>
            <a:endParaRPr lang="en-US" dirty="0"/>
          </a:p>
          <a:p>
            <a:endParaRPr lang="fr-FR" dirty="0"/>
          </a:p>
        </p:txBody>
      </p:sp>
      <p:sp>
        <p:nvSpPr>
          <p:cNvPr id="4" name="Slide Number Placeholder 3">
            <a:extLst>
              <a:ext uri="{FF2B5EF4-FFF2-40B4-BE49-F238E27FC236}">
                <a16:creationId xmlns:a16="http://schemas.microsoft.com/office/drawing/2014/main" id="{555310D8-90B1-6ED9-8C94-64B8E858957D}"/>
              </a:ext>
            </a:extLst>
          </p:cNvPr>
          <p:cNvSpPr>
            <a:spLocks noGrp="1"/>
          </p:cNvSpPr>
          <p:nvPr>
            <p:ph type="sldNum" sz="quarter" idx="5"/>
          </p:nvPr>
        </p:nvSpPr>
        <p:spPr/>
        <p:txBody>
          <a:bodyPr/>
          <a:lstStyle/>
          <a:p>
            <a:fld id="{C568F6E5-5E12-4623-90BB-7EC2ED9BF81B}" type="slidenum">
              <a:rPr lang="en-US" smtClean="0"/>
              <a:t>22</a:t>
            </a:fld>
            <a:endParaRPr lang="en-US"/>
          </a:p>
        </p:txBody>
      </p:sp>
    </p:spTree>
    <p:extLst>
      <p:ext uri="{BB962C8B-B14F-4D97-AF65-F5344CB8AC3E}">
        <p14:creationId xmlns:p14="http://schemas.microsoft.com/office/powerpoint/2010/main" val="1829661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Durée : 5 min</a:t>
            </a:r>
          </a:p>
          <a:p>
            <a:endParaRPr lang="en-US" dirty="0"/>
          </a:p>
          <a:p>
            <a:r>
              <a:rPr lang="en-US" b="1" dirty="0"/>
              <a:t>Note pour </a:t>
            </a:r>
            <a:r>
              <a:rPr lang="en-US" b="1" dirty="0" err="1"/>
              <a:t>l’animatrice</a:t>
            </a:r>
            <a:r>
              <a:rPr lang="en-US" b="1" dirty="0"/>
              <a:t> / </a:t>
            </a:r>
            <a:r>
              <a:rPr lang="en-US" b="1" dirty="0" err="1"/>
              <a:t>l’animateur</a:t>
            </a:r>
            <a:r>
              <a:rPr lang="en-US" b="1" dirty="0"/>
              <a:t> :</a:t>
            </a:r>
            <a:endParaRPr lang="en-US" dirty="0"/>
          </a:p>
          <a:p>
            <a:r>
              <a:rPr lang="en-US" dirty="0" err="1"/>
              <a:t>Synthèse</a:t>
            </a:r>
            <a:r>
              <a:rPr lang="en-US" dirty="0"/>
              <a:t> des tendances ; pratique </a:t>
            </a:r>
            <a:r>
              <a:rPr lang="en-US" dirty="0" err="1"/>
              <a:t>centrée</a:t>
            </a:r>
            <a:r>
              <a:rPr lang="en-US" dirty="0"/>
              <a:t> </a:t>
            </a:r>
            <a:r>
              <a:rPr lang="en-US" dirty="0" err="1"/>
              <a:t>survivante</a:t>
            </a:r>
            <a:r>
              <a:rPr lang="en-US" dirty="0"/>
              <a:t> et </a:t>
            </a:r>
            <a:r>
              <a:rPr lang="en-US" dirty="0" err="1"/>
              <a:t>sécurité</a:t>
            </a:r>
            <a:r>
              <a:rPr lang="en-US" dirty="0"/>
              <a:t> des </a:t>
            </a:r>
            <a:r>
              <a:rPr lang="en-US" dirty="0" err="1"/>
              <a:t>travailleurs</a:t>
            </a:r>
            <a:r>
              <a:rPr lang="en-US" dirty="0"/>
              <a:t> </a:t>
            </a:r>
            <a:r>
              <a:rPr lang="en-US" dirty="0" err="1"/>
              <a:t>sociaux</a:t>
            </a:r>
            <a:r>
              <a:rPr lang="en-US" dirty="0"/>
              <a:t>.</a:t>
            </a:r>
          </a:p>
          <a:p>
            <a:r>
              <a:rPr lang="en-US" dirty="0"/>
              <a:t>Question : « Quels </a:t>
            </a:r>
            <a:r>
              <a:rPr lang="en-US" dirty="0" err="1"/>
              <a:t>défis</a:t>
            </a:r>
            <a:r>
              <a:rPr lang="en-US" dirty="0"/>
              <a:t> </a:t>
            </a:r>
            <a:r>
              <a:rPr lang="en-US" dirty="0" err="1"/>
              <a:t>étaient</a:t>
            </a:r>
            <a:r>
              <a:rPr lang="en-US" dirty="0"/>
              <a:t> les plus </a:t>
            </a:r>
            <a:r>
              <a:rPr lang="en-US" dirty="0" err="1"/>
              <a:t>fréquents</a:t>
            </a:r>
            <a:r>
              <a:rPr lang="en-US" dirty="0"/>
              <a:t> ? »</a:t>
            </a:r>
          </a:p>
          <a:p>
            <a:endParaRPr lang="fr-FR" dirty="0"/>
          </a:p>
        </p:txBody>
      </p:sp>
      <p:sp>
        <p:nvSpPr>
          <p:cNvPr id="4" name="Slide Number Placeholder 3"/>
          <p:cNvSpPr>
            <a:spLocks noGrp="1"/>
          </p:cNvSpPr>
          <p:nvPr>
            <p:ph type="sldNum" sz="quarter" idx="5"/>
          </p:nvPr>
        </p:nvSpPr>
        <p:spPr/>
        <p:txBody>
          <a:bodyPr/>
          <a:lstStyle/>
          <a:p>
            <a:fld id="{C568F6E5-5E12-4623-90BB-7EC2ED9BF81B}" type="slidenum">
              <a:rPr lang="en-US" smtClean="0"/>
              <a:t>23</a:t>
            </a:fld>
            <a:endParaRPr lang="en-US"/>
          </a:p>
        </p:txBody>
      </p:sp>
    </p:spTree>
    <p:extLst>
      <p:ext uri="{BB962C8B-B14F-4D97-AF65-F5344CB8AC3E}">
        <p14:creationId xmlns:p14="http://schemas.microsoft.com/office/powerpoint/2010/main" val="2752208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Durée : </a:t>
            </a:r>
            <a:r>
              <a:rPr lang="en-US" b="1" dirty="0"/>
              <a:t>5 </a:t>
            </a:r>
            <a:r>
              <a:rPr lang="en-US" sz="1200" b="1" kern="1200" dirty="0">
                <a:solidFill>
                  <a:schemeClr val="tx1"/>
                </a:solidFill>
                <a:effectLst/>
                <a:latin typeface="+mn-lt"/>
                <a:ea typeface="+mn-ea"/>
                <a:cs typeface="+mn-cs"/>
              </a:rPr>
              <a:t>min</a:t>
            </a:r>
            <a:endParaRPr lang="en-US" dirty="0"/>
          </a:p>
          <a:p>
            <a:r>
              <a:rPr lang="en-US" b="1" dirty="0"/>
              <a:t>Instructions :</a:t>
            </a:r>
            <a:endParaRPr lang="en-US" dirty="0"/>
          </a:p>
          <a:p>
            <a:r>
              <a:rPr lang="en-US" dirty="0" err="1"/>
              <a:t>Invitez</a:t>
            </a:r>
            <a:r>
              <a:rPr lang="en-US" dirty="0"/>
              <a:t> </a:t>
            </a:r>
            <a:r>
              <a:rPr lang="en-US" dirty="0" err="1"/>
              <a:t>chaque</a:t>
            </a:r>
            <a:r>
              <a:rPr lang="en-US" dirty="0"/>
              <a:t> </a:t>
            </a:r>
            <a:r>
              <a:rPr lang="en-US" dirty="0" err="1"/>
              <a:t>personne</a:t>
            </a:r>
            <a:r>
              <a:rPr lang="en-US" dirty="0"/>
              <a:t> à </a:t>
            </a:r>
            <a:r>
              <a:rPr lang="en-US" dirty="0" err="1"/>
              <a:t>écrire</a:t>
            </a:r>
            <a:r>
              <a:rPr lang="en-US" dirty="0"/>
              <a:t> un message </a:t>
            </a:r>
            <a:r>
              <a:rPr lang="en-US" dirty="0" err="1"/>
              <a:t>clé</a:t>
            </a:r>
            <a:r>
              <a:rPr lang="en-US" dirty="0"/>
              <a:t> à </a:t>
            </a:r>
            <a:r>
              <a:rPr lang="en-US" dirty="0" err="1"/>
              <a:t>retenir</a:t>
            </a:r>
            <a:r>
              <a:rPr lang="en-US" dirty="0"/>
              <a:t> sur un </a:t>
            </a:r>
            <a:r>
              <a:rPr lang="en-US" dirty="0" err="1"/>
              <a:t>post-it</a:t>
            </a:r>
            <a:r>
              <a:rPr lang="en-US" dirty="0"/>
              <a:t> </a:t>
            </a:r>
            <a:r>
              <a:rPr lang="en-US" dirty="0" err="1"/>
              <a:t>ou</a:t>
            </a:r>
            <a:r>
              <a:rPr lang="en-US" dirty="0"/>
              <a:t> à le </a:t>
            </a:r>
            <a:r>
              <a:rPr lang="en-US" dirty="0" err="1"/>
              <a:t>partager</a:t>
            </a:r>
            <a:r>
              <a:rPr lang="en-US" dirty="0"/>
              <a:t> </a:t>
            </a:r>
            <a:r>
              <a:rPr lang="en-US" dirty="0" err="1"/>
              <a:t>oralement</a:t>
            </a:r>
            <a:r>
              <a:rPr lang="en-US" dirty="0"/>
              <a:t>.</a:t>
            </a:r>
            <a:br>
              <a:rPr lang="en-US" dirty="0"/>
            </a:br>
            <a:endParaRPr lang="en-US" dirty="0"/>
          </a:p>
          <a:p>
            <a:r>
              <a:rPr lang="en-US" b="1" dirty="0"/>
              <a:t>Question :</a:t>
            </a:r>
            <a:r>
              <a:rPr lang="en-US" dirty="0"/>
              <a:t> « </a:t>
            </a:r>
            <a:r>
              <a:rPr lang="en-US" dirty="0" err="1"/>
              <a:t>Que</a:t>
            </a:r>
            <a:r>
              <a:rPr lang="en-US" dirty="0"/>
              <a:t> </a:t>
            </a:r>
            <a:r>
              <a:rPr lang="en-US" dirty="0" err="1"/>
              <a:t>ferez</a:t>
            </a:r>
            <a:r>
              <a:rPr lang="en-US" dirty="0"/>
              <a:t>-vous </a:t>
            </a:r>
            <a:r>
              <a:rPr lang="en-US" dirty="0" err="1"/>
              <a:t>différemment</a:t>
            </a:r>
            <a:r>
              <a:rPr lang="en-US" dirty="0"/>
              <a:t> dans </a:t>
            </a:r>
            <a:r>
              <a:rPr lang="en-US" dirty="0" err="1"/>
              <a:t>votre</a:t>
            </a:r>
            <a:r>
              <a:rPr lang="en-US" dirty="0"/>
              <a:t> prochain </a:t>
            </a:r>
            <a:r>
              <a:rPr lang="en-US" dirty="0" err="1"/>
              <a:t>cas</a:t>
            </a:r>
            <a:r>
              <a:rPr lang="en-US" dirty="0"/>
              <a:t> ? »</a:t>
            </a:r>
          </a:p>
          <a:p>
            <a:endParaRPr lang="en-US" dirty="0"/>
          </a:p>
          <a:p>
            <a:r>
              <a:rPr lang="en-US" b="1" dirty="0" err="1"/>
              <a:t>Encouragez</a:t>
            </a:r>
            <a:r>
              <a:rPr lang="en-US" b="1" dirty="0"/>
              <a:t>-les à </a:t>
            </a:r>
            <a:r>
              <a:rPr lang="en-US" b="1" dirty="0" err="1"/>
              <a:t>partager</a:t>
            </a:r>
            <a:r>
              <a:rPr lang="en-US" b="1" dirty="0"/>
              <a:t> :</a:t>
            </a:r>
            <a:endParaRPr lang="en-US" dirty="0"/>
          </a:p>
          <a:p>
            <a:r>
              <a:rPr lang="en-US" dirty="0"/>
              <a:t>- Un </a:t>
            </a:r>
            <a:r>
              <a:rPr lang="en-US" dirty="0" err="1"/>
              <a:t>nouvel</a:t>
            </a:r>
            <a:r>
              <a:rPr lang="en-US" dirty="0"/>
              <a:t> </a:t>
            </a:r>
            <a:r>
              <a:rPr lang="en-US" dirty="0" err="1"/>
              <a:t>apprentissage</a:t>
            </a:r>
            <a:r>
              <a:rPr lang="en-US" dirty="0"/>
              <a:t> </a:t>
            </a:r>
            <a:r>
              <a:rPr lang="en-US" dirty="0" err="1"/>
              <a:t>ou</a:t>
            </a:r>
            <a:r>
              <a:rPr lang="en-US" dirty="0"/>
              <a:t> un </a:t>
            </a:r>
            <a:r>
              <a:rPr lang="en-US" dirty="0" err="1"/>
              <a:t>protocole</a:t>
            </a:r>
            <a:r>
              <a:rPr lang="en-US" dirty="0"/>
              <a:t> </a:t>
            </a:r>
            <a:r>
              <a:rPr lang="en-US" dirty="0" err="1"/>
              <a:t>qu’ils</a:t>
            </a:r>
            <a:r>
              <a:rPr lang="en-US" dirty="0"/>
              <a:t>/</a:t>
            </a:r>
            <a:r>
              <a:rPr lang="en-US" dirty="0" err="1"/>
              <a:t>elles</a:t>
            </a:r>
            <a:r>
              <a:rPr lang="en-US" dirty="0"/>
              <a:t> </a:t>
            </a:r>
            <a:r>
              <a:rPr lang="en-US" dirty="0" err="1"/>
              <a:t>essaieront</a:t>
            </a:r>
            <a:endParaRPr lang="en-US" dirty="0"/>
          </a:p>
          <a:p>
            <a:r>
              <a:rPr lang="en-US" dirty="0"/>
              <a:t>- Un </a:t>
            </a:r>
            <a:r>
              <a:rPr lang="en-US" dirty="0" err="1"/>
              <a:t>changement</a:t>
            </a:r>
            <a:r>
              <a:rPr lang="en-US" dirty="0"/>
              <a:t> </a:t>
            </a:r>
            <a:r>
              <a:rPr lang="en-US" dirty="0" err="1"/>
              <a:t>qu’ils</a:t>
            </a:r>
            <a:r>
              <a:rPr lang="en-US" dirty="0"/>
              <a:t>/</a:t>
            </a:r>
            <a:r>
              <a:rPr lang="en-US" dirty="0" err="1"/>
              <a:t>elles</a:t>
            </a:r>
            <a:r>
              <a:rPr lang="en-US" dirty="0"/>
              <a:t> </a:t>
            </a:r>
            <a:r>
              <a:rPr lang="en-US" dirty="0" err="1"/>
              <a:t>aimeraient</a:t>
            </a:r>
            <a:r>
              <a:rPr lang="en-US" dirty="0"/>
              <a:t> </a:t>
            </a:r>
            <a:r>
              <a:rPr lang="en-US" dirty="0" err="1"/>
              <a:t>apporter</a:t>
            </a:r>
            <a:r>
              <a:rPr lang="en-US" dirty="0"/>
              <a:t> dans </a:t>
            </a:r>
            <a:r>
              <a:rPr lang="en-US" dirty="0" err="1"/>
              <a:t>leur</a:t>
            </a:r>
            <a:r>
              <a:rPr lang="en-US" dirty="0"/>
              <a:t> </a:t>
            </a:r>
            <a:r>
              <a:rPr lang="en-US" dirty="0" err="1"/>
              <a:t>organisation</a:t>
            </a:r>
            <a:endParaRPr lang="en-US" dirty="0"/>
          </a:p>
          <a:p>
            <a:r>
              <a:rPr lang="en-US" dirty="0"/>
              <a:t>- Une question </a:t>
            </a:r>
            <a:r>
              <a:rPr lang="en-US" dirty="0" err="1"/>
              <a:t>qu’ils</a:t>
            </a:r>
            <a:r>
              <a:rPr lang="en-US" dirty="0"/>
              <a:t>/</a:t>
            </a:r>
            <a:r>
              <a:rPr lang="en-US" dirty="0" err="1"/>
              <a:t>elles</a:t>
            </a:r>
            <a:r>
              <a:rPr lang="en-US" dirty="0"/>
              <a:t> se </a:t>
            </a:r>
            <a:r>
              <a:rPr lang="en-US" dirty="0" err="1"/>
              <a:t>posent</a:t>
            </a:r>
            <a:r>
              <a:rPr lang="en-US" dirty="0"/>
              <a:t> encore</a:t>
            </a:r>
          </a:p>
          <a:p>
            <a:endParaRPr lang="fr-FR" dirty="0"/>
          </a:p>
        </p:txBody>
      </p:sp>
      <p:sp>
        <p:nvSpPr>
          <p:cNvPr id="4" name="Slide Number Placeholder 3"/>
          <p:cNvSpPr>
            <a:spLocks noGrp="1"/>
          </p:cNvSpPr>
          <p:nvPr>
            <p:ph type="sldNum" sz="quarter" idx="5"/>
          </p:nvPr>
        </p:nvSpPr>
        <p:spPr/>
        <p:txBody>
          <a:bodyPr/>
          <a:lstStyle/>
          <a:p>
            <a:fld id="{C568F6E5-5E12-4623-90BB-7EC2ED9BF81B}" type="slidenum">
              <a:rPr lang="en-US" smtClean="0"/>
              <a:t>24</a:t>
            </a:fld>
            <a:endParaRPr lang="en-US"/>
          </a:p>
        </p:txBody>
      </p:sp>
    </p:spTree>
    <p:extLst>
      <p:ext uri="{BB962C8B-B14F-4D97-AF65-F5344CB8AC3E}">
        <p14:creationId xmlns:p14="http://schemas.microsoft.com/office/powerpoint/2010/main" val="115136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a:t>Durée : 2 minutes</a:t>
            </a:r>
            <a:endParaRPr lang="en-US" dirty="0"/>
          </a:p>
          <a:p>
            <a:endParaRPr lang="en-US" dirty="0"/>
          </a:p>
          <a:p>
            <a:r>
              <a:rPr lang="en-US" b="1" dirty="0"/>
              <a:t>Note pour </a:t>
            </a:r>
            <a:r>
              <a:rPr lang="en-US" b="1" dirty="0" err="1"/>
              <a:t>l’animatrice</a:t>
            </a:r>
            <a:r>
              <a:rPr lang="en-US" b="1" dirty="0"/>
              <a:t> / </a:t>
            </a:r>
            <a:r>
              <a:rPr lang="en-US" b="1" dirty="0" err="1"/>
              <a:t>l’animateur</a:t>
            </a:r>
            <a:r>
              <a:rPr lang="en-US" b="1" dirty="0"/>
              <a:t> :</a:t>
            </a:r>
            <a:endParaRPr lang="en-US" dirty="0"/>
          </a:p>
          <a:p>
            <a:r>
              <a:rPr lang="en-US" dirty="0" err="1"/>
              <a:t>Invitez</a:t>
            </a:r>
            <a:r>
              <a:rPr lang="en-US" dirty="0"/>
              <a:t> les </a:t>
            </a:r>
            <a:r>
              <a:rPr lang="en-US" dirty="0" err="1"/>
              <a:t>dernières</a:t>
            </a:r>
            <a:r>
              <a:rPr lang="en-US" dirty="0"/>
              <a:t> questions. </a:t>
            </a:r>
            <a:r>
              <a:rPr lang="en-US" dirty="0" err="1"/>
              <a:t>Remerciez</a:t>
            </a:r>
            <a:r>
              <a:rPr lang="en-US" dirty="0"/>
              <a:t> les </a:t>
            </a:r>
            <a:r>
              <a:rPr lang="en-US" dirty="0" err="1"/>
              <a:t>participant·e·s</a:t>
            </a:r>
            <a:r>
              <a:rPr lang="en-US" dirty="0"/>
              <a:t> pour </a:t>
            </a:r>
            <a:r>
              <a:rPr lang="en-US" dirty="0" err="1"/>
              <a:t>leur</a:t>
            </a:r>
            <a:r>
              <a:rPr lang="en-US" dirty="0"/>
              <a:t> engagement.</a:t>
            </a:r>
            <a:br>
              <a:rPr lang="en-US" dirty="0"/>
            </a:br>
            <a:endParaRPr lang="en-US" dirty="0"/>
          </a:p>
          <a:p>
            <a:r>
              <a:rPr lang="en-US" dirty="0"/>
              <a:t>Merci à </a:t>
            </a:r>
            <a:r>
              <a:rPr lang="en-US" dirty="0" err="1"/>
              <a:t>toutes</a:t>
            </a:r>
            <a:r>
              <a:rPr lang="en-US" dirty="0"/>
              <a:t> et à </a:t>
            </a:r>
            <a:r>
              <a:rPr lang="en-US" dirty="0" err="1"/>
              <a:t>tous</a:t>
            </a:r>
            <a:r>
              <a:rPr lang="en-US" dirty="0"/>
              <a:t> pour </a:t>
            </a:r>
            <a:r>
              <a:rPr lang="en-US" dirty="0" err="1"/>
              <a:t>votre</a:t>
            </a:r>
            <a:r>
              <a:rPr lang="en-US" dirty="0"/>
              <a:t> temps, </a:t>
            </a:r>
            <a:r>
              <a:rPr lang="en-US" dirty="0" err="1"/>
              <a:t>votre</a:t>
            </a:r>
            <a:r>
              <a:rPr lang="en-US" dirty="0"/>
              <a:t> attention et </a:t>
            </a:r>
            <a:r>
              <a:rPr lang="en-US" dirty="0" err="1"/>
              <a:t>votre</a:t>
            </a:r>
            <a:r>
              <a:rPr lang="en-US" dirty="0"/>
              <a:t> participation. Avant de </a:t>
            </a:r>
            <a:r>
              <a:rPr lang="en-US" dirty="0" err="1"/>
              <a:t>conclure</a:t>
            </a:r>
            <a:r>
              <a:rPr lang="en-US" dirty="0"/>
              <a:t>, </a:t>
            </a:r>
            <a:r>
              <a:rPr lang="en-US" dirty="0" err="1"/>
              <a:t>j’aimerais</a:t>
            </a:r>
            <a:r>
              <a:rPr lang="en-US" dirty="0"/>
              <a:t> </a:t>
            </a:r>
            <a:r>
              <a:rPr lang="en-US" dirty="0" err="1"/>
              <a:t>ouvrir</a:t>
            </a:r>
            <a:r>
              <a:rPr lang="en-US" dirty="0"/>
              <a:t> la discussion pour toute question, </a:t>
            </a:r>
            <a:r>
              <a:rPr lang="en-US" dirty="0" err="1"/>
              <a:t>préoccupation</a:t>
            </a:r>
            <a:r>
              <a:rPr lang="en-US" dirty="0"/>
              <a:t> </a:t>
            </a:r>
            <a:r>
              <a:rPr lang="en-US" dirty="0" err="1"/>
              <a:t>ou</a:t>
            </a:r>
            <a:r>
              <a:rPr lang="en-US" dirty="0"/>
              <a:t> </a:t>
            </a:r>
            <a:r>
              <a:rPr lang="en-US" dirty="0" err="1"/>
              <a:t>réflexion</a:t>
            </a:r>
            <a:r>
              <a:rPr lang="en-US" dirty="0"/>
              <a:t> </a:t>
            </a:r>
            <a:r>
              <a:rPr lang="en-US" dirty="0" err="1"/>
              <a:t>que</a:t>
            </a:r>
            <a:r>
              <a:rPr lang="en-US" dirty="0"/>
              <a:t> vous </a:t>
            </a:r>
            <a:r>
              <a:rPr lang="en-US" dirty="0" err="1"/>
              <a:t>souhaiteriez</a:t>
            </a:r>
            <a:r>
              <a:rPr lang="en-US" dirty="0"/>
              <a:t> </a:t>
            </a:r>
            <a:r>
              <a:rPr lang="en-US" dirty="0" err="1"/>
              <a:t>partager</a:t>
            </a:r>
            <a:r>
              <a:rPr lang="en-US" dirty="0"/>
              <a:t>.</a:t>
            </a:r>
            <a:br>
              <a:rPr lang="en-US" dirty="0"/>
            </a:br>
            <a:endParaRPr lang="en-US" dirty="0"/>
          </a:p>
          <a:p>
            <a:r>
              <a:rPr lang="en-US" i="1" dirty="0"/>
              <a:t>Questions </a:t>
            </a:r>
            <a:r>
              <a:rPr lang="en-US" i="1" dirty="0" err="1"/>
              <a:t>suggérées</a:t>
            </a:r>
            <a:r>
              <a:rPr lang="en-US" i="1" dirty="0"/>
              <a:t>, </a:t>
            </a:r>
            <a:r>
              <a:rPr lang="en-US" i="1" dirty="0" err="1"/>
              <a:t>si</a:t>
            </a:r>
            <a:r>
              <a:rPr lang="en-US" i="1" dirty="0"/>
              <a:t> </a:t>
            </a:r>
            <a:r>
              <a:rPr lang="en-US" i="1" dirty="0" err="1"/>
              <a:t>besoin</a:t>
            </a:r>
            <a:r>
              <a:rPr lang="en-US" i="1" dirty="0"/>
              <a:t> :</a:t>
            </a:r>
            <a:endParaRPr lang="en-US" dirty="0"/>
          </a:p>
          <a:p>
            <a:r>
              <a:rPr lang="en-US" dirty="0"/>
              <a:t>Comment </a:t>
            </a:r>
            <a:r>
              <a:rPr lang="en-US" dirty="0" err="1"/>
              <a:t>avez</a:t>
            </a:r>
            <a:r>
              <a:rPr lang="en-US" dirty="0"/>
              <a:t>-vous trouvé </a:t>
            </a:r>
            <a:r>
              <a:rPr lang="en-US" dirty="0" err="1"/>
              <a:t>cette</a:t>
            </a:r>
            <a:r>
              <a:rPr lang="en-US" dirty="0"/>
              <a:t> session ?</a:t>
            </a:r>
          </a:p>
          <a:p>
            <a:r>
              <a:rPr lang="en-US" dirty="0" err="1"/>
              <a:t>Qu’est-ce</a:t>
            </a:r>
            <a:r>
              <a:rPr lang="en-US" dirty="0"/>
              <a:t> qui a </a:t>
            </a:r>
            <a:r>
              <a:rPr lang="en-US" dirty="0" err="1"/>
              <a:t>été</a:t>
            </a:r>
            <a:r>
              <a:rPr lang="en-US" dirty="0"/>
              <a:t> facile ? </a:t>
            </a:r>
            <a:r>
              <a:rPr lang="en-US" dirty="0" err="1"/>
              <a:t>Qu’est-ce</a:t>
            </a:r>
            <a:r>
              <a:rPr lang="en-US" dirty="0"/>
              <a:t> qui a </a:t>
            </a:r>
            <a:r>
              <a:rPr lang="en-US" dirty="0" err="1"/>
              <a:t>été</a:t>
            </a:r>
            <a:r>
              <a:rPr lang="en-US" dirty="0"/>
              <a:t> difficile ?</a:t>
            </a:r>
          </a:p>
          <a:p>
            <a:r>
              <a:rPr lang="en-US" dirty="0"/>
              <a:t>À quoi </a:t>
            </a:r>
            <a:r>
              <a:rPr lang="en-US" dirty="0" err="1"/>
              <a:t>souhaitez</a:t>
            </a:r>
            <a:r>
              <a:rPr lang="en-US" dirty="0"/>
              <a:t>-vous continuer à </a:t>
            </a:r>
            <a:r>
              <a:rPr lang="en-US" dirty="0" err="1"/>
              <a:t>réfléchir</a:t>
            </a:r>
            <a:r>
              <a:rPr lang="en-US" dirty="0"/>
              <a:t> par la suite ?</a:t>
            </a:r>
          </a:p>
          <a:p>
            <a:pPr eaLnBrk="1" hangingPunct="1">
              <a:spcBef>
                <a:spcPct val="0"/>
              </a:spcBef>
            </a:pPr>
            <a:endParaRPr lang="en-US" dirty="0"/>
          </a:p>
        </p:txBody>
      </p:sp>
      <p:sp>
        <p:nvSpPr>
          <p:cNvPr id="39940" name="Slide Number Placeholder 3"/>
          <p:cNvSpPr>
            <a:spLocks noGrp="1"/>
          </p:cNvSpPr>
          <p:nvPr>
            <p:ph type="sldNum" sz="quarter" idx="5"/>
          </p:nvPr>
        </p:nvSpPr>
        <p:spPr bwMode="auto">
          <a:noFill/>
          <a:ln>
            <a:miter lim="800000"/>
          </a:ln>
        </p:spPr>
        <p:txBody>
          <a:bodyPr/>
          <a:lstStyle/>
          <a:p>
            <a:fld id="{AA054DE3-A126-4268-9767-928E5A89904D}" type="slidenum">
              <a:rPr lang="en-US">
                <a:solidFill>
                  <a:prstClr val="black"/>
                </a:solidFill>
              </a:rPr>
              <a:t>25</a:t>
            </a:fld>
            <a:endParaRPr lang="en-US">
              <a:solidFill>
                <a:prstClr val="black"/>
              </a:solidFill>
            </a:endParaRPr>
          </a:p>
        </p:txBody>
      </p:sp>
    </p:spTree>
    <p:extLst>
      <p:ext uri="{BB962C8B-B14F-4D97-AF65-F5344CB8AC3E}">
        <p14:creationId xmlns:p14="http://schemas.microsoft.com/office/powerpoint/2010/main" val="934501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b="1" dirty="0"/>
              <a:t>Durée : 2 min</a:t>
            </a:r>
          </a:p>
          <a:p>
            <a:r>
              <a:rPr lang="en-US" b="1" dirty="0"/>
              <a:t>Note pour </a:t>
            </a:r>
            <a:r>
              <a:rPr lang="en-US" b="1" dirty="0" err="1"/>
              <a:t>l’animatrice</a:t>
            </a:r>
            <a:r>
              <a:rPr lang="en-US" b="1" dirty="0"/>
              <a:t> / </a:t>
            </a:r>
            <a:r>
              <a:rPr lang="en-US" b="1" dirty="0" err="1"/>
              <a:t>l’animateur</a:t>
            </a:r>
            <a:r>
              <a:rPr lang="en-US" b="1" dirty="0"/>
              <a:t> : </a:t>
            </a:r>
            <a:r>
              <a:rPr lang="en-US" dirty="0" err="1"/>
              <a:t>Expliquez</a:t>
            </a:r>
            <a:r>
              <a:rPr lang="en-US" dirty="0"/>
              <a:t> les </a:t>
            </a:r>
            <a:r>
              <a:rPr lang="en-US" dirty="0" err="1"/>
              <a:t>objectifs</a:t>
            </a:r>
            <a:r>
              <a:rPr lang="en-US" dirty="0"/>
              <a:t> de la séance. </a:t>
            </a:r>
            <a:r>
              <a:rPr lang="en-US" dirty="0" err="1"/>
              <a:t>Soulignez</a:t>
            </a:r>
            <a:r>
              <a:rPr lang="en-US" dirty="0"/>
              <a:t> </a:t>
            </a:r>
            <a:r>
              <a:rPr lang="en-US" dirty="0" err="1"/>
              <a:t>qu’il</a:t>
            </a:r>
            <a:r>
              <a:rPr lang="en-US" dirty="0"/>
              <a:t> </a:t>
            </a:r>
            <a:r>
              <a:rPr lang="en-US" dirty="0" err="1"/>
              <a:t>s’agit</a:t>
            </a:r>
            <a:r>
              <a:rPr lang="en-US" dirty="0"/>
              <a:t> de directives pratiques, </a:t>
            </a:r>
            <a:r>
              <a:rPr lang="en-US" dirty="0" err="1"/>
              <a:t>éclairées</a:t>
            </a:r>
            <a:r>
              <a:rPr lang="en-US" dirty="0"/>
              <a:t> par </a:t>
            </a:r>
            <a:r>
              <a:rPr lang="en-US" dirty="0" err="1"/>
              <a:t>l’expérience</a:t>
            </a:r>
            <a:r>
              <a:rPr lang="en-US" dirty="0"/>
              <a:t> du terrain, </a:t>
            </a:r>
            <a:r>
              <a:rPr lang="en-US" dirty="0" err="1"/>
              <a:t>visant</a:t>
            </a:r>
            <a:r>
              <a:rPr lang="en-US" dirty="0"/>
              <a:t> à </a:t>
            </a:r>
            <a:r>
              <a:rPr lang="en-US" dirty="0" err="1"/>
              <a:t>répondre</a:t>
            </a:r>
            <a:r>
              <a:rPr lang="en-US" dirty="0"/>
              <a:t> à de </a:t>
            </a:r>
            <a:r>
              <a:rPr lang="en-US" dirty="0" err="1"/>
              <a:t>véritables</a:t>
            </a:r>
            <a:r>
              <a:rPr lang="en-US" dirty="0"/>
              <a:t> situations de gestion de </a:t>
            </a:r>
            <a:r>
              <a:rPr lang="en-US" dirty="0" err="1"/>
              <a:t>cas</a:t>
            </a:r>
            <a:r>
              <a:rPr lang="en-US" dirty="0"/>
              <a:t>.</a:t>
            </a:r>
          </a:p>
          <a:p>
            <a:br>
              <a:rPr lang="en-US" dirty="0"/>
            </a:br>
            <a:endParaRPr lang="en-US" dirty="0"/>
          </a:p>
          <a:p>
            <a:r>
              <a:rPr lang="en-US" b="1" dirty="0"/>
              <a:t>Les quatre </a:t>
            </a:r>
            <a:r>
              <a:rPr lang="en-US" b="1" dirty="0" err="1"/>
              <a:t>objectifs</a:t>
            </a:r>
            <a:r>
              <a:rPr lang="en-US" b="1" dirty="0"/>
              <a:t> de la séance </a:t>
            </a:r>
            <a:r>
              <a:rPr lang="en-US" b="1" dirty="0" err="1"/>
              <a:t>sont</a:t>
            </a:r>
            <a:r>
              <a:rPr lang="en-US" b="1" dirty="0"/>
              <a:t> :</a:t>
            </a:r>
            <a:endParaRPr lang="en-US" dirty="0"/>
          </a:p>
          <a:p>
            <a:r>
              <a:rPr lang="en-US" dirty="0"/>
              <a:t>1. </a:t>
            </a:r>
            <a:r>
              <a:rPr lang="en-US" dirty="0" err="1"/>
              <a:t>Définir</a:t>
            </a:r>
            <a:r>
              <a:rPr lang="en-US" dirty="0"/>
              <a:t> le </a:t>
            </a:r>
            <a:r>
              <a:rPr lang="en-US" dirty="0" err="1"/>
              <a:t>mariage</a:t>
            </a:r>
            <a:r>
              <a:rPr lang="en-US" dirty="0"/>
              <a:t> </a:t>
            </a:r>
            <a:r>
              <a:rPr lang="en-US" dirty="0" err="1"/>
              <a:t>d’enfants</a:t>
            </a:r>
            <a:r>
              <a:rPr lang="en-US" dirty="0"/>
              <a:t> et </a:t>
            </a:r>
            <a:r>
              <a:rPr lang="en-US" dirty="0" err="1"/>
              <a:t>ses</a:t>
            </a:r>
            <a:r>
              <a:rPr lang="en-US" dirty="0"/>
              <a:t> </a:t>
            </a:r>
            <a:r>
              <a:rPr lang="en-US" dirty="0" err="1"/>
              <a:t>conséquences</a:t>
            </a:r>
            <a:r>
              <a:rPr lang="en-US" dirty="0"/>
              <a:t> pour les </a:t>
            </a:r>
            <a:r>
              <a:rPr lang="en-US" dirty="0" err="1"/>
              <a:t>adolescentes</a:t>
            </a:r>
            <a:r>
              <a:rPr lang="en-US" dirty="0"/>
              <a:t> et les </a:t>
            </a:r>
            <a:r>
              <a:rPr lang="en-US" dirty="0" err="1"/>
              <a:t>communautés</a:t>
            </a:r>
            <a:r>
              <a:rPr lang="en-US" dirty="0"/>
              <a:t>, aux </a:t>
            </a:r>
            <a:r>
              <a:rPr lang="en-US" dirty="0" err="1"/>
              <a:t>différents</a:t>
            </a:r>
            <a:r>
              <a:rPr lang="en-US" dirty="0"/>
              <a:t> </a:t>
            </a:r>
            <a:r>
              <a:rPr lang="en-US" dirty="0" err="1"/>
              <a:t>stades</a:t>
            </a:r>
            <a:r>
              <a:rPr lang="en-US" dirty="0"/>
              <a:t> (</a:t>
            </a:r>
            <a:r>
              <a:rPr lang="en-US" dirty="0" err="1"/>
              <a:t>risque</a:t>
            </a:r>
            <a:r>
              <a:rPr lang="en-US" dirty="0"/>
              <a:t> imminent, déjà </a:t>
            </a:r>
            <a:r>
              <a:rPr lang="en-US" dirty="0" err="1"/>
              <a:t>mariée</a:t>
            </a:r>
            <a:r>
              <a:rPr lang="en-US" dirty="0"/>
              <a:t>, divorcée </a:t>
            </a:r>
            <a:r>
              <a:rPr lang="en-US" dirty="0" err="1"/>
              <a:t>ou</a:t>
            </a:r>
            <a:r>
              <a:rPr lang="en-US" dirty="0"/>
              <a:t> veuve).</a:t>
            </a:r>
          </a:p>
          <a:p>
            <a:r>
              <a:rPr lang="en-US" dirty="0"/>
              <a:t>2. </a:t>
            </a:r>
            <a:r>
              <a:rPr lang="en-US" dirty="0" err="1"/>
              <a:t>Décrire</a:t>
            </a:r>
            <a:r>
              <a:rPr lang="en-US" dirty="0"/>
              <a:t> les </a:t>
            </a:r>
            <a:r>
              <a:rPr lang="en-US" dirty="0" err="1"/>
              <a:t>réponses</a:t>
            </a:r>
            <a:r>
              <a:rPr lang="en-US" dirty="0"/>
              <a:t> </a:t>
            </a:r>
            <a:r>
              <a:rPr lang="en-US" dirty="0" err="1"/>
              <a:t>appropriées</a:t>
            </a:r>
            <a:r>
              <a:rPr lang="en-US" dirty="0"/>
              <a:t> </a:t>
            </a:r>
            <a:r>
              <a:rPr lang="en-US" dirty="0" err="1"/>
              <a:t>en</a:t>
            </a:r>
            <a:r>
              <a:rPr lang="en-US" dirty="0"/>
              <a:t> matière de gestion de </a:t>
            </a:r>
            <a:r>
              <a:rPr lang="en-US" dirty="0" err="1"/>
              <a:t>cas</a:t>
            </a:r>
            <a:r>
              <a:rPr lang="en-US" dirty="0"/>
              <a:t> VBG pour </a:t>
            </a:r>
            <a:r>
              <a:rPr lang="en-US" dirty="0" err="1"/>
              <a:t>chaque</a:t>
            </a:r>
            <a:r>
              <a:rPr lang="en-US" dirty="0"/>
              <a:t> </a:t>
            </a:r>
            <a:r>
              <a:rPr lang="en-US" dirty="0" err="1"/>
              <a:t>stade</a:t>
            </a:r>
            <a:r>
              <a:rPr lang="en-US" dirty="0"/>
              <a:t> du </a:t>
            </a:r>
            <a:r>
              <a:rPr lang="en-US" dirty="0" err="1"/>
              <a:t>mariage</a:t>
            </a:r>
            <a:r>
              <a:rPr lang="en-US" dirty="0"/>
              <a:t> </a:t>
            </a:r>
            <a:r>
              <a:rPr lang="en-US" dirty="0" err="1"/>
              <a:t>d’enfants</a:t>
            </a:r>
            <a:r>
              <a:rPr lang="en-US" dirty="0"/>
              <a:t>, </a:t>
            </a:r>
            <a:r>
              <a:rPr lang="en-US" dirty="0" err="1"/>
              <a:t>selon</a:t>
            </a:r>
            <a:r>
              <a:rPr lang="en-US" dirty="0"/>
              <a:t> </a:t>
            </a:r>
            <a:r>
              <a:rPr lang="en-US" dirty="0" err="1"/>
              <a:t>une</a:t>
            </a:r>
            <a:r>
              <a:rPr lang="en-US" dirty="0"/>
              <a:t> </a:t>
            </a:r>
            <a:r>
              <a:rPr lang="en-US" dirty="0" err="1"/>
              <a:t>approche</a:t>
            </a:r>
            <a:r>
              <a:rPr lang="en-US" dirty="0"/>
              <a:t> </a:t>
            </a:r>
            <a:r>
              <a:rPr lang="en-US" dirty="0" err="1"/>
              <a:t>centrée</a:t>
            </a:r>
            <a:r>
              <a:rPr lang="en-US" dirty="0"/>
              <a:t> sur la </a:t>
            </a:r>
            <a:r>
              <a:rPr lang="en-US" dirty="0" err="1"/>
              <a:t>survivante</a:t>
            </a:r>
            <a:r>
              <a:rPr lang="en-US" dirty="0"/>
              <a:t> et </a:t>
            </a:r>
            <a:r>
              <a:rPr lang="en-US" dirty="0" err="1"/>
              <a:t>adaptée</a:t>
            </a:r>
            <a:r>
              <a:rPr lang="en-US" dirty="0"/>
              <a:t> aux </a:t>
            </a:r>
            <a:r>
              <a:rPr lang="en-US" dirty="0" err="1"/>
              <a:t>adolescentes</a:t>
            </a:r>
            <a:r>
              <a:rPr lang="en-US" dirty="0"/>
              <a:t>.</a:t>
            </a:r>
          </a:p>
          <a:p>
            <a:r>
              <a:rPr lang="en-US" dirty="0"/>
              <a:t>3. Identifier et appliquer les </a:t>
            </a:r>
            <a:r>
              <a:rPr lang="en-US" dirty="0" err="1"/>
              <a:t>protocoles</a:t>
            </a:r>
            <a:r>
              <a:rPr lang="en-US" dirty="0"/>
              <a:t> de </a:t>
            </a:r>
            <a:r>
              <a:rPr lang="en-US" dirty="0" err="1"/>
              <a:t>sécurité</a:t>
            </a:r>
            <a:r>
              <a:rPr lang="en-US" dirty="0"/>
              <a:t> des </a:t>
            </a:r>
            <a:r>
              <a:rPr lang="en-US" dirty="0" err="1"/>
              <a:t>gestionnaires</a:t>
            </a:r>
            <a:r>
              <a:rPr lang="en-US" dirty="0"/>
              <a:t> des </a:t>
            </a:r>
            <a:r>
              <a:rPr lang="en-US" dirty="0" err="1"/>
              <a:t>cas</a:t>
            </a:r>
            <a:r>
              <a:rPr lang="en-US" dirty="0"/>
              <a:t> </a:t>
            </a:r>
            <a:r>
              <a:rPr lang="en-US" dirty="0" err="1"/>
              <a:t>lors</a:t>
            </a:r>
            <a:r>
              <a:rPr lang="en-US" dirty="0"/>
              <a:t> de la gestion de </a:t>
            </a:r>
            <a:r>
              <a:rPr lang="en-US" dirty="0" err="1"/>
              <a:t>cas</a:t>
            </a:r>
            <a:r>
              <a:rPr lang="en-US" dirty="0"/>
              <a:t> de </a:t>
            </a:r>
            <a:r>
              <a:rPr lang="en-US" dirty="0" err="1"/>
              <a:t>mariage</a:t>
            </a:r>
            <a:r>
              <a:rPr lang="en-US" dirty="0"/>
              <a:t> </a:t>
            </a:r>
            <a:r>
              <a:rPr lang="en-US" dirty="0" err="1"/>
              <a:t>d’enfants</a:t>
            </a:r>
            <a:r>
              <a:rPr lang="en-US" dirty="0"/>
              <a:t>.</a:t>
            </a:r>
          </a:p>
          <a:p>
            <a:r>
              <a:rPr lang="en-US" dirty="0"/>
              <a:t>4. </a:t>
            </a:r>
            <a:r>
              <a:rPr lang="en-US" dirty="0" err="1"/>
              <a:t>Réfléchir</a:t>
            </a:r>
            <a:r>
              <a:rPr lang="en-US" dirty="0"/>
              <a:t> à des </a:t>
            </a:r>
            <a:r>
              <a:rPr lang="en-US" dirty="0" err="1"/>
              <a:t>exemples</a:t>
            </a:r>
            <a:r>
              <a:rPr lang="en-US" dirty="0"/>
              <a:t> de </a:t>
            </a:r>
            <a:r>
              <a:rPr lang="en-US" dirty="0" err="1"/>
              <a:t>cas</a:t>
            </a:r>
            <a:r>
              <a:rPr lang="en-US" dirty="0"/>
              <a:t> </a:t>
            </a:r>
            <a:r>
              <a:rPr lang="en-US" dirty="0" err="1"/>
              <a:t>réels</a:t>
            </a:r>
            <a:r>
              <a:rPr lang="en-US" dirty="0"/>
              <a:t> </a:t>
            </a:r>
            <a:r>
              <a:rPr lang="en-US" dirty="0" err="1"/>
              <a:t>afin</a:t>
            </a:r>
            <a:r>
              <a:rPr lang="en-US" dirty="0"/>
              <a:t> de </a:t>
            </a:r>
            <a:r>
              <a:rPr lang="en-US" dirty="0" err="1"/>
              <a:t>renforcer</a:t>
            </a:r>
            <a:r>
              <a:rPr lang="en-US" dirty="0"/>
              <a:t> la </a:t>
            </a:r>
            <a:r>
              <a:rPr lang="en-US" dirty="0" err="1"/>
              <a:t>prise</a:t>
            </a:r>
            <a:r>
              <a:rPr lang="en-US" dirty="0"/>
              <a:t> de </a:t>
            </a:r>
            <a:r>
              <a:rPr lang="en-US" dirty="0" err="1"/>
              <a:t>décision</a:t>
            </a:r>
            <a:r>
              <a:rPr lang="en-US" dirty="0"/>
              <a:t>, la coordination et </a:t>
            </a:r>
            <a:r>
              <a:rPr lang="en-US" dirty="0" err="1"/>
              <a:t>une</a:t>
            </a:r>
            <a:r>
              <a:rPr lang="en-US" dirty="0"/>
              <a:t> prestation de services </a:t>
            </a:r>
            <a:r>
              <a:rPr lang="en-US" dirty="0" err="1"/>
              <a:t>sûre</a:t>
            </a:r>
            <a:r>
              <a:rPr lang="en-US" dirty="0"/>
              <a:t> et </a:t>
            </a:r>
            <a:r>
              <a:rPr lang="en-US" dirty="0" err="1"/>
              <a:t>éthique</a:t>
            </a:r>
            <a:r>
              <a:rPr lang="en-US" dirty="0"/>
              <a:t>.</a:t>
            </a:r>
          </a:p>
          <a:p>
            <a:endParaRPr lang="en-US" dirty="0"/>
          </a:p>
        </p:txBody>
      </p:sp>
      <p:sp>
        <p:nvSpPr>
          <p:cNvPr id="4" name="Slide Number Placeholder 3"/>
          <p:cNvSpPr>
            <a:spLocks noGrp="1"/>
          </p:cNvSpPr>
          <p:nvPr>
            <p:ph type="sldNum" sz="quarter" idx="10"/>
          </p:nvPr>
        </p:nvSpPr>
        <p:spPr/>
        <p:txBody>
          <a:bodyPr/>
          <a:lstStyle/>
          <a:p>
            <a:fld id="{C568F6E5-5E12-4623-90BB-7EC2ED9BF81B}" type="slidenum">
              <a:rPr lang="en-US" smtClean="0">
                <a:solidFill>
                  <a:prstClr val="black"/>
                </a:solidFill>
              </a:r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486400" cy="3600450"/>
          </a:xfrm>
        </p:spPr>
        <p:txBody>
          <a:bodyPr/>
          <a:lstStyle/>
          <a:p>
            <a:r>
              <a:rPr lang="en-US" b="1" dirty="0"/>
              <a:t>Durée : 5 min</a:t>
            </a:r>
          </a:p>
          <a:p>
            <a:endParaRPr lang="en-US" dirty="0"/>
          </a:p>
          <a:p>
            <a:r>
              <a:rPr lang="en-US" b="1" dirty="0"/>
              <a:t>Note pour </a:t>
            </a:r>
            <a:r>
              <a:rPr lang="en-US" b="1" dirty="0" err="1"/>
              <a:t>l’animatrice</a:t>
            </a:r>
            <a:r>
              <a:rPr lang="en-US" b="1" dirty="0"/>
              <a:t> / </a:t>
            </a:r>
            <a:r>
              <a:rPr lang="en-US" b="1" dirty="0" err="1"/>
              <a:t>l’animateur</a:t>
            </a:r>
            <a:r>
              <a:rPr lang="en-US" b="1" dirty="0"/>
              <a:t> : </a:t>
            </a:r>
            <a:r>
              <a:rPr lang="en-US" dirty="0" err="1"/>
              <a:t>Expliquez</a:t>
            </a:r>
            <a:r>
              <a:rPr lang="en-US" dirty="0"/>
              <a:t> </a:t>
            </a:r>
            <a:r>
              <a:rPr lang="en-US" dirty="0" err="1"/>
              <a:t>chaque</a:t>
            </a:r>
            <a:r>
              <a:rPr lang="en-US" dirty="0"/>
              <a:t> mise à jour — nouveau </a:t>
            </a:r>
            <a:r>
              <a:rPr lang="en-US" dirty="0" err="1"/>
              <a:t>contenu</a:t>
            </a:r>
            <a:r>
              <a:rPr lang="en-US" dirty="0"/>
              <a:t> du </a:t>
            </a:r>
            <a:r>
              <a:rPr lang="en-US" dirty="0" err="1"/>
              <a:t>chapitre</a:t>
            </a:r>
            <a:r>
              <a:rPr lang="en-US" dirty="0"/>
              <a:t>, </a:t>
            </a:r>
            <a:r>
              <a:rPr lang="en-US" dirty="0" err="1"/>
              <a:t>protocoles</a:t>
            </a:r>
            <a:r>
              <a:rPr lang="en-US" dirty="0"/>
              <a:t> et études de </a:t>
            </a:r>
            <a:r>
              <a:rPr lang="en-US" dirty="0" err="1"/>
              <a:t>cas</a:t>
            </a:r>
            <a:r>
              <a:rPr lang="en-US" dirty="0"/>
              <a:t> </a:t>
            </a:r>
            <a:r>
              <a:rPr lang="en-US" dirty="0" err="1"/>
              <a:t>actualisées</a:t>
            </a:r>
            <a:r>
              <a:rPr lang="en-US" dirty="0"/>
              <a:t>. </a:t>
            </a:r>
            <a:r>
              <a:rPr lang="en-US" dirty="0" err="1"/>
              <a:t>Mentionnez</a:t>
            </a:r>
            <a:r>
              <a:rPr lang="en-US" dirty="0"/>
              <a:t> le processus de co-</a:t>
            </a:r>
            <a:r>
              <a:rPr lang="en-US" dirty="0" err="1"/>
              <a:t>création</a:t>
            </a:r>
            <a:r>
              <a:rPr lang="en-US" dirty="0"/>
              <a:t>.</a:t>
            </a:r>
          </a:p>
          <a:p>
            <a:r>
              <a:rPr lang="en-US" b="1" dirty="0" err="1"/>
              <a:t>Premièrement</a:t>
            </a:r>
            <a:r>
              <a:rPr lang="en-US" dirty="0"/>
              <a:t>, nous </a:t>
            </a:r>
            <a:r>
              <a:rPr lang="en-US" dirty="0" err="1"/>
              <a:t>disposons</a:t>
            </a:r>
            <a:r>
              <a:rPr lang="en-US" dirty="0"/>
              <a:t> d’un </a:t>
            </a:r>
            <a:r>
              <a:rPr lang="en-US" dirty="0" err="1"/>
              <a:t>chapitre</a:t>
            </a:r>
            <a:r>
              <a:rPr lang="en-US" dirty="0"/>
              <a:t> </a:t>
            </a:r>
            <a:r>
              <a:rPr lang="en-US" dirty="0" err="1"/>
              <a:t>révisé</a:t>
            </a:r>
            <a:r>
              <a:rPr lang="en-US" dirty="0"/>
              <a:t> sur la gestion de </a:t>
            </a:r>
            <a:r>
              <a:rPr lang="en-US" dirty="0" err="1"/>
              <a:t>cas</a:t>
            </a:r>
            <a:r>
              <a:rPr lang="en-US" dirty="0"/>
              <a:t> VBG pour le </a:t>
            </a:r>
            <a:r>
              <a:rPr lang="en-US" dirty="0" err="1"/>
              <a:t>mariage</a:t>
            </a:r>
            <a:r>
              <a:rPr lang="en-US" dirty="0"/>
              <a:t> </a:t>
            </a:r>
            <a:r>
              <a:rPr lang="en-US" dirty="0" err="1"/>
              <a:t>d’enfants</a:t>
            </a:r>
            <a:r>
              <a:rPr lang="en-US" dirty="0"/>
              <a:t>. Il </a:t>
            </a:r>
            <a:r>
              <a:rPr lang="en-US" dirty="0" err="1"/>
              <a:t>fournit</a:t>
            </a:r>
            <a:r>
              <a:rPr lang="en-US" dirty="0"/>
              <a:t> </a:t>
            </a:r>
            <a:r>
              <a:rPr lang="en-US" dirty="0" err="1"/>
              <a:t>désormais</a:t>
            </a:r>
            <a:r>
              <a:rPr lang="en-US" dirty="0"/>
              <a:t> des orientations plus </a:t>
            </a:r>
            <a:r>
              <a:rPr lang="en-US" dirty="0" err="1"/>
              <a:t>claires</a:t>
            </a:r>
            <a:r>
              <a:rPr lang="en-US" dirty="0"/>
              <a:t> </a:t>
            </a:r>
            <a:r>
              <a:rPr lang="en-US" dirty="0" err="1"/>
              <a:t>selon</a:t>
            </a:r>
            <a:r>
              <a:rPr lang="en-US" dirty="0"/>
              <a:t> trois </a:t>
            </a:r>
            <a:r>
              <a:rPr lang="en-US" dirty="0" err="1"/>
              <a:t>stades</a:t>
            </a:r>
            <a:r>
              <a:rPr lang="en-US" dirty="0"/>
              <a:t> </a:t>
            </a:r>
            <a:r>
              <a:rPr lang="en-US" dirty="0" err="1"/>
              <a:t>distincts</a:t>
            </a:r>
            <a:r>
              <a:rPr lang="en-US" dirty="0"/>
              <a:t> : les filles à </a:t>
            </a:r>
            <a:r>
              <a:rPr lang="en-US" dirty="0" err="1"/>
              <a:t>risque</a:t>
            </a:r>
            <a:r>
              <a:rPr lang="en-US" dirty="0"/>
              <a:t>, les filles déjà </a:t>
            </a:r>
            <a:r>
              <a:rPr lang="en-US" dirty="0" err="1"/>
              <a:t>mariées</a:t>
            </a:r>
            <a:r>
              <a:rPr lang="en-US" dirty="0"/>
              <a:t>, et </a:t>
            </a:r>
            <a:r>
              <a:rPr lang="en-US" dirty="0" err="1"/>
              <a:t>une</a:t>
            </a:r>
            <a:r>
              <a:rPr lang="en-US" dirty="0"/>
              <a:t> nouvelle section </a:t>
            </a:r>
            <a:r>
              <a:rPr lang="en-US" dirty="0" err="1"/>
              <a:t>consacrée</a:t>
            </a:r>
            <a:r>
              <a:rPr lang="en-US" dirty="0"/>
              <a:t> aux filles divorcées </a:t>
            </a:r>
            <a:r>
              <a:rPr lang="en-US" dirty="0" err="1"/>
              <a:t>ou</a:t>
            </a:r>
            <a:r>
              <a:rPr lang="en-US" dirty="0"/>
              <a:t> veuves.</a:t>
            </a:r>
          </a:p>
          <a:p>
            <a:r>
              <a:rPr lang="en-US" b="1" dirty="0" err="1"/>
              <a:t>Deuxièmement</a:t>
            </a:r>
            <a:r>
              <a:rPr lang="en-US" dirty="0"/>
              <a:t>, le module </a:t>
            </a:r>
            <a:r>
              <a:rPr lang="en-US" dirty="0" err="1"/>
              <a:t>révisé</a:t>
            </a:r>
            <a:r>
              <a:rPr lang="en-US" dirty="0"/>
              <a:t> </a:t>
            </a:r>
            <a:r>
              <a:rPr lang="en-US" dirty="0" err="1"/>
              <a:t>comprend</a:t>
            </a:r>
            <a:r>
              <a:rPr lang="en-US" dirty="0"/>
              <a:t> de nouveaux </a:t>
            </a:r>
            <a:r>
              <a:rPr lang="en-US" dirty="0" err="1"/>
              <a:t>protocoles</a:t>
            </a:r>
            <a:r>
              <a:rPr lang="en-US" dirty="0"/>
              <a:t> de </a:t>
            </a:r>
            <a:r>
              <a:rPr lang="en-US" dirty="0" err="1"/>
              <a:t>sécurité</a:t>
            </a:r>
            <a:r>
              <a:rPr lang="en-US" dirty="0"/>
              <a:t> : il </a:t>
            </a:r>
            <a:r>
              <a:rPr lang="en-US" dirty="0" err="1"/>
              <a:t>s’agit</a:t>
            </a:r>
            <a:r>
              <a:rPr lang="en-US" dirty="0"/>
              <a:t> </a:t>
            </a:r>
            <a:r>
              <a:rPr lang="en-US" dirty="0" err="1"/>
              <a:t>d’étapes</a:t>
            </a:r>
            <a:r>
              <a:rPr lang="en-US" dirty="0"/>
              <a:t> pratiques, </a:t>
            </a:r>
            <a:r>
              <a:rPr lang="en-US" dirty="0" err="1"/>
              <a:t>fondées</a:t>
            </a:r>
            <a:r>
              <a:rPr lang="en-US" dirty="0"/>
              <a:t> sur des </a:t>
            </a:r>
            <a:r>
              <a:rPr lang="en-US" dirty="0" err="1"/>
              <a:t>scénarios</a:t>
            </a:r>
            <a:r>
              <a:rPr lang="en-US" dirty="0"/>
              <a:t>, </a:t>
            </a:r>
            <a:r>
              <a:rPr lang="en-US" dirty="0" err="1"/>
              <a:t>visant</a:t>
            </a:r>
            <a:r>
              <a:rPr lang="en-US" dirty="0"/>
              <a:t> à aider les </a:t>
            </a:r>
            <a:r>
              <a:rPr lang="en-US" dirty="0" err="1"/>
              <a:t>gestionnaires</a:t>
            </a:r>
            <a:r>
              <a:rPr lang="en-US" dirty="0"/>
              <a:t> des </a:t>
            </a:r>
            <a:r>
              <a:rPr lang="en-US" dirty="0" err="1"/>
              <a:t>cas</a:t>
            </a:r>
            <a:r>
              <a:rPr lang="en-US" dirty="0"/>
              <a:t> à </a:t>
            </a:r>
            <a:r>
              <a:rPr lang="en-US" dirty="0" err="1"/>
              <a:t>rester</a:t>
            </a:r>
            <a:r>
              <a:rPr lang="en-US" dirty="0"/>
              <a:t> </a:t>
            </a:r>
            <a:r>
              <a:rPr lang="en-US" dirty="0" err="1"/>
              <a:t>en</a:t>
            </a:r>
            <a:r>
              <a:rPr lang="en-US" dirty="0"/>
              <a:t> </a:t>
            </a:r>
            <a:r>
              <a:rPr lang="en-US" dirty="0" err="1"/>
              <a:t>sécurité</a:t>
            </a:r>
            <a:r>
              <a:rPr lang="en-US" dirty="0"/>
              <a:t> </a:t>
            </a:r>
            <a:r>
              <a:rPr lang="en-US" dirty="0" err="1"/>
              <a:t>lorsqu’ils</a:t>
            </a:r>
            <a:r>
              <a:rPr lang="en-US" dirty="0"/>
              <a:t>/</a:t>
            </a:r>
            <a:r>
              <a:rPr lang="en-US" dirty="0" err="1"/>
              <a:t>elles</a:t>
            </a:r>
            <a:r>
              <a:rPr lang="en-US" dirty="0"/>
              <a:t> font face à des </a:t>
            </a:r>
            <a:r>
              <a:rPr lang="en-US" dirty="0" err="1"/>
              <a:t>risques</a:t>
            </a:r>
            <a:r>
              <a:rPr lang="en-US" dirty="0"/>
              <a:t> </a:t>
            </a:r>
            <a:r>
              <a:rPr lang="en-US" dirty="0" err="1"/>
              <a:t>tels</a:t>
            </a:r>
            <a:r>
              <a:rPr lang="en-US" dirty="0"/>
              <a:t> </a:t>
            </a:r>
            <a:r>
              <a:rPr lang="en-US" dirty="0" err="1"/>
              <a:t>que</a:t>
            </a:r>
            <a:r>
              <a:rPr lang="en-US" dirty="0"/>
              <a:t> la </a:t>
            </a:r>
            <a:r>
              <a:rPr lang="en-US" dirty="0" err="1"/>
              <a:t>présence</a:t>
            </a:r>
            <a:r>
              <a:rPr lang="en-US" dirty="0"/>
              <a:t> </a:t>
            </a:r>
            <a:r>
              <a:rPr lang="en-US" dirty="0" err="1"/>
              <a:t>d’acteurs</a:t>
            </a:r>
            <a:r>
              <a:rPr lang="en-US" dirty="0"/>
              <a:t> </a:t>
            </a:r>
            <a:r>
              <a:rPr lang="en-US" dirty="0" err="1"/>
              <a:t>armés</a:t>
            </a:r>
            <a:r>
              <a:rPr lang="en-US" dirty="0"/>
              <a:t>, des </a:t>
            </a:r>
            <a:r>
              <a:rPr lang="en-US" dirty="0" err="1"/>
              <a:t>membres</a:t>
            </a:r>
            <a:r>
              <a:rPr lang="en-US" dirty="0"/>
              <a:t> de la famille </a:t>
            </a:r>
            <a:r>
              <a:rPr lang="en-US" dirty="0" err="1"/>
              <a:t>agressifs</a:t>
            </a:r>
            <a:r>
              <a:rPr lang="en-US" dirty="0"/>
              <a:t> </a:t>
            </a:r>
            <a:r>
              <a:rPr lang="en-US" dirty="0" err="1"/>
              <a:t>ou</a:t>
            </a:r>
            <a:r>
              <a:rPr lang="en-US" dirty="0"/>
              <a:t> </a:t>
            </a:r>
            <a:r>
              <a:rPr lang="en-US" dirty="0" err="1"/>
              <a:t>lors</a:t>
            </a:r>
            <a:r>
              <a:rPr lang="en-US" dirty="0"/>
              <a:t> de </a:t>
            </a:r>
            <a:r>
              <a:rPr lang="en-US" dirty="0" err="1"/>
              <a:t>visites</a:t>
            </a:r>
            <a:r>
              <a:rPr lang="en-US" dirty="0"/>
              <a:t> à domicile. </a:t>
            </a:r>
            <a:r>
              <a:rPr lang="en-US" dirty="0" err="1"/>
              <a:t>Ces</a:t>
            </a:r>
            <a:r>
              <a:rPr lang="en-US" dirty="0"/>
              <a:t> </a:t>
            </a:r>
            <a:r>
              <a:rPr lang="en-US" dirty="0" err="1"/>
              <a:t>protocoles</a:t>
            </a:r>
            <a:r>
              <a:rPr lang="en-US" dirty="0"/>
              <a:t> </a:t>
            </a:r>
            <a:r>
              <a:rPr lang="en-US" dirty="0" err="1"/>
              <a:t>sont</a:t>
            </a:r>
            <a:r>
              <a:rPr lang="en-US" dirty="0"/>
              <a:t> </a:t>
            </a:r>
            <a:r>
              <a:rPr lang="en-US" dirty="0" err="1"/>
              <a:t>particulièrement</a:t>
            </a:r>
            <a:r>
              <a:rPr lang="en-US" dirty="0"/>
              <a:t> </a:t>
            </a:r>
            <a:r>
              <a:rPr lang="en-US" dirty="0" err="1"/>
              <a:t>pertinents</a:t>
            </a:r>
            <a:r>
              <a:rPr lang="en-US" dirty="0"/>
              <a:t> dans les </a:t>
            </a:r>
            <a:r>
              <a:rPr lang="en-US" dirty="0" err="1"/>
              <a:t>contextes</a:t>
            </a:r>
            <a:r>
              <a:rPr lang="en-US" dirty="0"/>
              <a:t> </a:t>
            </a:r>
            <a:r>
              <a:rPr lang="en-US" dirty="0" err="1"/>
              <a:t>humanitaires</a:t>
            </a:r>
            <a:r>
              <a:rPr lang="en-US" dirty="0"/>
              <a:t> complexes.</a:t>
            </a:r>
          </a:p>
          <a:p>
            <a:r>
              <a:rPr lang="en-US" b="1" dirty="0" err="1"/>
              <a:t>Troisièmement</a:t>
            </a:r>
            <a:r>
              <a:rPr lang="en-US" dirty="0"/>
              <a:t>, nous </a:t>
            </a:r>
            <a:r>
              <a:rPr lang="en-US" dirty="0" err="1"/>
              <a:t>avons</a:t>
            </a:r>
            <a:r>
              <a:rPr lang="en-US" dirty="0"/>
              <a:t> </a:t>
            </a:r>
            <a:r>
              <a:rPr lang="en-US" dirty="0" err="1"/>
              <a:t>ajouté</a:t>
            </a:r>
            <a:r>
              <a:rPr lang="en-US" dirty="0"/>
              <a:t> quatre études de </a:t>
            </a:r>
            <a:r>
              <a:rPr lang="en-US" dirty="0" err="1"/>
              <a:t>cas</a:t>
            </a:r>
            <a:r>
              <a:rPr lang="en-US" dirty="0"/>
              <a:t> </a:t>
            </a:r>
            <a:r>
              <a:rPr lang="en-US" dirty="0" err="1"/>
              <a:t>reflétant</a:t>
            </a:r>
            <a:r>
              <a:rPr lang="en-US" dirty="0"/>
              <a:t> des situations </a:t>
            </a:r>
            <a:r>
              <a:rPr lang="en-US" dirty="0" err="1"/>
              <a:t>réelles</a:t>
            </a:r>
            <a:r>
              <a:rPr lang="en-US" dirty="0"/>
              <a:t>. Elles </a:t>
            </a:r>
            <a:r>
              <a:rPr lang="en-US" dirty="0" err="1"/>
              <a:t>sont</a:t>
            </a:r>
            <a:r>
              <a:rPr lang="en-US" dirty="0"/>
              <a:t> </a:t>
            </a:r>
            <a:r>
              <a:rPr lang="en-US" dirty="0" err="1"/>
              <a:t>conçues</a:t>
            </a:r>
            <a:r>
              <a:rPr lang="en-US" dirty="0"/>
              <a:t> pour nous aider à </a:t>
            </a:r>
            <a:r>
              <a:rPr lang="en-US" dirty="0" err="1"/>
              <a:t>réfléchir</a:t>
            </a:r>
            <a:r>
              <a:rPr lang="en-US" dirty="0"/>
              <a:t> à la manière </a:t>
            </a:r>
            <a:r>
              <a:rPr lang="en-US" dirty="0" err="1"/>
              <a:t>d’appliquer</a:t>
            </a:r>
            <a:r>
              <a:rPr lang="en-US" dirty="0"/>
              <a:t>, dans </a:t>
            </a:r>
            <a:r>
              <a:rPr lang="en-US" dirty="0" err="1"/>
              <a:t>notre</a:t>
            </a:r>
            <a:r>
              <a:rPr lang="en-US" dirty="0"/>
              <a:t> travail </a:t>
            </a:r>
            <a:r>
              <a:rPr lang="en-US" dirty="0" err="1"/>
              <a:t>quotidien</a:t>
            </a:r>
            <a:r>
              <a:rPr lang="en-US" dirty="0"/>
              <a:t>, à la </a:t>
            </a:r>
            <a:r>
              <a:rPr lang="en-US" dirty="0" err="1"/>
              <a:t>fois</a:t>
            </a:r>
            <a:r>
              <a:rPr lang="en-US" dirty="0"/>
              <a:t> les étapes de gestion de </a:t>
            </a:r>
            <a:r>
              <a:rPr lang="en-US" dirty="0" err="1"/>
              <a:t>cas</a:t>
            </a:r>
            <a:r>
              <a:rPr lang="en-US" dirty="0"/>
              <a:t> et les </a:t>
            </a:r>
            <a:r>
              <a:rPr lang="en-US" dirty="0" err="1"/>
              <a:t>protocoles</a:t>
            </a:r>
            <a:r>
              <a:rPr lang="en-US" dirty="0"/>
              <a:t> de </a:t>
            </a:r>
            <a:r>
              <a:rPr lang="en-US" dirty="0" err="1"/>
              <a:t>sécurité</a:t>
            </a:r>
            <a:r>
              <a:rPr lang="en-US" dirty="0"/>
              <a:t>.</a:t>
            </a:r>
          </a:p>
          <a:p>
            <a:br>
              <a:rPr lang="en-US" dirty="0"/>
            </a:br>
            <a:r>
              <a:rPr lang="en-US" dirty="0"/>
              <a:t>Nous </a:t>
            </a:r>
            <a:r>
              <a:rPr lang="en-US" dirty="0" err="1"/>
              <a:t>utiliserons</a:t>
            </a:r>
            <a:r>
              <a:rPr lang="en-US" dirty="0"/>
              <a:t> </a:t>
            </a:r>
            <a:r>
              <a:rPr lang="en-US" dirty="0" err="1"/>
              <a:t>ces</a:t>
            </a:r>
            <a:r>
              <a:rPr lang="en-US" dirty="0"/>
              <a:t> trois </a:t>
            </a:r>
            <a:r>
              <a:rPr lang="en-US" dirty="0" err="1"/>
              <a:t>outils</a:t>
            </a:r>
            <a:r>
              <a:rPr lang="en-US" dirty="0"/>
              <a:t> tout au long de la séance </a:t>
            </a:r>
            <a:r>
              <a:rPr lang="en-US" dirty="0" err="1"/>
              <a:t>d’aujourd’hui</a:t>
            </a:r>
            <a:r>
              <a:rPr lang="en-US" dirty="0"/>
              <a:t> pour explorer </a:t>
            </a:r>
            <a:r>
              <a:rPr lang="en-US" dirty="0" err="1"/>
              <a:t>leurs</a:t>
            </a:r>
            <a:r>
              <a:rPr lang="en-US" dirty="0"/>
              <a:t> liens et </a:t>
            </a:r>
            <a:r>
              <a:rPr lang="en-US" dirty="0" err="1"/>
              <a:t>leur</a:t>
            </a:r>
            <a:r>
              <a:rPr lang="en-US" dirty="0"/>
              <a:t> application </a:t>
            </a:r>
            <a:r>
              <a:rPr lang="en-US" dirty="0" err="1"/>
              <a:t>en</a:t>
            </a:r>
            <a:r>
              <a:rPr lang="en-US" dirty="0"/>
              <a:t> pratique.</a:t>
            </a:r>
          </a:p>
          <a:p>
            <a:endParaRPr lang="en-US" dirty="0"/>
          </a:p>
        </p:txBody>
      </p:sp>
      <p:sp>
        <p:nvSpPr>
          <p:cNvPr id="4" name="Slide Number Placeholder 3"/>
          <p:cNvSpPr>
            <a:spLocks noGrp="1"/>
          </p:cNvSpPr>
          <p:nvPr>
            <p:ph type="sldNum" sz="quarter" idx="10"/>
          </p:nvPr>
        </p:nvSpPr>
        <p:spPr/>
        <p:txBody>
          <a:bodyPr/>
          <a:lstStyle/>
          <a:p>
            <a:fld id="{C568F6E5-5E12-4623-90BB-7EC2ED9BF81B}" type="slidenum">
              <a:rPr lang="en-US" smtClean="0"/>
              <a:t>4</a:t>
            </a:fld>
            <a:endParaRPr lang="en-US"/>
          </a:p>
        </p:txBody>
      </p:sp>
    </p:spTree>
    <p:extLst>
      <p:ext uri="{BB962C8B-B14F-4D97-AF65-F5344CB8AC3E}">
        <p14:creationId xmlns:p14="http://schemas.microsoft.com/office/powerpoint/2010/main" val="214233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lstStyle/>
          <a:p>
            <a:r>
              <a:rPr lang="en-US" b="1" dirty="0"/>
              <a:t>Durée : 5 min</a:t>
            </a:r>
          </a:p>
          <a:p>
            <a:endParaRPr lang="en-US" dirty="0"/>
          </a:p>
          <a:p>
            <a:r>
              <a:rPr lang="en-US" b="1" dirty="0"/>
              <a:t>Note pour </a:t>
            </a:r>
            <a:r>
              <a:rPr lang="en-US" b="1" dirty="0" err="1"/>
              <a:t>l’animatrice</a:t>
            </a:r>
            <a:r>
              <a:rPr lang="en-US" b="1" dirty="0"/>
              <a:t> / </a:t>
            </a:r>
            <a:r>
              <a:rPr lang="en-US" b="1" dirty="0" err="1"/>
              <a:t>l’animateur</a:t>
            </a:r>
            <a:r>
              <a:rPr lang="en-US" b="1" dirty="0"/>
              <a:t> : </a:t>
            </a:r>
            <a:r>
              <a:rPr lang="en-US" dirty="0" err="1"/>
              <a:t>Soulignez</a:t>
            </a:r>
            <a:r>
              <a:rPr lang="en-US" dirty="0"/>
              <a:t> </a:t>
            </a:r>
            <a:r>
              <a:rPr lang="en-US" dirty="0" err="1"/>
              <a:t>l’importance</a:t>
            </a:r>
            <a:r>
              <a:rPr lang="en-US" dirty="0"/>
              <a:t> </a:t>
            </a:r>
            <a:r>
              <a:rPr lang="en-US" dirty="0" err="1"/>
              <a:t>d’adapter</a:t>
            </a:r>
            <a:r>
              <a:rPr lang="en-US" dirty="0"/>
              <a:t> </a:t>
            </a:r>
            <a:r>
              <a:rPr lang="en-US" dirty="0" err="1"/>
              <a:t>votre</a:t>
            </a:r>
            <a:r>
              <a:rPr lang="en-US" dirty="0"/>
              <a:t> </a:t>
            </a:r>
            <a:r>
              <a:rPr lang="en-US" dirty="0" err="1"/>
              <a:t>approche</a:t>
            </a:r>
            <a:r>
              <a:rPr lang="en-US" dirty="0"/>
              <a:t> </a:t>
            </a:r>
            <a:r>
              <a:rPr lang="en-US" dirty="0" err="1"/>
              <a:t>en</a:t>
            </a:r>
            <a:r>
              <a:rPr lang="en-US" dirty="0"/>
              <a:t> </a:t>
            </a:r>
            <a:r>
              <a:rPr lang="en-US" dirty="0" err="1"/>
              <a:t>fonction</a:t>
            </a:r>
            <a:r>
              <a:rPr lang="en-US" dirty="0"/>
              <a:t> du </a:t>
            </a:r>
            <a:r>
              <a:rPr lang="en-US" dirty="0" err="1"/>
              <a:t>niveau</a:t>
            </a:r>
            <a:r>
              <a:rPr lang="en-US" dirty="0"/>
              <a:t> de </a:t>
            </a:r>
            <a:r>
              <a:rPr lang="en-US" dirty="0" err="1"/>
              <a:t>maturité</a:t>
            </a:r>
            <a:r>
              <a:rPr lang="en-US" dirty="0"/>
              <a:t> de la fille. </a:t>
            </a:r>
            <a:r>
              <a:rPr lang="en-US" dirty="0" err="1"/>
              <a:t>Demandez</a:t>
            </a:r>
            <a:r>
              <a:rPr lang="en-US" dirty="0"/>
              <a:t> des </a:t>
            </a:r>
            <a:r>
              <a:rPr lang="en-US" dirty="0" err="1"/>
              <a:t>exemples</a:t>
            </a:r>
            <a:r>
              <a:rPr lang="en-US" dirty="0"/>
              <a:t> de la manière </a:t>
            </a:r>
            <a:r>
              <a:rPr lang="en-US" dirty="0" err="1"/>
              <a:t>dont</a:t>
            </a:r>
            <a:r>
              <a:rPr lang="en-US" dirty="0"/>
              <a:t> les </a:t>
            </a:r>
            <a:r>
              <a:rPr lang="en-US" dirty="0" err="1"/>
              <a:t>participant·e·s</a:t>
            </a:r>
            <a:r>
              <a:rPr lang="en-US" dirty="0"/>
              <a:t> </a:t>
            </a:r>
            <a:r>
              <a:rPr lang="en-US" dirty="0" err="1"/>
              <a:t>modifient</a:t>
            </a:r>
            <a:r>
              <a:rPr lang="en-US" dirty="0"/>
              <a:t> </a:t>
            </a:r>
            <a:r>
              <a:rPr lang="en-US" dirty="0" err="1"/>
              <a:t>leur</a:t>
            </a:r>
            <a:r>
              <a:rPr lang="en-US" dirty="0"/>
              <a:t> </a:t>
            </a:r>
            <a:r>
              <a:rPr lang="en-US" dirty="0" err="1"/>
              <a:t>langage</a:t>
            </a:r>
            <a:r>
              <a:rPr lang="en-US" dirty="0"/>
              <a:t> </a:t>
            </a:r>
            <a:r>
              <a:rPr lang="en-US" dirty="0" err="1"/>
              <a:t>lorsqu’ils</a:t>
            </a:r>
            <a:r>
              <a:rPr lang="en-US" dirty="0"/>
              <a:t>/</a:t>
            </a:r>
            <a:r>
              <a:rPr lang="en-US" dirty="0" err="1"/>
              <a:t>elles</a:t>
            </a:r>
            <a:r>
              <a:rPr lang="en-US" dirty="0"/>
              <a:t> </a:t>
            </a:r>
            <a:r>
              <a:rPr lang="en-US" dirty="0" err="1"/>
              <a:t>s’adressent</a:t>
            </a:r>
            <a:r>
              <a:rPr lang="en-US" dirty="0"/>
              <a:t> à des </a:t>
            </a:r>
            <a:r>
              <a:rPr lang="en-US" dirty="0" err="1"/>
              <a:t>adolescentes</a:t>
            </a:r>
            <a:r>
              <a:rPr lang="en-US" dirty="0"/>
              <a:t> par rapport aux </a:t>
            </a:r>
            <a:r>
              <a:rPr lang="en-US" dirty="0" err="1"/>
              <a:t>survivantes</a:t>
            </a:r>
            <a:r>
              <a:rPr lang="en-US" dirty="0"/>
              <a:t> </a:t>
            </a:r>
            <a:r>
              <a:rPr lang="en-US" dirty="0" err="1"/>
              <a:t>adultes</a:t>
            </a:r>
            <a:r>
              <a:rPr lang="en-US" dirty="0"/>
              <a:t>.</a:t>
            </a:r>
          </a:p>
          <a:p>
            <a:endParaRPr lang="en-US" dirty="0"/>
          </a:p>
          <a:p>
            <a:r>
              <a:rPr lang="en-US" dirty="0"/>
              <a:t>Si le module 15C </a:t>
            </a:r>
            <a:r>
              <a:rPr lang="en-US" dirty="0" err="1"/>
              <a:t>n’a</a:t>
            </a:r>
            <a:r>
              <a:rPr lang="en-US" dirty="0"/>
              <a:t> pas </a:t>
            </a:r>
            <a:r>
              <a:rPr lang="en-US" dirty="0" err="1"/>
              <a:t>été</a:t>
            </a:r>
            <a:r>
              <a:rPr lang="en-US" dirty="0"/>
              <a:t> </a:t>
            </a:r>
            <a:r>
              <a:rPr lang="en-US" dirty="0" err="1"/>
              <a:t>abordé</a:t>
            </a:r>
            <a:r>
              <a:rPr lang="en-US" dirty="0"/>
              <a:t>, </a:t>
            </a:r>
            <a:r>
              <a:rPr lang="en-US" dirty="0" err="1"/>
              <a:t>rappelez</a:t>
            </a:r>
            <a:r>
              <a:rPr lang="en-US" dirty="0"/>
              <a:t> </a:t>
            </a:r>
            <a:r>
              <a:rPr lang="en-US" dirty="0" err="1"/>
              <a:t>brièvement</a:t>
            </a:r>
            <a:r>
              <a:rPr lang="en-US" dirty="0"/>
              <a:t> </a:t>
            </a:r>
            <a:r>
              <a:rPr lang="en-US" dirty="0" err="1"/>
              <a:t>ses</a:t>
            </a:r>
            <a:r>
              <a:rPr lang="en-US" dirty="0"/>
              <a:t> concepts </a:t>
            </a:r>
            <a:r>
              <a:rPr lang="en-US" dirty="0" err="1"/>
              <a:t>clés</a:t>
            </a:r>
            <a:r>
              <a:rPr lang="en-US" dirty="0"/>
              <a:t> </a:t>
            </a:r>
            <a:r>
              <a:rPr lang="en-US" dirty="0" err="1"/>
              <a:t>ou</a:t>
            </a:r>
            <a:r>
              <a:rPr lang="en-US" dirty="0"/>
              <a:t> </a:t>
            </a:r>
            <a:r>
              <a:rPr lang="en-US" dirty="0" err="1"/>
              <a:t>utilisez</a:t>
            </a:r>
            <a:r>
              <a:rPr lang="en-US" dirty="0"/>
              <a:t> </a:t>
            </a:r>
            <a:r>
              <a:rPr lang="en-US" dirty="0" err="1"/>
              <a:t>l’activité</a:t>
            </a:r>
            <a:r>
              <a:rPr lang="en-US" dirty="0"/>
              <a:t> de </a:t>
            </a:r>
            <a:r>
              <a:rPr lang="en-US" dirty="0" err="1"/>
              <a:t>remue-méninges</a:t>
            </a:r>
            <a:r>
              <a:rPr lang="en-US" dirty="0"/>
              <a:t> pour </a:t>
            </a:r>
            <a:r>
              <a:rPr lang="en-US" dirty="0" err="1"/>
              <a:t>réfléchir</a:t>
            </a:r>
            <a:r>
              <a:rPr lang="en-US" dirty="0"/>
              <a:t> à des </a:t>
            </a:r>
            <a:r>
              <a:rPr lang="en-US" dirty="0" err="1"/>
              <a:t>méthodes</a:t>
            </a:r>
            <a:r>
              <a:rPr lang="en-US" dirty="0"/>
              <a:t> </a:t>
            </a:r>
            <a:r>
              <a:rPr lang="en-US" dirty="0" err="1"/>
              <a:t>efficaces</a:t>
            </a:r>
            <a:r>
              <a:rPr lang="en-US" dirty="0"/>
              <a:t> </a:t>
            </a:r>
            <a:r>
              <a:rPr lang="en-US" dirty="0" err="1"/>
              <a:t>d’engagement</a:t>
            </a:r>
            <a:r>
              <a:rPr lang="en-US" dirty="0"/>
              <a:t> des </a:t>
            </a:r>
            <a:r>
              <a:rPr lang="en-US" dirty="0" err="1"/>
              <a:t>adolescentes</a:t>
            </a:r>
            <a:r>
              <a:rPr lang="en-US" dirty="0"/>
              <a:t>.</a:t>
            </a:r>
          </a:p>
          <a:p>
            <a:endParaRPr lang="en-US" dirty="0"/>
          </a:p>
          <a:p>
            <a:r>
              <a:rPr lang="en-US" dirty="0" err="1"/>
              <a:t>Rappelez</a:t>
            </a:r>
            <a:r>
              <a:rPr lang="en-US" dirty="0"/>
              <a:t> aux </a:t>
            </a:r>
            <a:r>
              <a:rPr lang="en-US" dirty="0" err="1"/>
              <a:t>participant·e·s</a:t>
            </a:r>
            <a:r>
              <a:rPr lang="en-US" dirty="0"/>
              <a:t> </a:t>
            </a:r>
            <a:r>
              <a:rPr lang="en-US" dirty="0" err="1"/>
              <a:t>que</a:t>
            </a:r>
            <a:r>
              <a:rPr lang="en-US" dirty="0"/>
              <a:t>, </a:t>
            </a:r>
            <a:r>
              <a:rPr lang="en-US" dirty="0" err="1"/>
              <a:t>même</a:t>
            </a:r>
            <a:r>
              <a:rPr lang="en-US" dirty="0"/>
              <a:t> </a:t>
            </a:r>
            <a:r>
              <a:rPr lang="en-US" dirty="0" err="1"/>
              <a:t>si</a:t>
            </a:r>
            <a:r>
              <a:rPr lang="en-US" dirty="0"/>
              <a:t> le travail avec des </a:t>
            </a:r>
            <a:r>
              <a:rPr lang="en-US" dirty="0" err="1"/>
              <a:t>adolescentes</a:t>
            </a:r>
            <a:r>
              <a:rPr lang="en-US" dirty="0"/>
              <a:t> </a:t>
            </a:r>
            <a:r>
              <a:rPr lang="en-US" dirty="0" err="1"/>
              <a:t>peut</a:t>
            </a:r>
            <a:r>
              <a:rPr lang="en-US" dirty="0"/>
              <a:t> </a:t>
            </a:r>
            <a:r>
              <a:rPr lang="en-US" dirty="0" err="1"/>
              <a:t>leur</a:t>
            </a:r>
            <a:r>
              <a:rPr lang="en-US" dirty="0"/>
              <a:t> </a:t>
            </a:r>
            <a:r>
              <a:rPr lang="en-US" dirty="0" err="1"/>
              <a:t>sembler</a:t>
            </a:r>
            <a:r>
              <a:rPr lang="en-US" dirty="0"/>
              <a:t> </a:t>
            </a:r>
            <a:r>
              <a:rPr lang="en-US" dirty="0" err="1"/>
              <a:t>inhabituel</a:t>
            </a:r>
            <a:r>
              <a:rPr lang="en-US" dirty="0"/>
              <a:t>, les principes </a:t>
            </a:r>
            <a:r>
              <a:rPr lang="en-US" dirty="0" err="1"/>
              <a:t>fondamentaux</a:t>
            </a:r>
            <a:r>
              <a:rPr lang="en-US" dirty="0"/>
              <a:t> de la gestion de </a:t>
            </a:r>
            <a:r>
              <a:rPr lang="en-US" dirty="0" err="1"/>
              <a:t>cas</a:t>
            </a:r>
            <a:r>
              <a:rPr lang="en-US" dirty="0"/>
              <a:t> VBG </a:t>
            </a:r>
            <a:r>
              <a:rPr lang="en-US" dirty="0" err="1"/>
              <a:t>restent</a:t>
            </a:r>
            <a:r>
              <a:rPr lang="en-US" dirty="0"/>
              <a:t> les </a:t>
            </a:r>
            <a:r>
              <a:rPr lang="en-US" dirty="0" err="1"/>
              <a:t>mêmes</a:t>
            </a:r>
            <a:r>
              <a:rPr lang="en-US" dirty="0"/>
              <a:t> : </a:t>
            </a:r>
            <a:r>
              <a:rPr lang="en-US" dirty="0" err="1"/>
              <a:t>l’approche</a:t>
            </a:r>
            <a:r>
              <a:rPr lang="en-US" dirty="0"/>
              <a:t> est </a:t>
            </a:r>
            <a:r>
              <a:rPr lang="en-US" dirty="0" err="1"/>
              <a:t>toujours</a:t>
            </a:r>
            <a:r>
              <a:rPr lang="en-US" dirty="0"/>
              <a:t> </a:t>
            </a:r>
            <a:r>
              <a:rPr lang="en-US" dirty="0" err="1"/>
              <a:t>centrée</a:t>
            </a:r>
            <a:r>
              <a:rPr lang="en-US" dirty="0"/>
              <a:t> sur la </a:t>
            </a:r>
            <a:r>
              <a:rPr lang="en-US" dirty="0" err="1"/>
              <a:t>survivante</a:t>
            </a:r>
            <a:r>
              <a:rPr lang="en-US" dirty="0"/>
              <a:t> et </a:t>
            </a:r>
            <a:r>
              <a:rPr lang="en-US" dirty="0" err="1"/>
              <a:t>axée</a:t>
            </a:r>
            <a:r>
              <a:rPr lang="en-US" dirty="0"/>
              <a:t> sur la </a:t>
            </a:r>
            <a:r>
              <a:rPr lang="en-US" dirty="0" err="1"/>
              <a:t>sécurité</a:t>
            </a:r>
            <a:r>
              <a:rPr lang="en-US" dirty="0"/>
              <a:t>.</a:t>
            </a:r>
            <a:br>
              <a:rPr lang="en-US" dirty="0"/>
            </a:br>
            <a:endParaRPr lang="en-US" dirty="0"/>
          </a:p>
          <a:p>
            <a:r>
              <a:rPr lang="en-US" b="1" dirty="0"/>
              <a:t>Ce qui change, </a:t>
            </a:r>
            <a:r>
              <a:rPr lang="en-US" b="1" dirty="0" err="1"/>
              <a:t>c’est</a:t>
            </a:r>
            <a:r>
              <a:rPr lang="en-US" b="1" dirty="0"/>
              <a:t> la manière de </a:t>
            </a:r>
            <a:r>
              <a:rPr lang="en-US" b="1" dirty="0" err="1"/>
              <a:t>procéder</a:t>
            </a:r>
            <a:r>
              <a:rPr lang="en-US" b="1" dirty="0"/>
              <a:t> :</a:t>
            </a:r>
            <a:endParaRPr lang="en-US" dirty="0"/>
          </a:p>
          <a:p>
            <a:r>
              <a:rPr lang="en-US" dirty="0"/>
              <a:t>- Adapter la communication au </a:t>
            </a:r>
            <a:r>
              <a:rPr lang="en-US" dirty="0" err="1"/>
              <a:t>stade</a:t>
            </a:r>
            <a:r>
              <a:rPr lang="en-US" dirty="0"/>
              <a:t> de </a:t>
            </a:r>
            <a:r>
              <a:rPr lang="en-US" dirty="0" err="1"/>
              <a:t>développement</a:t>
            </a:r>
            <a:r>
              <a:rPr lang="en-US" dirty="0"/>
              <a:t>, au </a:t>
            </a:r>
            <a:r>
              <a:rPr lang="en-US" dirty="0" err="1"/>
              <a:t>niveau</a:t>
            </a:r>
            <a:r>
              <a:rPr lang="en-US" dirty="0"/>
              <a:t> de </a:t>
            </a:r>
            <a:r>
              <a:rPr lang="en-US" dirty="0" err="1"/>
              <a:t>maturité</a:t>
            </a:r>
            <a:r>
              <a:rPr lang="en-US" dirty="0"/>
              <a:t> et au </a:t>
            </a:r>
            <a:r>
              <a:rPr lang="en-US" dirty="0" err="1"/>
              <a:t>contexte</a:t>
            </a:r>
            <a:r>
              <a:rPr lang="en-US" dirty="0"/>
              <a:t> de la fille ;</a:t>
            </a:r>
          </a:p>
          <a:p>
            <a:r>
              <a:rPr lang="en-US" dirty="0"/>
              <a:t>- </a:t>
            </a:r>
            <a:r>
              <a:rPr lang="en-US" dirty="0" err="1"/>
              <a:t>Utiliser</a:t>
            </a:r>
            <a:r>
              <a:rPr lang="en-US" dirty="0"/>
              <a:t> un </a:t>
            </a:r>
            <a:r>
              <a:rPr lang="en-US" dirty="0" err="1"/>
              <a:t>langage</a:t>
            </a:r>
            <a:r>
              <a:rPr lang="en-US" dirty="0"/>
              <a:t> simple et </a:t>
            </a:r>
            <a:r>
              <a:rPr lang="en-US" dirty="0" err="1"/>
              <a:t>adapté</a:t>
            </a:r>
            <a:r>
              <a:rPr lang="en-US" dirty="0"/>
              <a:t> à </a:t>
            </a:r>
            <a:r>
              <a:rPr lang="en-US" dirty="0" err="1"/>
              <a:t>l’âge</a:t>
            </a:r>
            <a:r>
              <a:rPr lang="en-US" dirty="0"/>
              <a:t> — </a:t>
            </a:r>
            <a:r>
              <a:rPr lang="en-US" dirty="0" err="1"/>
              <a:t>éviter</a:t>
            </a:r>
            <a:r>
              <a:rPr lang="en-US" dirty="0"/>
              <a:t> le jargon </a:t>
            </a:r>
            <a:r>
              <a:rPr lang="en-US" dirty="0" err="1"/>
              <a:t>ou</a:t>
            </a:r>
            <a:r>
              <a:rPr lang="en-US" dirty="0"/>
              <a:t> les </a:t>
            </a:r>
            <a:r>
              <a:rPr lang="en-US" dirty="0" err="1"/>
              <a:t>termes</a:t>
            </a:r>
            <a:r>
              <a:rPr lang="en-US" dirty="0"/>
              <a:t> techniques ;</a:t>
            </a:r>
          </a:p>
          <a:p>
            <a:r>
              <a:rPr lang="en-US" dirty="0"/>
              <a:t>- Continuer à </a:t>
            </a:r>
            <a:r>
              <a:rPr lang="en-US" dirty="0" err="1"/>
              <a:t>prioriser</a:t>
            </a:r>
            <a:r>
              <a:rPr lang="en-US" dirty="0"/>
              <a:t> la </a:t>
            </a:r>
            <a:r>
              <a:rPr lang="en-US" dirty="0" err="1"/>
              <a:t>sécurité</a:t>
            </a:r>
            <a:r>
              <a:rPr lang="en-US" dirty="0"/>
              <a:t>, </a:t>
            </a:r>
            <a:r>
              <a:rPr lang="en-US" dirty="0" err="1"/>
              <a:t>comme</a:t>
            </a:r>
            <a:r>
              <a:rPr lang="en-US" dirty="0"/>
              <a:t> pour toute </a:t>
            </a:r>
            <a:r>
              <a:rPr lang="en-US" dirty="0" err="1"/>
              <a:t>survivante</a:t>
            </a:r>
            <a:r>
              <a:rPr lang="en-US" dirty="0"/>
              <a:t>.</a:t>
            </a:r>
          </a:p>
          <a:p>
            <a:endParaRPr lang="en-US" sz="1000" dirty="0"/>
          </a:p>
          <a:p>
            <a:r>
              <a:rPr lang="en-US" sz="1000" dirty="0"/>
              <a:t>Ce module </a:t>
            </a:r>
            <a:r>
              <a:rPr lang="en-US" sz="1000" dirty="0" err="1"/>
              <a:t>va</a:t>
            </a:r>
            <a:r>
              <a:rPr lang="en-US" sz="1000" dirty="0"/>
              <a:t> plus loin </a:t>
            </a:r>
            <a:r>
              <a:rPr lang="en-US" sz="1000" dirty="0" err="1"/>
              <a:t>en</a:t>
            </a:r>
            <a:r>
              <a:rPr lang="en-US" sz="1000" dirty="0"/>
              <a:t> se </a:t>
            </a:r>
            <a:r>
              <a:rPr lang="en-US" sz="1000" dirty="0" err="1"/>
              <a:t>concentrant</a:t>
            </a:r>
            <a:r>
              <a:rPr lang="en-US" sz="1000" dirty="0"/>
              <a:t> sur des </a:t>
            </a:r>
            <a:r>
              <a:rPr lang="en-US" sz="1000" dirty="0" err="1"/>
              <a:t>stratégies</a:t>
            </a:r>
            <a:r>
              <a:rPr lang="en-US" sz="1000" dirty="0"/>
              <a:t> </a:t>
            </a:r>
            <a:r>
              <a:rPr lang="en-US" sz="1000" dirty="0" err="1"/>
              <a:t>spécifiques</a:t>
            </a:r>
            <a:r>
              <a:rPr lang="en-US" sz="1000" dirty="0"/>
              <a:t> pour </a:t>
            </a:r>
            <a:r>
              <a:rPr lang="en-US" sz="1000" dirty="0" err="1"/>
              <a:t>répondre</a:t>
            </a:r>
            <a:r>
              <a:rPr lang="en-US" sz="1000" dirty="0"/>
              <a:t> aux situations de </a:t>
            </a:r>
            <a:r>
              <a:rPr lang="en-US" sz="1000" dirty="0" err="1"/>
              <a:t>mariage</a:t>
            </a:r>
            <a:r>
              <a:rPr lang="en-US" sz="1000" dirty="0"/>
              <a:t> </a:t>
            </a:r>
            <a:r>
              <a:rPr lang="en-US" sz="1000" dirty="0" err="1"/>
              <a:t>d’enfants</a:t>
            </a:r>
            <a:r>
              <a:rPr lang="en-US" sz="1000" dirty="0"/>
              <a:t> </a:t>
            </a:r>
            <a:r>
              <a:rPr lang="en-US" sz="1000" dirty="0" err="1"/>
              <a:t>impliquant</a:t>
            </a:r>
            <a:r>
              <a:rPr lang="en-US" sz="1000" dirty="0"/>
              <a:t> des </a:t>
            </a:r>
            <a:r>
              <a:rPr lang="en-US" sz="1000" dirty="0" err="1"/>
              <a:t>adolescentes</a:t>
            </a:r>
            <a:r>
              <a:rPr lang="en-US" sz="1000" dirty="0"/>
              <a:t>.</a:t>
            </a:r>
            <a:br>
              <a:rPr lang="en-US" sz="1000" dirty="0"/>
            </a:br>
            <a:r>
              <a:rPr lang="en-US" sz="1000" dirty="0"/>
              <a:t>Pour des techniques pratiques de communication avec les plus jeunes, se </a:t>
            </a:r>
            <a:r>
              <a:rPr lang="en-US" sz="1000" dirty="0" err="1"/>
              <a:t>référer</a:t>
            </a:r>
            <a:r>
              <a:rPr lang="en-US" sz="1000" dirty="0"/>
              <a:t> aux </a:t>
            </a:r>
            <a:r>
              <a:rPr lang="en-US" sz="1000" b="1" dirty="0"/>
              <a:t>Directives CCS, </a:t>
            </a:r>
            <a:r>
              <a:rPr lang="en-US" sz="1000" b="1" dirty="0" err="1"/>
              <a:t>Chapitre</a:t>
            </a:r>
            <a:r>
              <a:rPr lang="en-US" sz="1000" b="1" dirty="0"/>
              <a:t> 4</a:t>
            </a:r>
            <a:r>
              <a:rPr lang="en-US" sz="1000" dirty="0"/>
              <a:t>.</a:t>
            </a:r>
          </a:p>
          <a:p>
            <a:pPr marR="0" lvl="0">
              <a:buSzPts val="1000"/>
              <a:tabLst>
                <a:tab pos="457200" algn="l"/>
              </a:tabLst>
            </a:pPr>
            <a:endParaRPr lang="fr-FR" sz="1200" b="0" i="0" u="none" strike="noStrike" cap="none" baseline="0" dirty="0">
              <a:solidFill>
                <a:srgbClr val="000000"/>
              </a:solidFill>
              <a:effectLst/>
              <a:uFill>
                <a:solidFill>
                  <a:prstClr val="black">
                    <a:alpha val="0"/>
                  </a:prstClr>
                </a:solidFill>
              </a:uFill>
              <a:latin typeface="Calibri"/>
              <a:ea typeface="Calibri"/>
              <a:cs typeface="Calibri"/>
            </a:endParaRPr>
          </a:p>
        </p:txBody>
      </p:sp>
      <p:sp>
        <p:nvSpPr>
          <p:cNvPr id="4" name="Slide Number Placeholder 3"/>
          <p:cNvSpPr>
            <a:spLocks noGrp="1"/>
          </p:cNvSpPr>
          <p:nvPr>
            <p:ph type="sldNum" sz="quarter" idx="10"/>
          </p:nvPr>
        </p:nvSpPr>
        <p:spPr/>
        <p:txBody>
          <a:bodyPr/>
          <a:lstStyle/>
          <a:p>
            <a:fld id="{C568F6E5-5E12-4623-90BB-7EC2ED9BF81B}" type="slidenum">
              <a:rPr lang="en-US" smtClean="0"/>
              <a:t>5</a:t>
            </a:fld>
            <a:endParaRPr lang="en-US"/>
          </a:p>
        </p:txBody>
      </p:sp>
    </p:spTree>
    <p:extLst>
      <p:ext uri="{BB962C8B-B14F-4D97-AF65-F5344CB8AC3E}">
        <p14:creationId xmlns:p14="http://schemas.microsoft.com/office/powerpoint/2010/main" val="1075279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Durée : 3 min</a:t>
            </a:r>
          </a:p>
          <a:p>
            <a:endParaRPr lang="en-US" dirty="0"/>
          </a:p>
          <a:p>
            <a:r>
              <a:rPr lang="en-US" b="1" dirty="0"/>
              <a:t>Note pour </a:t>
            </a:r>
            <a:r>
              <a:rPr lang="en-US" b="1" dirty="0" err="1"/>
              <a:t>l’animatrice</a:t>
            </a:r>
            <a:r>
              <a:rPr lang="en-US" b="1" dirty="0"/>
              <a:t> / </a:t>
            </a:r>
            <a:r>
              <a:rPr lang="en-US" b="1" dirty="0" err="1"/>
              <a:t>l’animateur</a:t>
            </a:r>
            <a:r>
              <a:rPr lang="en-US" b="1" dirty="0"/>
              <a:t> : </a:t>
            </a:r>
            <a:r>
              <a:rPr lang="en-US" dirty="0" err="1"/>
              <a:t>Donnez</a:t>
            </a:r>
            <a:r>
              <a:rPr lang="en-US" dirty="0"/>
              <a:t> </a:t>
            </a:r>
            <a:r>
              <a:rPr lang="en-US" dirty="0" err="1"/>
              <a:t>une</a:t>
            </a:r>
            <a:r>
              <a:rPr lang="en-US" dirty="0"/>
              <a:t> explication concise. </a:t>
            </a:r>
            <a:r>
              <a:rPr lang="en-US" dirty="0" err="1"/>
              <a:t>Insistez</a:t>
            </a:r>
            <a:r>
              <a:rPr lang="en-US" dirty="0"/>
              <a:t> sur la </a:t>
            </a:r>
            <a:r>
              <a:rPr lang="en-US" dirty="0" err="1"/>
              <a:t>sensibilité</a:t>
            </a:r>
            <a:r>
              <a:rPr lang="en-US" dirty="0"/>
              <a:t> </a:t>
            </a:r>
            <a:r>
              <a:rPr lang="en-US" dirty="0" err="1"/>
              <a:t>culturelle</a:t>
            </a:r>
            <a:r>
              <a:rPr lang="en-US" dirty="0"/>
              <a:t> et la </a:t>
            </a:r>
            <a:r>
              <a:rPr lang="en-US" dirty="0" err="1"/>
              <a:t>sécurité</a:t>
            </a:r>
            <a:r>
              <a:rPr lang="en-US" dirty="0"/>
              <a:t> de la </a:t>
            </a:r>
            <a:r>
              <a:rPr lang="en-US" dirty="0" err="1"/>
              <a:t>survivante</a:t>
            </a:r>
            <a:r>
              <a:rPr lang="en-US" dirty="0"/>
              <a:t>.</a:t>
            </a:r>
          </a:p>
          <a:p>
            <a:endParaRPr lang="en-US" dirty="0"/>
          </a:p>
          <a:p>
            <a:r>
              <a:rPr lang="en-US" dirty="0"/>
              <a:t>Nous </a:t>
            </a:r>
            <a:r>
              <a:rPr lang="en-US" dirty="0" err="1"/>
              <a:t>commencerons</a:t>
            </a:r>
            <a:r>
              <a:rPr lang="en-US" dirty="0"/>
              <a:t> par </a:t>
            </a:r>
            <a:r>
              <a:rPr lang="en-US" dirty="0" err="1"/>
              <a:t>définir</a:t>
            </a:r>
            <a:r>
              <a:rPr lang="en-US" dirty="0"/>
              <a:t> le </a:t>
            </a:r>
            <a:r>
              <a:rPr lang="en-US" dirty="0" err="1"/>
              <a:t>mariage</a:t>
            </a:r>
            <a:r>
              <a:rPr lang="en-US" dirty="0"/>
              <a:t> </a:t>
            </a:r>
            <a:r>
              <a:rPr lang="en-US" dirty="0" err="1"/>
              <a:t>d’enfants</a:t>
            </a:r>
            <a:r>
              <a:rPr lang="en-US" dirty="0"/>
              <a:t>. L’UNICEF </a:t>
            </a:r>
            <a:r>
              <a:rPr lang="en-US" dirty="0" err="1"/>
              <a:t>définit</a:t>
            </a:r>
            <a:r>
              <a:rPr lang="en-US" dirty="0"/>
              <a:t> le </a:t>
            </a:r>
            <a:r>
              <a:rPr lang="en-US" dirty="0" err="1"/>
              <a:t>mariage</a:t>
            </a:r>
            <a:r>
              <a:rPr lang="en-US" dirty="0"/>
              <a:t> </a:t>
            </a:r>
            <a:r>
              <a:rPr lang="en-US" dirty="0" err="1"/>
              <a:t>d’enfants</a:t>
            </a:r>
            <a:r>
              <a:rPr lang="en-US" dirty="0"/>
              <a:t> </a:t>
            </a:r>
            <a:r>
              <a:rPr lang="en-US" dirty="0" err="1"/>
              <a:t>comme</a:t>
            </a:r>
            <a:r>
              <a:rPr lang="en-US" dirty="0"/>
              <a:t> un </a:t>
            </a:r>
            <a:r>
              <a:rPr lang="en-US" dirty="0" err="1"/>
              <a:t>mariage</a:t>
            </a:r>
            <a:r>
              <a:rPr lang="en-US" dirty="0"/>
              <a:t> </a:t>
            </a:r>
            <a:r>
              <a:rPr lang="en-US" dirty="0" err="1"/>
              <a:t>formel</a:t>
            </a:r>
            <a:r>
              <a:rPr lang="en-US" dirty="0"/>
              <a:t> </a:t>
            </a:r>
            <a:r>
              <a:rPr lang="en-US" dirty="0" err="1"/>
              <a:t>ou</a:t>
            </a:r>
            <a:r>
              <a:rPr lang="en-US" dirty="0"/>
              <a:t> </a:t>
            </a:r>
            <a:r>
              <a:rPr lang="en-US" dirty="0" err="1"/>
              <a:t>une</a:t>
            </a:r>
            <a:r>
              <a:rPr lang="en-US" dirty="0"/>
              <a:t> union </a:t>
            </a:r>
            <a:r>
              <a:rPr lang="en-US" dirty="0" err="1"/>
              <a:t>informelle</a:t>
            </a:r>
            <a:r>
              <a:rPr lang="en-US" dirty="0"/>
              <a:t> </a:t>
            </a:r>
            <a:r>
              <a:rPr lang="en-US" dirty="0" err="1"/>
              <a:t>survenant</a:t>
            </a:r>
            <a:r>
              <a:rPr lang="en-US" dirty="0"/>
              <a:t> avant </a:t>
            </a:r>
            <a:r>
              <a:rPr lang="en-US" dirty="0" err="1"/>
              <a:t>l’âge</a:t>
            </a:r>
            <a:r>
              <a:rPr lang="en-US" dirty="0"/>
              <a:t> de 18 ans. </a:t>
            </a:r>
            <a:r>
              <a:rPr lang="en-US" dirty="0" err="1"/>
              <a:t>L’âge</a:t>
            </a:r>
            <a:r>
              <a:rPr lang="en-US" dirty="0"/>
              <a:t> </a:t>
            </a:r>
            <a:r>
              <a:rPr lang="en-US" dirty="0" err="1"/>
              <a:t>auquel</a:t>
            </a:r>
            <a:r>
              <a:rPr lang="en-US" dirty="0"/>
              <a:t> le </a:t>
            </a:r>
            <a:r>
              <a:rPr lang="en-US" dirty="0" err="1"/>
              <a:t>mariage</a:t>
            </a:r>
            <a:r>
              <a:rPr lang="en-US" dirty="0"/>
              <a:t> est </a:t>
            </a:r>
            <a:r>
              <a:rPr lang="en-US" dirty="0" err="1"/>
              <a:t>considéré</a:t>
            </a:r>
            <a:r>
              <a:rPr lang="en-US" dirty="0"/>
              <a:t> </a:t>
            </a:r>
            <a:r>
              <a:rPr lang="en-US" dirty="0" err="1"/>
              <a:t>comme</a:t>
            </a:r>
            <a:r>
              <a:rPr lang="en-US" dirty="0"/>
              <a:t> acceptable </a:t>
            </a:r>
            <a:r>
              <a:rPr lang="en-US" dirty="0" err="1"/>
              <a:t>varie</a:t>
            </a:r>
            <a:r>
              <a:rPr lang="en-US" dirty="0"/>
              <a:t> </a:t>
            </a:r>
            <a:r>
              <a:rPr lang="en-US" dirty="0" err="1"/>
              <a:t>fortement</a:t>
            </a:r>
            <a:r>
              <a:rPr lang="en-US" dirty="0"/>
              <a:t> </a:t>
            </a:r>
            <a:r>
              <a:rPr lang="en-US" dirty="0" err="1"/>
              <a:t>d’une</a:t>
            </a:r>
            <a:r>
              <a:rPr lang="en-US" dirty="0"/>
              <a:t> culture à </a:t>
            </a:r>
            <a:r>
              <a:rPr lang="en-US" dirty="0" err="1"/>
              <a:t>l’autre</a:t>
            </a:r>
            <a:r>
              <a:rPr lang="en-US" dirty="0"/>
              <a:t>. En gestion de </a:t>
            </a:r>
            <a:r>
              <a:rPr lang="en-US" dirty="0" err="1"/>
              <a:t>cas</a:t>
            </a:r>
            <a:r>
              <a:rPr lang="en-US" dirty="0"/>
              <a:t>, les situations à plus haut </a:t>
            </a:r>
            <a:r>
              <a:rPr lang="en-US" dirty="0" err="1"/>
              <a:t>risque</a:t>
            </a:r>
            <a:r>
              <a:rPr lang="en-US" dirty="0"/>
              <a:t> </a:t>
            </a:r>
            <a:r>
              <a:rPr lang="en-US" dirty="0" err="1"/>
              <a:t>sont</a:t>
            </a:r>
            <a:r>
              <a:rPr lang="en-US" dirty="0"/>
              <a:t> </a:t>
            </a:r>
            <a:r>
              <a:rPr lang="en-US" dirty="0" err="1"/>
              <a:t>celles</a:t>
            </a:r>
            <a:r>
              <a:rPr lang="en-US" dirty="0"/>
              <a:t> qui </a:t>
            </a:r>
            <a:r>
              <a:rPr lang="en-US" dirty="0" err="1"/>
              <a:t>surviennent</a:t>
            </a:r>
            <a:r>
              <a:rPr lang="en-US" dirty="0"/>
              <a:t> à un </a:t>
            </a:r>
            <a:r>
              <a:rPr lang="en-US" dirty="0" err="1"/>
              <a:t>âge</a:t>
            </a:r>
            <a:r>
              <a:rPr lang="en-US" dirty="0"/>
              <a:t> plus </a:t>
            </a:r>
            <a:r>
              <a:rPr lang="en-US" dirty="0" err="1"/>
              <a:t>précoce</a:t>
            </a:r>
            <a:r>
              <a:rPr lang="en-US" dirty="0"/>
              <a:t> (par </a:t>
            </a:r>
            <a:r>
              <a:rPr lang="en-US" dirty="0" err="1"/>
              <a:t>exemple</a:t>
            </a:r>
            <a:r>
              <a:rPr lang="en-US" dirty="0"/>
              <a:t> avant 16 </a:t>
            </a:r>
            <a:r>
              <a:rPr lang="en-US" dirty="0" err="1"/>
              <a:t>ans</a:t>
            </a:r>
            <a:r>
              <a:rPr lang="en-US" dirty="0"/>
              <a:t>), car plus la fille est jeune, plus les </a:t>
            </a:r>
            <a:r>
              <a:rPr lang="en-US" dirty="0" err="1"/>
              <a:t>risques</a:t>
            </a:r>
            <a:r>
              <a:rPr lang="en-US" dirty="0"/>
              <a:t> de </a:t>
            </a:r>
            <a:r>
              <a:rPr lang="en-US" dirty="0" err="1"/>
              <a:t>préjudices</a:t>
            </a:r>
            <a:r>
              <a:rPr lang="en-US" dirty="0"/>
              <a:t> graves </a:t>
            </a:r>
            <a:r>
              <a:rPr lang="en-US" dirty="0" err="1"/>
              <a:t>liés</a:t>
            </a:r>
            <a:r>
              <a:rPr lang="en-US" dirty="0"/>
              <a:t> au </a:t>
            </a:r>
            <a:r>
              <a:rPr lang="en-US" dirty="0" err="1"/>
              <a:t>mariage</a:t>
            </a:r>
            <a:r>
              <a:rPr lang="en-US" dirty="0"/>
              <a:t> </a:t>
            </a:r>
            <a:r>
              <a:rPr lang="en-US" dirty="0" err="1"/>
              <a:t>d’enfants</a:t>
            </a:r>
            <a:r>
              <a:rPr lang="en-US" dirty="0"/>
              <a:t> </a:t>
            </a:r>
            <a:r>
              <a:rPr lang="en-US" dirty="0" err="1"/>
              <a:t>sont</a:t>
            </a:r>
            <a:r>
              <a:rPr lang="en-US" dirty="0"/>
              <a:t> </a:t>
            </a:r>
            <a:r>
              <a:rPr lang="en-US" dirty="0" err="1"/>
              <a:t>élevés</a:t>
            </a:r>
            <a:r>
              <a:rPr lang="en-US" dirty="0"/>
              <a:t>.</a:t>
            </a:r>
          </a:p>
          <a:p>
            <a:endParaRPr lang="en-US" dirty="0"/>
          </a:p>
          <a:p>
            <a:r>
              <a:rPr lang="en-US" dirty="0"/>
              <a:t>Le </a:t>
            </a:r>
            <a:r>
              <a:rPr lang="en-US" dirty="0" err="1"/>
              <a:t>mariage</a:t>
            </a:r>
            <a:r>
              <a:rPr lang="en-US" dirty="0"/>
              <a:t> </a:t>
            </a:r>
            <a:r>
              <a:rPr lang="en-US" dirty="0" err="1"/>
              <a:t>d’enfants</a:t>
            </a:r>
            <a:r>
              <a:rPr lang="en-US" dirty="0"/>
              <a:t> est </a:t>
            </a:r>
            <a:r>
              <a:rPr lang="en-US" dirty="0" err="1"/>
              <a:t>ancré</a:t>
            </a:r>
            <a:r>
              <a:rPr lang="en-US" dirty="0"/>
              <a:t> dans de </a:t>
            </a:r>
            <a:r>
              <a:rPr lang="en-US" dirty="0" err="1"/>
              <a:t>nombreuses</a:t>
            </a:r>
            <a:r>
              <a:rPr lang="en-US" dirty="0"/>
              <a:t> pratiques </a:t>
            </a:r>
            <a:r>
              <a:rPr lang="en-US" dirty="0" err="1"/>
              <a:t>culturelles</a:t>
            </a:r>
            <a:r>
              <a:rPr lang="en-US" dirty="0"/>
              <a:t> et </a:t>
            </a:r>
            <a:r>
              <a:rPr lang="en-US" dirty="0" err="1"/>
              <a:t>sociales</a:t>
            </a:r>
            <a:r>
              <a:rPr lang="en-US" dirty="0"/>
              <a:t>. </a:t>
            </a:r>
            <a:r>
              <a:rPr lang="en-US" dirty="0" err="1"/>
              <a:t>C’est</a:t>
            </a:r>
            <a:r>
              <a:rPr lang="en-US" dirty="0"/>
              <a:t> </a:t>
            </a:r>
            <a:r>
              <a:rPr lang="en-US" dirty="0" err="1"/>
              <a:t>pourquoi</a:t>
            </a:r>
            <a:r>
              <a:rPr lang="en-US" dirty="0"/>
              <a:t> le travail sur </a:t>
            </a:r>
            <a:r>
              <a:rPr lang="en-US" dirty="0" err="1"/>
              <a:t>cette</a:t>
            </a:r>
            <a:r>
              <a:rPr lang="en-US" dirty="0"/>
              <a:t> </a:t>
            </a:r>
            <a:r>
              <a:rPr lang="en-US" dirty="0" err="1"/>
              <a:t>thématique</a:t>
            </a:r>
            <a:r>
              <a:rPr lang="en-US" dirty="0"/>
              <a:t> </a:t>
            </a:r>
            <a:r>
              <a:rPr lang="en-US" dirty="0" err="1"/>
              <a:t>exige</a:t>
            </a:r>
            <a:r>
              <a:rPr lang="en-US" dirty="0"/>
              <a:t> </a:t>
            </a:r>
            <a:r>
              <a:rPr lang="en-US" dirty="0" err="1"/>
              <a:t>une</a:t>
            </a:r>
            <a:r>
              <a:rPr lang="en-US" dirty="0"/>
              <a:t> </a:t>
            </a:r>
            <a:r>
              <a:rPr lang="en-US" dirty="0" err="1"/>
              <a:t>approche</a:t>
            </a:r>
            <a:r>
              <a:rPr lang="en-US" dirty="0"/>
              <a:t> sensible et </a:t>
            </a:r>
            <a:r>
              <a:rPr lang="en-US" dirty="0" err="1"/>
              <a:t>prudente</a:t>
            </a:r>
            <a:r>
              <a:rPr lang="en-US" dirty="0"/>
              <a:t>, et nous devons nous assurer </a:t>
            </a:r>
            <a:r>
              <a:rPr lang="en-US" dirty="0" err="1"/>
              <a:t>que</a:t>
            </a:r>
            <a:r>
              <a:rPr lang="en-US" dirty="0"/>
              <a:t> toute intervention </a:t>
            </a:r>
            <a:r>
              <a:rPr lang="en-US" dirty="0" err="1"/>
              <a:t>soutient</a:t>
            </a:r>
            <a:r>
              <a:rPr lang="en-US" dirty="0"/>
              <a:t> la fille sans </a:t>
            </a:r>
            <a:r>
              <a:rPr lang="en-US" dirty="0" err="1"/>
              <a:t>l’exposer</a:t>
            </a:r>
            <a:r>
              <a:rPr lang="en-US" dirty="0"/>
              <a:t> à un </a:t>
            </a:r>
            <a:r>
              <a:rPr lang="en-US" dirty="0" err="1"/>
              <a:t>quelconque</a:t>
            </a:r>
            <a:r>
              <a:rPr lang="en-US" dirty="0"/>
              <a:t> </a:t>
            </a:r>
            <a:r>
              <a:rPr lang="en-US" dirty="0" err="1"/>
              <a:t>risque</a:t>
            </a:r>
            <a:r>
              <a:rPr lang="en-US" dirty="0"/>
              <a:t> de </a:t>
            </a:r>
            <a:r>
              <a:rPr lang="en-US" dirty="0" err="1"/>
              <a:t>préjudice</a:t>
            </a:r>
            <a:r>
              <a:rPr lang="en-US" dirty="0"/>
              <a:t>.</a:t>
            </a:r>
          </a:p>
          <a:p>
            <a:endParaRPr lang="en-US" dirty="0"/>
          </a:p>
        </p:txBody>
      </p:sp>
      <p:sp>
        <p:nvSpPr>
          <p:cNvPr id="4" name="Slide Number Placeholder 3"/>
          <p:cNvSpPr>
            <a:spLocks noGrp="1"/>
          </p:cNvSpPr>
          <p:nvPr>
            <p:ph type="sldNum" sz="quarter" idx="10"/>
          </p:nvPr>
        </p:nvSpPr>
        <p:spPr/>
        <p:txBody>
          <a:bodyPr/>
          <a:lstStyle/>
          <a:p>
            <a:fld id="{C568F6E5-5E12-4623-90BB-7EC2ED9BF81B}" type="slidenum">
              <a:rPr lang="en-US" smtClean="0"/>
              <a:t>6</a:t>
            </a:fld>
            <a:endParaRPr lang="en-US"/>
          </a:p>
        </p:txBody>
      </p:sp>
    </p:spTree>
    <p:extLst>
      <p:ext uri="{BB962C8B-B14F-4D97-AF65-F5344CB8AC3E}">
        <p14:creationId xmlns:p14="http://schemas.microsoft.com/office/powerpoint/2010/main" val="676436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Durée : 20 min</a:t>
            </a:r>
          </a:p>
          <a:p>
            <a:endParaRPr lang="en-US" dirty="0"/>
          </a:p>
          <a:p>
            <a:r>
              <a:rPr lang="en-US" b="1" dirty="0"/>
              <a:t>Instructions :</a:t>
            </a:r>
            <a:endParaRPr lang="en-US" dirty="0"/>
          </a:p>
          <a:p>
            <a:r>
              <a:rPr lang="en-US" dirty="0"/>
              <a:t>Travail </a:t>
            </a:r>
            <a:r>
              <a:rPr lang="en-US" dirty="0" err="1"/>
              <a:t>en</a:t>
            </a:r>
            <a:r>
              <a:rPr lang="en-US" dirty="0"/>
              <a:t> petits </a:t>
            </a:r>
            <a:r>
              <a:rPr lang="en-US" dirty="0" err="1"/>
              <a:t>groupes</a:t>
            </a:r>
            <a:r>
              <a:rPr lang="en-US" dirty="0"/>
              <a:t> sur le </a:t>
            </a:r>
            <a:r>
              <a:rPr lang="en-US" dirty="0" err="1"/>
              <a:t>mariage</a:t>
            </a:r>
            <a:r>
              <a:rPr lang="en-US" dirty="0"/>
              <a:t> </a:t>
            </a:r>
            <a:r>
              <a:rPr lang="en-US" dirty="0" err="1"/>
              <a:t>d’enfants</a:t>
            </a:r>
            <a:r>
              <a:rPr lang="en-US" dirty="0"/>
              <a:t> dans </a:t>
            </a:r>
            <a:r>
              <a:rPr lang="en-US" dirty="0" err="1"/>
              <a:t>votre</a:t>
            </a:r>
            <a:r>
              <a:rPr lang="en-US" dirty="0"/>
              <a:t> </a:t>
            </a:r>
            <a:r>
              <a:rPr lang="en-US" dirty="0" err="1"/>
              <a:t>contexte</a:t>
            </a:r>
            <a:r>
              <a:rPr lang="en-US" dirty="0"/>
              <a:t>.</a:t>
            </a:r>
          </a:p>
          <a:p>
            <a:endParaRPr lang="en-US" dirty="0"/>
          </a:p>
          <a:p>
            <a:r>
              <a:rPr lang="en-US" b="1" dirty="0"/>
              <a:t>Question :</a:t>
            </a:r>
            <a:r>
              <a:rPr lang="en-US" dirty="0"/>
              <a:t> </a:t>
            </a:r>
            <a:r>
              <a:rPr lang="en-US" dirty="0" err="1"/>
              <a:t>Quelles</a:t>
            </a:r>
            <a:r>
              <a:rPr lang="en-US" dirty="0"/>
              <a:t> </a:t>
            </a:r>
            <a:r>
              <a:rPr lang="en-US" dirty="0" err="1"/>
              <a:t>sont</a:t>
            </a:r>
            <a:r>
              <a:rPr lang="en-US" dirty="0"/>
              <a:t> les causes </a:t>
            </a:r>
            <a:r>
              <a:rPr lang="en-US" dirty="0" err="1"/>
              <a:t>fréquentes</a:t>
            </a:r>
            <a:r>
              <a:rPr lang="en-US" dirty="0"/>
              <a:t> et les </a:t>
            </a:r>
            <a:r>
              <a:rPr lang="en-US" dirty="0" err="1"/>
              <a:t>facteurs</a:t>
            </a:r>
            <a:r>
              <a:rPr lang="en-US" dirty="0"/>
              <a:t> de protection dans </a:t>
            </a:r>
            <a:r>
              <a:rPr lang="en-US" dirty="0" err="1"/>
              <a:t>votre</a:t>
            </a:r>
            <a:r>
              <a:rPr lang="en-US" dirty="0"/>
              <a:t> </a:t>
            </a:r>
            <a:r>
              <a:rPr lang="en-US" dirty="0" err="1"/>
              <a:t>communauté</a:t>
            </a:r>
            <a:r>
              <a:rPr lang="en-US" dirty="0"/>
              <a:t> ?</a:t>
            </a:r>
          </a:p>
          <a:p>
            <a:endParaRPr lang="en-US" dirty="0"/>
          </a:p>
          <a:p>
            <a:r>
              <a:rPr lang="en-US" b="1" dirty="0"/>
              <a:t>Restitution :</a:t>
            </a:r>
            <a:r>
              <a:rPr lang="en-US" dirty="0"/>
              <a:t> </a:t>
            </a:r>
            <a:r>
              <a:rPr lang="en-US" dirty="0" err="1"/>
              <a:t>Demandez</a:t>
            </a:r>
            <a:r>
              <a:rPr lang="en-US" dirty="0"/>
              <a:t> à 1 </a:t>
            </a:r>
            <a:r>
              <a:rPr lang="en-US" dirty="0" err="1"/>
              <a:t>ou</a:t>
            </a:r>
            <a:r>
              <a:rPr lang="en-US" dirty="0"/>
              <a:t> 2 </a:t>
            </a:r>
            <a:r>
              <a:rPr lang="en-US" dirty="0" err="1"/>
              <a:t>groupes</a:t>
            </a:r>
            <a:r>
              <a:rPr lang="en-US" dirty="0"/>
              <a:t> de </a:t>
            </a:r>
            <a:r>
              <a:rPr lang="en-US" dirty="0" err="1"/>
              <a:t>partager</a:t>
            </a:r>
            <a:r>
              <a:rPr lang="en-US" dirty="0"/>
              <a:t> </a:t>
            </a:r>
            <a:r>
              <a:rPr lang="en-US" dirty="0" err="1"/>
              <a:t>leurs</a:t>
            </a:r>
            <a:r>
              <a:rPr lang="en-US" dirty="0"/>
              <a:t> </a:t>
            </a:r>
            <a:r>
              <a:rPr lang="en-US" dirty="0" err="1"/>
              <a:t>échanges</a:t>
            </a:r>
            <a:r>
              <a:rPr lang="en-US" dirty="0"/>
              <a:t>.</a:t>
            </a:r>
          </a:p>
          <a:p>
            <a:endParaRPr lang="en-US" dirty="0"/>
          </a:p>
          <a:p>
            <a:r>
              <a:rPr lang="en-US" dirty="0" err="1"/>
              <a:t>Réfléchissez</a:t>
            </a:r>
            <a:r>
              <a:rPr lang="en-US" dirty="0"/>
              <a:t> à la manière </a:t>
            </a:r>
            <a:r>
              <a:rPr lang="en-US" dirty="0" err="1"/>
              <a:t>dont</a:t>
            </a:r>
            <a:r>
              <a:rPr lang="en-US" dirty="0"/>
              <a:t> le </a:t>
            </a:r>
            <a:r>
              <a:rPr lang="en-US" dirty="0" err="1"/>
              <a:t>mariage</a:t>
            </a:r>
            <a:r>
              <a:rPr lang="en-US" dirty="0"/>
              <a:t> </a:t>
            </a:r>
            <a:r>
              <a:rPr lang="en-US" dirty="0" err="1"/>
              <a:t>d’enfants</a:t>
            </a:r>
            <a:r>
              <a:rPr lang="en-US" dirty="0"/>
              <a:t> se </a:t>
            </a:r>
            <a:r>
              <a:rPr lang="en-US" dirty="0" err="1"/>
              <a:t>manifeste</a:t>
            </a:r>
            <a:r>
              <a:rPr lang="en-US" dirty="0"/>
              <a:t> dans la </a:t>
            </a:r>
            <a:r>
              <a:rPr lang="en-US" dirty="0" err="1"/>
              <a:t>communauté</a:t>
            </a:r>
            <a:r>
              <a:rPr lang="en-US" dirty="0"/>
              <a:t> </a:t>
            </a:r>
            <a:r>
              <a:rPr lang="en-US" dirty="0" err="1"/>
              <a:t>où</a:t>
            </a:r>
            <a:r>
              <a:rPr lang="en-US" dirty="0"/>
              <a:t> vous </a:t>
            </a:r>
            <a:r>
              <a:rPr lang="en-US" dirty="0" err="1"/>
              <a:t>travaillez</a:t>
            </a:r>
            <a:r>
              <a:rPr lang="en-US" dirty="0"/>
              <a:t>, y </a:t>
            </a:r>
            <a:r>
              <a:rPr lang="en-US" dirty="0" err="1"/>
              <a:t>compris</a:t>
            </a:r>
            <a:r>
              <a:rPr lang="en-US" dirty="0"/>
              <a:t> aux </a:t>
            </a:r>
            <a:r>
              <a:rPr lang="en-US" dirty="0" err="1"/>
              <a:t>différents</a:t>
            </a:r>
            <a:r>
              <a:rPr lang="en-US" dirty="0"/>
              <a:t> </a:t>
            </a:r>
            <a:r>
              <a:rPr lang="en-US" dirty="0" err="1"/>
              <a:t>stades</a:t>
            </a:r>
            <a:r>
              <a:rPr lang="en-US" dirty="0"/>
              <a:t> : enfants exposés à un </a:t>
            </a:r>
            <a:r>
              <a:rPr lang="en-US" dirty="0" err="1"/>
              <a:t>risque</a:t>
            </a:r>
            <a:r>
              <a:rPr lang="en-US" dirty="0"/>
              <a:t> imminent, filles déjà </a:t>
            </a:r>
            <a:r>
              <a:rPr lang="en-US" dirty="0" err="1"/>
              <a:t>mariées</a:t>
            </a:r>
            <a:r>
              <a:rPr lang="en-US" dirty="0"/>
              <a:t>, et filles divorcées </a:t>
            </a:r>
            <a:r>
              <a:rPr lang="en-US" dirty="0" err="1"/>
              <a:t>ou</a:t>
            </a:r>
            <a:r>
              <a:rPr lang="en-US" dirty="0"/>
              <a:t> veuves.</a:t>
            </a:r>
          </a:p>
          <a:p>
            <a:r>
              <a:rPr lang="en-US" dirty="0"/>
              <a:t> </a:t>
            </a:r>
            <a:r>
              <a:rPr lang="en-US" dirty="0" err="1"/>
              <a:t>Discutez</a:t>
            </a:r>
            <a:r>
              <a:rPr lang="en-US" dirty="0"/>
              <a:t> des </a:t>
            </a:r>
            <a:r>
              <a:rPr lang="en-US" dirty="0" err="1"/>
              <a:t>facteurs</a:t>
            </a:r>
            <a:r>
              <a:rPr lang="en-US" dirty="0"/>
              <a:t> de </a:t>
            </a:r>
            <a:r>
              <a:rPr lang="en-US" dirty="0" err="1"/>
              <a:t>risque</a:t>
            </a:r>
            <a:r>
              <a:rPr lang="en-US" dirty="0"/>
              <a:t> et de protection à </a:t>
            </a:r>
            <a:r>
              <a:rPr lang="en-US" dirty="0" err="1"/>
              <a:t>chaque</a:t>
            </a:r>
            <a:r>
              <a:rPr lang="en-US" dirty="0"/>
              <a:t> </a:t>
            </a:r>
            <a:r>
              <a:rPr lang="en-US" dirty="0" err="1"/>
              <a:t>stade</a:t>
            </a:r>
            <a:r>
              <a:rPr lang="en-US" dirty="0"/>
              <a:t>, et </a:t>
            </a:r>
            <a:r>
              <a:rPr lang="en-US" dirty="0" err="1"/>
              <a:t>réfléchissez</a:t>
            </a:r>
            <a:r>
              <a:rPr lang="en-US" dirty="0"/>
              <a:t> à </a:t>
            </a:r>
            <a:r>
              <a:rPr lang="en-US" dirty="0" err="1"/>
              <a:t>votre</a:t>
            </a:r>
            <a:r>
              <a:rPr lang="en-US" dirty="0"/>
              <a:t> </a:t>
            </a:r>
            <a:r>
              <a:rPr lang="en-US" dirty="0" err="1"/>
              <a:t>rôle</a:t>
            </a:r>
            <a:r>
              <a:rPr lang="en-US" dirty="0"/>
              <a:t> </a:t>
            </a:r>
            <a:r>
              <a:rPr lang="en-US" dirty="0" err="1"/>
              <a:t>en</a:t>
            </a:r>
            <a:r>
              <a:rPr lang="en-US" dirty="0"/>
              <a:t> tant </a:t>
            </a:r>
            <a:r>
              <a:rPr lang="en-US" dirty="0" err="1"/>
              <a:t>que</a:t>
            </a:r>
            <a:r>
              <a:rPr lang="en-US" dirty="0"/>
              <a:t> </a:t>
            </a:r>
            <a:r>
              <a:rPr lang="en-US" dirty="0" err="1"/>
              <a:t>travailleur·se</a:t>
            </a:r>
            <a:r>
              <a:rPr lang="en-US" dirty="0"/>
              <a:t> </a:t>
            </a:r>
            <a:r>
              <a:rPr lang="en-US" dirty="0" err="1"/>
              <a:t>social·e</a:t>
            </a:r>
            <a:r>
              <a:rPr lang="en-US" dirty="0"/>
              <a:t> par rapport à </a:t>
            </a:r>
            <a:r>
              <a:rPr lang="en-US" dirty="0" err="1"/>
              <a:t>ces</a:t>
            </a:r>
            <a:r>
              <a:rPr lang="en-US" dirty="0"/>
              <a:t> situations. </a:t>
            </a:r>
          </a:p>
          <a:p>
            <a:r>
              <a:rPr lang="en-US" dirty="0"/>
              <a:t>Après 10 minutes de discussion, nous </a:t>
            </a:r>
            <a:r>
              <a:rPr lang="en-US" dirty="0" err="1"/>
              <a:t>reviendrons</a:t>
            </a:r>
            <a:r>
              <a:rPr lang="en-US" dirty="0"/>
              <a:t> ensemble pour un partage </a:t>
            </a:r>
            <a:r>
              <a:rPr lang="en-US" dirty="0" err="1"/>
              <a:t>en</a:t>
            </a:r>
            <a:r>
              <a:rPr lang="en-US" dirty="0"/>
              <a:t> grand </a:t>
            </a:r>
            <a:r>
              <a:rPr lang="en-US" dirty="0" err="1"/>
              <a:t>groupe</a:t>
            </a:r>
            <a:r>
              <a:rPr lang="en-US" dirty="0"/>
              <a:t>.</a:t>
            </a:r>
          </a:p>
          <a:p>
            <a:endParaRPr lang="en-US" dirty="0"/>
          </a:p>
        </p:txBody>
      </p:sp>
      <p:sp>
        <p:nvSpPr>
          <p:cNvPr id="4" name="Slide Number Placeholder 3"/>
          <p:cNvSpPr>
            <a:spLocks noGrp="1"/>
          </p:cNvSpPr>
          <p:nvPr>
            <p:ph type="sldNum" sz="quarter" idx="10"/>
          </p:nvPr>
        </p:nvSpPr>
        <p:spPr/>
        <p:txBody>
          <a:bodyPr/>
          <a:lstStyle/>
          <a:p>
            <a:fld id="{C568F6E5-5E12-4623-90BB-7EC2ED9BF81B}" type="slidenum">
              <a:rPr lang="en-US" smtClean="0"/>
              <a:t>7</a:t>
            </a:fld>
            <a:endParaRPr lang="en-US"/>
          </a:p>
        </p:txBody>
      </p:sp>
    </p:spTree>
    <p:extLst>
      <p:ext uri="{BB962C8B-B14F-4D97-AF65-F5344CB8AC3E}">
        <p14:creationId xmlns:p14="http://schemas.microsoft.com/office/powerpoint/2010/main" val="494733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Durée : 5 min</a:t>
            </a:r>
          </a:p>
          <a:p>
            <a:endParaRPr lang="en-US" dirty="0"/>
          </a:p>
          <a:p>
            <a:r>
              <a:rPr lang="en-US" b="1" dirty="0"/>
              <a:t>Note pour </a:t>
            </a:r>
            <a:r>
              <a:rPr lang="en-US" b="1" dirty="0" err="1"/>
              <a:t>l’animatrice</a:t>
            </a:r>
            <a:r>
              <a:rPr lang="en-US" b="1" dirty="0"/>
              <a:t> / </a:t>
            </a:r>
            <a:r>
              <a:rPr lang="en-US" b="1" dirty="0" err="1"/>
              <a:t>l’animateur</a:t>
            </a:r>
            <a:r>
              <a:rPr lang="en-US" b="1" dirty="0"/>
              <a:t> :</a:t>
            </a:r>
            <a:endParaRPr lang="en-US" dirty="0"/>
          </a:p>
          <a:p>
            <a:r>
              <a:rPr lang="en-US" dirty="0" err="1"/>
              <a:t>Rappelez</a:t>
            </a:r>
            <a:r>
              <a:rPr lang="en-US" dirty="0"/>
              <a:t> </a:t>
            </a:r>
            <a:r>
              <a:rPr lang="en-US" dirty="0" err="1"/>
              <a:t>brièvement</a:t>
            </a:r>
            <a:r>
              <a:rPr lang="en-US" dirty="0"/>
              <a:t> aux </a:t>
            </a:r>
            <a:r>
              <a:rPr lang="en-US" dirty="0" err="1"/>
              <a:t>participant·e·s</a:t>
            </a:r>
            <a:r>
              <a:rPr lang="en-US" dirty="0"/>
              <a:t> </a:t>
            </a:r>
            <a:r>
              <a:rPr lang="en-US" dirty="0" err="1"/>
              <a:t>qu’ils</a:t>
            </a:r>
            <a:r>
              <a:rPr lang="en-US" dirty="0"/>
              <a:t>/</a:t>
            </a:r>
            <a:r>
              <a:rPr lang="en-US" dirty="0" err="1"/>
              <a:t>elles</a:t>
            </a:r>
            <a:r>
              <a:rPr lang="en-US" dirty="0"/>
              <a:t> </a:t>
            </a:r>
            <a:r>
              <a:rPr lang="en-US" dirty="0" err="1"/>
              <a:t>devaient</a:t>
            </a:r>
            <a:r>
              <a:rPr lang="en-US" dirty="0"/>
              <a:t> </a:t>
            </a:r>
            <a:r>
              <a:rPr lang="en-US" dirty="0" err="1"/>
              <a:t>avoir</a:t>
            </a:r>
            <a:r>
              <a:rPr lang="en-US" dirty="0"/>
              <a:t> pris </a:t>
            </a:r>
            <a:r>
              <a:rPr lang="en-US" dirty="0" err="1"/>
              <a:t>connaissance</a:t>
            </a:r>
            <a:r>
              <a:rPr lang="en-US" dirty="0"/>
              <a:t> à </a:t>
            </a:r>
            <a:r>
              <a:rPr lang="en-US" dirty="0" err="1"/>
              <a:t>l’avance</a:t>
            </a:r>
            <a:r>
              <a:rPr lang="en-US" dirty="0"/>
              <a:t> des quatre </a:t>
            </a:r>
            <a:r>
              <a:rPr lang="en-US" dirty="0" err="1"/>
              <a:t>protocoles</a:t>
            </a:r>
            <a:r>
              <a:rPr lang="en-US" dirty="0"/>
              <a:t> de </a:t>
            </a:r>
            <a:r>
              <a:rPr lang="en-US" dirty="0" err="1"/>
              <a:t>sécurité</a:t>
            </a:r>
            <a:r>
              <a:rPr lang="en-US" dirty="0"/>
              <a:t>. </a:t>
            </a:r>
            <a:r>
              <a:rPr lang="en-US" dirty="0" err="1"/>
              <a:t>Soulignez</a:t>
            </a:r>
            <a:r>
              <a:rPr lang="en-US" dirty="0"/>
              <a:t> </a:t>
            </a:r>
            <a:r>
              <a:rPr lang="en-US" dirty="0" err="1"/>
              <a:t>qu’ils</a:t>
            </a:r>
            <a:r>
              <a:rPr lang="en-US" dirty="0"/>
              <a:t> </a:t>
            </a:r>
            <a:r>
              <a:rPr lang="en-US" dirty="0" err="1"/>
              <a:t>ont</a:t>
            </a:r>
            <a:r>
              <a:rPr lang="en-US" dirty="0"/>
              <a:t> </a:t>
            </a:r>
            <a:r>
              <a:rPr lang="en-US" dirty="0" err="1"/>
              <a:t>été</a:t>
            </a:r>
            <a:r>
              <a:rPr lang="en-US" dirty="0"/>
              <a:t> </a:t>
            </a:r>
            <a:r>
              <a:rPr lang="en-US" dirty="0" err="1"/>
              <a:t>conçus</a:t>
            </a:r>
            <a:r>
              <a:rPr lang="en-US" dirty="0"/>
              <a:t> pour </a:t>
            </a:r>
            <a:r>
              <a:rPr lang="en-US" dirty="0" err="1"/>
              <a:t>protéger</a:t>
            </a:r>
            <a:r>
              <a:rPr lang="en-US" dirty="0"/>
              <a:t> les </a:t>
            </a:r>
            <a:r>
              <a:rPr lang="en-US" dirty="0" err="1"/>
              <a:t>travailleur·se·s</a:t>
            </a:r>
            <a:r>
              <a:rPr lang="en-US" dirty="0"/>
              <a:t> </a:t>
            </a:r>
            <a:r>
              <a:rPr lang="en-US" dirty="0" err="1"/>
              <a:t>sociaux·ales</a:t>
            </a:r>
            <a:r>
              <a:rPr lang="en-US" dirty="0"/>
              <a:t> </a:t>
            </a:r>
            <a:r>
              <a:rPr lang="en-US" dirty="0" err="1"/>
              <a:t>lors</a:t>
            </a:r>
            <a:r>
              <a:rPr lang="en-US" dirty="0"/>
              <a:t> de la gestion de </a:t>
            </a:r>
            <a:r>
              <a:rPr lang="en-US" dirty="0" err="1"/>
              <a:t>cas</a:t>
            </a:r>
            <a:r>
              <a:rPr lang="en-US" dirty="0"/>
              <a:t> de </a:t>
            </a:r>
            <a:r>
              <a:rPr lang="en-US" dirty="0" err="1"/>
              <a:t>mariage</a:t>
            </a:r>
            <a:r>
              <a:rPr lang="en-US" dirty="0"/>
              <a:t> </a:t>
            </a:r>
            <a:r>
              <a:rPr lang="en-US" dirty="0" err="1"/>
              <a:t>d’enfants</a:t>
            </a:r>
            <a:r>
              <a:rPr lang="en-US" dirty="0"/>
              <a:t>.</a:t>
            </a:r>
          </a:p>
          <a:p>
            <a:r>
              <a:rPr lang="en-US" dirty="0" err="1"/>
              <a:t>Précisez</a:t>
            </a:r>
            <a:r>
              <a:rPr lang="en-US" dirty="0"/>
              <a:t> </a:t>
            </a:r>
            <a:r>
              <a:rPr lang="en-US" dirty="0" err="1"/>
              <a:t>que</a:t>
            </a:r>
            <a:r>
              <a:rPr lang="en-US" dirty="0"/>
              <a:t> les </a:t>
            </a:r>
            <a:r>
              <a:rPr lang="en-US" dirty="0" err="1"/>
              <a:t>protocoles</a:t>
            </a:r>
            <a:r>
              <a:rPr lang="en-US" dirty="0"/>
              <a:t> </a:t>
            </a:r>
            <a:r>
              <a:rPr lang="en-US" dirty="0" err="1"/>
              <a:t>ont</a:t>
            </a:r>
            <a:r>
              <a:rPr lang="en-US" dirty="0"/>
              <a:t> </a:t>
            </a:r>
            <a:r>
              <a:rPr lang="en-US" dirty="0" err="1"/>
              <a:t>été</a:t>
            </a:r>
            <a:r>
              <a:rPr lang="en-US" dirty="0"/>
              <a:t> </a:t>
            </a:r>
            <a:r>
              <a:rPr lang="en-US" dirty="0" err="1"/>
              <a:t>élaborés</a:t>
            </a:r>
            <a:r>
              <a:rPr lang="en-US" dirty="0"/>
              <a:t> à </a:t>
            </a:r>
            <a:r>
              <a:rPr lang="en-US" dirty="0" err="1"/>
              <a:t>partir</a:t>
            </a:r>
            <a:r>
              <a:rPr lang="en-US" dirty="0"/>
              <a:t> de </a:t>
            </a:r>
            <a:r>
              <a:rPr lang="en-US" dirty="0" err="1"/>
              <a:t>défis</a:t>
            </a:r>
            <a:r>
              <a:rPr lang="en-US" dirty="0"/>
              <a:t> </a:t>
            </a:r>
            <a:r>
              <a:rPr lang="en-US" dirty="0" err="1"/>
              <a:t>réels</a:t>
            </a:r>
            <a:r>
              <a:rPr lang="en-US" dirty="0"/>
              <a:t> </a:t>
            </a:r>
            <a:r>
              <a:rPr lang="en-US" dirty="0" err="1"/>
              <a:t>signalés</a:t>
            </a:r>
            <a:r>
              <a:rPr lang="en-US" dirty="0"/>
              <a:t> par le personnel de terrain et </a:t>
            </a:r>
            <a:r>
              <a:rPr lang="en-US" dirty="0" err="1"/>
              <a:t>qu’ils</a:t>
            </a:r>
            <a:r>
              <a:rPr lang="en-US" dirty="0"/>
              <a:t> </a:t>
            </a:r>
            <a:r>
              <a:rPr lang="en-US" dirty="0" err="1"/>
              <a:t>doivent</a:t>
            </a:r>
            <a:r>
              <a:rPr lang="en-US" dirty="0"/>
              <a:t> </a:t>
            </a:r>
            <a:r>
              <a:rPr lang="en-US" dirty="0" err="1"/>
              <a:t>être</a:t>
            </a:r>
            <a:r>
              <a:rPr lang="en-US" dirty="0"/>
              <a:t> </a:t>
            </a:r>
            <a:r>
              <a:rPr lang="en-US" dirty="0" err="1"/>
              <a:t>adaptés</a:t>
            </a:r>
            <a:r>
              <a:rPr lang="en-US" dirty="0"/>
              <a:t> au </a:t>
            </a:r>
            <a:r>
              <a:rPr lang="en-US" dirty="0" err="1"/>
              <a:t>contexte</a:t>
            </a:r>
            <a:r>
              <a:rPr lang="en-US" dirty="0"/>
              <a:t> de </a:t>
            </a:r>
            <a:r>
              <a:rPr lang="en-US" dirty="0" err="1"/>
              <a:t>chaque</a:t>
            </a:r>
            <a:r>
              <a:rPr lang="en-US" dirty="0"/>
              <a:t> </a:t>
            </a:r>
            <a:r>
              <a:rPr lang="en-US" dirty="0" err="1"/>
              <a:t>organisation</a:t>
            </a:r>
            <a:r>
              <a:rPr lang="en-US" dirty="0"/>
              <a:t>. </a:t>
            </a:r>
          </a:p>
          <a:p>
            <a:r>
              <a:rPr lang="en-US" dirty="0" err="1"/>
              <a:t>Assurez</a:t>
            </a:r>
            <a:r>
              <a:rPr lang="en-US" dirty="0"/>
              <a:t>-vous </a:t>
            </a:r>
            <a:r>
              <a:rPr lang="en-US" dirty="0" err="1"/>
              <a:t>simplement</a:t>
            </a:r>
            <a:r>
              <a:rPr lang="en-US" dirty="0"/>
              <a:t> </a:t>
            </a:r>
            <a:r>
              <a:rPr lang="en-US" dirty="0" err="1"/>
              <a:t>que</a:t>
            </a:r>
            <a:r>
              <a:rPr lang="en-US" dirty="0"/>
              <a:t> les </a:t>
            </a:r>
            <a:r>
              <a:rPr lang="en-US" dirty="0" err="1"/>
              <a:t>participant·e·s</a:t>
            </a:r>
            <a:r>
              <a:rPr lang="en-US" dirty="0"/>
              <a:t> </a:t>
            </a:r>
            <a:r>
              <a:rPr lang="en-US" dirty="0" err="1"/>
              <a:t>sachent</a:t>
            </a:r>
            <a:r>
              <a:rPr lang="en-US" dirty="0"/>
              <a:t> </a:t>
            </a:r>
            <a:r>
              <a:rPr lang="en-US" dirty="0" err="1"/>
              <a:t>où</a:t>
            </a:r>
            <a:r>
              <a:rPr lang="en-US" dirty="0"/>
              <a:t> les </a:t>
            </a:r>
            <a:r>
              <a:rPr lang="en-US" dirty="0" err="1"/>
              <a:t>trouver</a:t>
            </a:r>
            <a:r>
              <a:rPr lang="en-US" dirty="0"/>
              <a:t> (</a:t>
            </a:r>
            <a:r>
              <a:rPr lang="en-US" dirty="0" err="1"/>
              <a:t>Outil</a:t>
            </a:r>
            <a:r>
              <a:rPr lang="en-US" dirty="0"/>
              <a:t> 16.1) et </a:t>
            </a:r>
            <a:r>
              <a:rPr lang="en-US" dirty="0" err="1"/>
              <a:t>qu’ils</a:t>
            </a:r>
            <a:r>
              <a:rPr lang="en-US" dirty="0"/>
              <a:t>/</a:t>
            </a:r>
            <a:r>
              <a:rPr lang="en-US" dirty="0" err="1"/>
              <a:t>elles</a:t>
            </a:r>
            <a:r>
              <a:rPr lang="en-US" dirty="0"/>
              <a:t> les </a:t>
            </a:r>
            <a:r>
              <a:rPr lang="en-US" dirty="0" err="1"/>
              <a:t>appliqueront</a:t>
            </a:r>
            <a:r>
              <a:rPr lang="en-US" dirty="0"/>
              <a:t> dans </a:t>
            </a:r>
            <a:r>
              <a:rPr lang="en-US" dirty="0" err="1"/>
              <a:t>l’activité</a:t>
            </a:r>
            <a:r>
              <a:rPr lang="en-US" dirty="0"/>
              <a:t> </a:t>
            </a:r>
            <a:r>
              <a:rPr lang="en-US" dirty="0" err="1"/>
              <a:t>suivante</a:t>
            </a:r>
            <a:r>
              <a:rPr lang="en-US" dirty="0"/>
              <a:t>.</a:t>
            </a:r>
          </a:p>
          <a:p>
            <a:br>
              <a:rPr lang="en-US" dirty="0"/>
            </a:br>
            <a:endParaRPr lang="en-US" dirty="0"/>
          </a:p>
          <a:p>
            <a:r>
              <a:rPr lang="en-US" b="1" dirty="0"/>
              <a:t>Principe </a:t>
            </a:r>
            <a:r>
              <a:rPr lang="en-US" b="1" dirty="0" err="1"/>
              <a:t>clé</a:t>
            </a:r>
            <a:r>
              <a:rPr lang="en-US" b="1" dirty="0"/>
              <a:t> :</a:t>
            </a:r>
            <a:r>
              <a:rPr lang="en-US" dirty="0"/>
              <a:t> </a:t>
            </a:r>
            <a:r>
              <a:rPr lang="en-US" dirty="0" err="1"/>
              <a:t>Prioriser</a:t>
            </a:r>
            <a:r>
              <a:rPr lang="en-US" dirty="0"/>
              <a:t> </a:t>
            </a:r>
            <a:r>
              <a:rPr lang="en-US" dirty="0" err="1"/>
              <a:t>sa</a:t>
            </a:r>
            <a:r>
              <a:rPr lang="en-US" dirty="0"/>
              <a:t> propre </a:t>
            </a:r>
            <a:r>
              <a:rPr lang="en-US" dirty="0" err="1"/>
              <a:t>sécurité</a:t>
            </a:r>
            <a:r>
              <a:rPr lang="en-US" dirty="0"/>
              <a:t> tout </a:t>
            </a:r>
            <a:r>
              <a:rPr lang="en-US" dirty="0" err="1"/>
              <a:t>en</a:t>
            </a:r>
            <a:r>
              <a:rPr lang="en-US" dirty="0"/>
              <a:t> </a:t>
            </a:r>
            <a:r>
              <a:rPr lang="en-US" dirty="0" err="1"/>
              <a:t>maintenant</a:t>
            </a:r>
            <a:r>
              <a:rPr lang="en-US" dirty="0"/>
              <a:t> </a:t>
            </a:r>
            <a:r>
              <a:rPr lang="en-US" dirty="0" err="1"/>
              <a:t>une</a:t>
            </a:r>
            <a:r>
              <a:rPr lang="en-US" dirty="0"/>
              <a:t> </a:t>
            </a:r>
            <a:r>
              <a:rPr lang="en-US" dirty="0" err="1"/>
              <a:t>approche</a:t>
            </a:r>
            <a:r>
              <a:rPr lang="en-US" dirty="0"/>
              <a:t> </a:t>
            </a:r>
            <a:r>
              <a:rPr lang="en-US" dirty="0" err="1"/>
              <a:t>centrée</a:t>
            </a:r>
            <a:r>
              <a:rPr lang="en-US" dirty="0"/>
              <a:t> sur la </a:t>
            </a:r>
            <a:r>
              <a:rPr lang="en-US" dirty="0" err="1"/>
              <a:t>survivante</a:t>
            </a:r>
            <a:r>
              <a:rPr lang="en-US" dirty="0"/>
              <a:t>.</a:t>
            </a:r>
          </a:p>
          <a:p>
            <a:endParaRPr lang="en-US" dirty="0"/>
          </a:p>
        </p:txBody>
      </p:sp>
      <p:sp>
        <p:nvSpPr>
          <p:cNvPr id="4" name="Slide Number Placeholder 3"/>
          <p:cNvSpPr>
            <a:spLocks noGrp="1"/>
          </p:cNvSpPr>
          <p:nvPr>
            <p:ph type="sldNum" sz="quarter" idx="10"/>
          </p:nvPr>
        </p:nvSpPr>
        <p:spPr/>
        <p:txBody>
          <a:bodyPr/>
          <a:lstStyle/>
          <a:p>
            <a:fld id="{C568F6E5-5E12-4623-90BB-7EC2ED9BF81B}" type="slidenum">
              <a:rPr lang="en-US" smtClean="0"/>
              <a:t>8</a:t>
            </a:fld>
            <a:endParaRPr lang="en-US"/>
          </a:p>
        </p:txBody>
      </p:sp>
    </p:spTree>
    <p:extLst>
      <p:ext uri="{BB962C8B-B14F-4D97-AF65-F5344CB8AC3E}">
        <p14:creationId xmlns:p14="http://schemas.microsoft.com/office/powerpoint/2010/main" val="270150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57650"/>
          </a:xfrm>
        </p:spPr>
        <p:txBody>
          <a:bodyPr/>
          <a:lstStyle/>
          <a:p>
            <a:r>
              <a:rPr lang="en-US" b="1" dirty="0"/>
              <a:t>Durée : 8 min</a:t>
            </a:r>
          </a:p>
          <a:p>
            <a:endParaRPr lang="en-US" dirty="0"/>
          </a:p>
          <a:p>
            <a:r>
              <a:rPr lang="en-US" b="1" dirty="0"/>
              <a:t>Objectif :</a:t>
            </a:r>
            <a:endParaRPr lang="en-US" dirty="0"/>
          </a:p>
          <a:p>
            <a:r>
              <a:rPr lang="en-US" dirty="0" err="1"/>
              <a:t>Réfléchir</a:t>
            </a:r>
            <a:r>
              <a:rPr lang="en-US" dirty="0"/>
              <a:t> aux </a:t>
            </a:r>
            <a:r>
              <a:rPr lang="en-US" dirty="0" err="1"/>
              <a:t>protocoles</a:t>
            </a:r>
            <a:r>
              <a:rPr lang="en-US" dirty="0"/>
              <a:t> de </a:t>
            </a:r>
            <a:r>
              <a:rPr lang="en-US" dirty="0" err="1"/>
              <a:t>sécurité</a:t>
            </a:r>
            <a:r>
              <a:rPr lang="en-US" dirty="0"/>
              <a:t> les plus </a:t>
            </a:r>
            <a:r>
              <a:rPr lang="en-US" dirty="0" err="1"/>
              <a:t>pertinents</a:t>
            </a:r>
            <a:r>
              <a:rPr lang="en-US" dirty="0"/>
              <a:t> et </a:t>
            </a:r>
            <a:r>
              <a:rPr lang="en-US" dirty="0" err="1"/>
              <a:t>sensibiliser</a:t>
            </a:r>
            <a:r>
              <a:rPr lang="en-US" dirty="0"/>
              <a:t> aux </a:t>
            </a:r>
            <a:r>
              <a:rPr lang="en-US" dirty="0" err="1"/>
              <a:t>risques</a:t>
            </a:r>
            <a:r>
              <a:rPr lang="en-US" dirty="0"/>
              <a:t> </a:t>
            </a:r>
            <a:r>
              <a:rPr lang="en-US" dirty="0" err="1"/>
              <a:t>réels</a:t>
            </a:r>
            <a:r>
              <a:rPr lang="en-US" dirty="0"/>
              <a:t> </a:t>
            </a:r>
            <a:r>
              <a:rPr lang="en-US" dirty="0" err="1"/>
              <a:t>auxquels</a:t>
            </a:r>
            <a:r>
              <a:rPr lang="en-US" dirty="0"/>
              <a:t> les </a:t>
            </a:r>
            <a:r>
              <a:rPr lang="en-US" b="1" dirty="0" err="1"/>
              <a:t>gestionnaire</a:t>
            </a:r>
            <a:r>
              <a:rPr lang="en-US" b="1" dirty="0"/>
              <a:t> de </a:t>
            </a:r>
            <a:r>
              <a:rPr lang="en-US" b="1" dirty="0" err="1"/>
              <a:t>cas</a:t>
            </a:r>
            <a:r>
              <a:rPr lang="en-US" b="1" dirty="0"/>
              <a:t> </a:t>
            </a:r>
            <a:r>
              <a:rPr lang="en-US" dirty="0" err="1"/>
              <a:t>sont</a:t>
            </a:r>
            <a:r>
              <a:rPr lang="en-US" dirty="0"/>
              <a:t> </a:t>
            </a:r>
            <a:r>
              <a:rPr lang="en-US" dirty="0" err="1"/>
              <a:t>confronté·e·s</a:t>
            </a:r>
            <a:r>
              <a:rPr lang="en-US" dirty="0"/>
              <a:t>.</a:t>
            </a:r>
          </a:p>
          <a:p>
            <a:endParaRPr lang="en-US" dirty="0"/>
          </a:p>
          <a:p>
            <a:r>
              <a:rPr lang="en-US" b="1" dirty="0"/>
              <a:t>Instructions :</a:t>
            </a:r>
            <a:endParaRPr lang="en-US" dirty="0"/>
          </a:p>
          <a:p>
            <a:r>
              <a:rPr lang="en-US" b="1" dirty="0" err="1"/>
              <a:t>Remue-méninges</a:t>
            </a:r>
            <a:r>
              <a:rPr lang="en-US" b="1" dirty="0"/>
              <a:t> </a:t>
            </a:r>
            <a:r>
              <a:rPr lang="en-US" b="1" dirty="0" err="1"/>
              <a:t>en</a:t>
            </a:r>
            <a:r>
              <a:rPr lang="en-US" b="1" dirty="0"/>
              <a:t> petits </a:t>
            </a:r>
            <a:r>
              <a:rPr lang="en-US" b="1" dirty="0" err="1"/>
              <a:t>groupes</a:t>
            </a:r>
            <a:r>
              <a:rPr lang="en-US" b="1" dirty="0"/>
              <a:t> – 5 minutes</a:t>
            </a:r>
            <a:endParaRPr lang="en-US" dirty="0"/>
          </a:p>
          <a:p>
            <a:r>
              <a:rPr lang="en-US" dirty="0"/>
              <a:t>En petits </a:t>
            </a:r>
            <a:r>
              <a:rPr lang="en-US" dirty="0" err="1"/>
              <a:t>groupes</a:t>
            </a:r>
            <a:r>
              <a:rPr lang="en-US" dirty="0"/>
              <a:t> (2–3 </a:t>
            </a:r>
            <a:r>
              <a:rPr lang="en-US" dirty="0" err="1"/>
              <a:t>personnes</a:t>
            </a:r>
            <a:r>
              <a:rPr lang="en-US" dirty="0"/>
              <a:t> maximum), </a:t>
            </a:r>
            <a:r>
              <a:rPr lang="en-US" dirty="0" err="1"/>
              <a:t>discutez</a:t>
            </a:r>
            <a:r>
              <a:rPr lang="en-US" dirty="0"/>
              <a:t> :</a:t>
            </a:r>
          </a:p>
          <a:p>
            <a:r>
              <a:rPr lang="en-US" dirty="0"/>
              <a:t>Quel </a:t>
            </a:r>
            <a:r>
              <a:rPr lang="en-US" dirty="0" err="1"/>
              <a:t>protocole</a:t>
            </a:r>
            <a:r>
              <a:rPr lang="en-US" dirty="0"/>
              <a:t> de </a:t>
            </a:r>
            <a:r>
              <a:rPr lang="en-US" dirty="0" err="1"/>
              <a:t>sécurité</a:t>
            </a:r>
            <a:r>
              <a:rPr lang="en-US" dirty="0"/>
              <a:t> vous </a:t>
            </a:r>
            <a:r>
              <a:rPr lang="en-US" dirty="0" err="1"/>
              <a:t>semble</a:t>
            </a:r>
            <a:r>
              <a:rPr lang="en-US" dirty="0"/>
              <a:t> le plus pertinent pour </a:t>
            </a:r>
            <a:r>
              <a:rPr lang="en-US" dirty="0" err="1"/>
              <a:t>votre</a:t>
            </a:r>
            <a:r>
              <a:rPr lang="en-US" dirty="0"/>
              <a:t> travail, et </a:t>
            </a:r>
            <a:r>
              <a:rPr lang="en-US" dirty="0" err="1"/>
              <a:t>pourquoi</a:t>
            </a:r>
            <a:r>
              <a:rPr lang="en-US" dirty="0"/>
              <a:t> ?</a:t>
            </a:r>
            <a:br>
              <a:rPr lang="en-US" dirty="0"/>
            </a:br>
            <a:endParaRPr lang="en-US" dirty="0"/>
          </a:p>
          <a:p>
            <a:r>
              <a:rPr lang="en-US" b="1" dirty="0"/>
              <a:t>Mise </a:t>
            </a:r>
            <a:r>
              <a:rPr lang="en-US" b="1" dirty="0" err="1"/>
              <a:t>en</a:t>
            </a:r>
            <a:r>
              <a:rPr lang="en-US" b="1" dirty="0"/>
              <a:t> </a:t>
            </a:r>
            <a:r>
              <a:rPr lang="en-US" b="1" dirty="0" err="1"/>
              <a:t>commun</a:t>
            </a:r>
            <a:r>
              <a:rPr lang="en-US" b="1" dirty="0"/>
              <a:t> </a:t>
            </a:r>
            <a:r>
              <a:rPr lang="en-US" b="1" dirty="0" err="1"/>
              <a:t>en</a:t>
            </a:r>
            <a:r>
              <a:rPr lang="en-US" b="1" dirty="0"/>
              <a:t> </a:t>
            </a:r>
            <a:r>
              <a:rPr lang="en-US" b="1" dirty="0" err="1"/>
              <a:t>plénière</a:t>
            </a:r>
            <a:r>
              <a:rPr lang="en-US" b="1" dirty="0"/>
              <a:t> – 3 minutes</a:t>
            </a:r>
            <a:endParaRPr lang="en-US" dirty="0"/>
          </a:p>
          <a:p>
            <a:r>
              <a:rPr lang="en-US" dirty="0" err="1"/>
              <a:t>Invitez</a:t>
            </a:r>
            <a:r>
              <a:rPr lang="en-US" dirty="0"/>
              <a:t> 2 à 3 </a:t>
            </a:r>
            <a:r>
              <a:rPr lang="en-US" dirty="0" err="1"/>
              <a:t>personnes</a:t>
            </a:r>
            <a:r>
              <a:rPr lang="en-US" dirty="0"/>
              <a:t> à </a:t>
            </a:r>
            <a:r>
              <a:rPr lang="en-US" dirty="0" err="1"/>
              <a:t>partager</a:t>
            </a:r>
            <a:r>
              <a:rPr lang="en-US" dirty="0"/>
              <a:t> </a:t>
            </a:r>
            <a:r>
              <a:rPr lang="en-US" dirty="0" err="1"/>
              <a:t>brièvement</a:t>
            </a:r>
            <a:r>
              <a:rPr lang="en-US" dirty="0"/>
              <a:t> les points </a:t>
            </a:r>
            <a:r>
              <a:rPr lang="en-US" dirty="0" err="1"/>
              <a:t>clés</a:t>
            </a:r>
            <a:r>
              <a:rPr lang="en-US" dirty="0"/>
              <a:t> avec </a:t>
            </a:r>
            <a:r>
              <a:rPr lang="en-US" dirty="0" err="1"/>
              <a:t>l’ensemble</a:t>
            </a:r>
            <a:r>
              <a:rPr lang="en-US" dirty="0"/>
              <a:t> du </a:t>
            </a:r>
            <a:r>
              <a:rPr lang="en-US" dirty="0" err="1"/>
              <a:t>groupe</a:t>
            </a:r>
            <a:r>
              <a:rPr lang="en-US" dirty="0"/>
              <a:t>.</a:t>
            </a:r>
            <a:br>
              <a:rPr lang="en-US" dirty="0"/>
            </a:br>
            <a:endParaRPr lang="en-US" dirty="0"/>
          </a:p>
          <a:p>
            <a:r>
              <a:rPr lang="en-US" b="1" dirty="0"/>
              <a:t>Notes pour </a:t>
            </a:r>
            <a:r>
              <a:rPr lang="en-US" b="1" dirty="0" err="1"/>
              <a:t>l’animatrice</a:t>
            </a:r>
            <a:r>
              <a:rPr lang="en-US" b="1" dirty="0"/>
              <a:t> / </a:t>
            </a:r>
            <a:r>
              <a:rPr lang="en-US" b="1" dirty="0" err="1"/>
              <a:t>l’animateur</a:t>
            </a:r>
            <a:r>
              <a:rPr lang="en-US" b="1" dirty="0"/>
              <a:t> :</a:t>
            </a:r>
            <a:endParaRPr lang="en-US" dirty="0"/>
          </a:p>
          <a:p>
            <a:r>
              <a:rPr lang="en-US" dirty="0" err="1"/>
              <a:t>Gardez</a:t>
            </a:r>
            <a:r>
              <a:rPr lang="en-US" dirty="0"/>
              <a:t> </a:t>
            </a:r>
            <a:r>
              <a:rPr lang="en-US" dirty="0" err="1"/>
              <a:t>cette</a:t>
            </a:r>
            <a:r>
              <a:rPr lang="en-US" dirty="0"/>
              <a:t> </a:t>
            </a:r>
            <a:r>
              <a:rPr lang="en-US" dirty="0" err="1"/>
              <a:t>activité</a:t>
            </a:r>
            <a:r>
              <a:rPr lang="en-US" dirty="0"/>
              <a:t> </a:t>
            </a:r>
            <a:r>
              <a:rPr lang="en-US" dirty="0" err="1"/>
              <a:t>dynamique</a:t>
            </a:r>
            <a:r>
              <a:rPr lang="en-US" dirty="0"/>
              <a:t> et </a:t>
            </a:r>
            <a:r>
              <a:rPr lang="en-US" dirty="0" err="1"/>
              <a:t>réflexive</a:t>
            </a:r>
            <a:r>
              <a:rPr lang="en-US" dirty="0"/>
              <a:t>. Elle vise à </a:t>
            </a:r>
            <a:r>
              <a:rPr lang="en-US" dirty="0" err="1"/>
              <a:t>préparer</a:t>
            </a:r>
            <a:r>
              <a:rPr lang="en-US" dirty="0"/>
              <a:t> les </a:t>
            </a:r>
            <a:r>
              <a:rPr lang="en-US" dirty="0" err="1"/>
              <a:t>participant·e·s</a:t>
            </a:r>
            <a:r>
              <a:rPr lang="en-US" dirty="0"/>
              <a:t> pour </a:t>
            </a:r>
            <a:r>
              <a:rPr lang="en-US" dirty="0" err="1"/>
              <a:t>l’étude</a:t>
            </a:r>
            <a:r>
              <a:rPr lang="en-US" dirty="0"/>
              <a:t> de </a:t>
            </a:r>
            <a:r>
              <a:rPr lang="en-US" dirty="0" err="1"/>
              <a:t>cas</a:t>
            </a:r>
            <a:r>
              <a:rPr lang="en-US" dirty="0"/>
              <a:t>.</a:t>
            </a:r>
          </a:p>
          <a:p>
            <a:r>
              <a:rPr lang="en-US" dirty="0"/>
              <a:t>Vous </a:t>
            </a:r>
            <a:r>
              <a:rPr lang="en-US" dirty="0" err="1"/>
              <a:t>pouvez</a:t>
            </a:r>
            <a:r>
              <a:rPr lang="en-US" dirty="0"/>
              <a:t> noter 1 à 2 </a:t>
            </a:r>
            <a:r>
              <a:rPr lang="en-US" dirty="0" err="1"/>
              <a:t>risques</a:t>
            </a:r>
            <a:r>
              <a:rPr lang="en-US" dirty="0"/>
              <a:t> </a:t>
            </a:r>
            <a:r>
              <a:rPr lang="en-US" dirty="0" err="1"/>
              <a:t>ou</a:t>
            </a:r>
            <a:r>
              <a:rPr lang="en-US" dirty="0"/>
              <a:t> </a:t>
            </a:r>
            <a:r>
              <a:rPr lang="en-US" dirty="0" err="1"/>
              <a:t>protocoles</a:t>
            </a:r>
            <a:r>
              <a:rPr lang="en-US" dirty="0"/>
              <a:t> qui </a:t>
            </a:r>
            <a:r>
              <a:rPr lang="en-US" dirty="0" err="1"/>
              <a:t>reviennent</a:t>
            </a:r>
            <a:r>
              <a:rPr lang="en-US" dirty="0"/>
              <a:t> </a:t>
            </a:r>
            <a:r>
              <a:rPr lang="en-US" dirty="0" err="1"/>
              <a:t>souvent</a:t>
            </a:r>
            <a:r>
              <a:rPr lang="en-US" dirty="0"/>
              <a:t> sur un paperboard </a:t>
            </a:r>
            <a:r>
              <a:rPr lang="en-US" dirty="0" err="1"/>
              <a:t>ou</a:t>
            </a:r>
            <a:r>
              <a:rPr lang="en-US" dirty="0"/>
              <a:t> un tableau pour les </a:t>
            </a:r>
            <a:r>
              <a:rPr lang="en-US" dirty="0" err="1"/>
              <a:t>reprendre</a:t>
            </a:r>
            <a:r>
              <a:rPr lang="en-US" dirty="0"/>
              <a:t> dans </a:t>
            </a:r>
            <a:r>
              <a:rPr lang="en-US" dirty="0" err="1"/>
              <a:t>l’activité</a:t>
            </a:r>
            <a:r>
              <a:rPr lang="en-US" dirty="0"/>
              <a:t> </a:t>
            </a:r>
            <a:r>
              <a:rPr lang="en-US" dirty="0" err="1"/>
              <a:t>suivante</a:t>
            </a:r>
            <a:r>
              <a:rPr lang="en-US" dirty="0"/>
              <a:t>.</a:t>
            </a:r>
          </a:p>
          <a:p>
            <a:endParaRPr lang="en-US" dirty="0"/>
          </a:p>
        </p:txBody>
      </p:sp>
      <p:sp>
        <p:nvSpPr>
          <p:cNvPr id="4" name="Slide Number Placeholder 3"/>
          <p:cNvSpPr>
            <a:spLocks noGrp="1"/>
          </p:cNvSpPr>
          <p:nvPr>
            <p:ph type="sldNum" sz="quarter" idx="10"/>
          </p:nvPr>
        </p:nvSpPr>
        <p:spPr/>
        <p:txBody>
          <a:bodyPr/>
          <a:lstStyle/>
          <a:p>
            <a:fld id="{C568F6E5-5E12-4623-90BB-7EC2ED9BF81B}" type="slidenum">
              <a:rPr lang="en-US" smtClean="0"/>
              <a:t>9</a:t>
            </a:fld>
            <a:endParaRPr lang="en-US"/>
          </a:p>
        </p:txBody>
      </p:sp>
    </p:spTree>
    <p:extLst>
      <p:ext uri="{BB962C8B-B14F-4D97-AF65-F5344CB8AC3E}">
        <p14:creationId xmlns:p14="http://schemas.microsoft.com/office/powerpoint/2010/main" val="1699415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17.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Option 1">
    <p:spTree>
      <p:nvGrpSpPr>
        <p:cNvPr id="1" name=""/>
        <p:cNvGrpSpPr/>
        <p:nvPr/>
      </p:nvGrpSpPr>
      <p:grpSpPr>
        <a:xfrm>
          <a:off x="0" y="0"/>
          <a:ext cx="0" cy="0"/>
          <a:chOff x="0" y="0"/>
          <a:chExt cx="0" cy="0"/>
        </a:xfrm>
      </p:grpSpPr>
      <p:pic>
        <p:nvPicPr>
          <p:cNvPr id="2" name="Picture 6" descr="IRC-Guidlines-Cover-1.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sp>
        <p:nvSpPr>
          <p:cNvPr id="3" name="Title 1"/>
          <p:cNvSpPr txBox="1"/>
          <p:nvPr userDrawn="1"/>
        </p:nvSpPr>
        <p:spPr>
          <a:xfrm>
            <a:off x="982663" y="1268413"/>
            <a:ext cx="10244137" cy="661987"/>
          </a:xfrm>
          <a:prstGeom prst="rect">
            <a:avLst/>
          </a:prstGeom>
        </p:spPr>
        <p:txBody>
          <a:bodyPr/>
          <a:lstStyle>
            <a:lvl1pPr algn="l" defTabSz="914400" rtl="0" eaLnBrk="1" latinLnBrk="0" hangingPunct="1">
              <a:lnSpc>
                <a:spcPct val="100000"/>
              </a:lnSpc>
              <a:spcBef>
                <a:spcPct val="0"/>
              </a:spcBef>
              <a:buNone/>
              <a:defRPr sz="6000" kern="1200" cap="all" spc="200" baseline="0">
                <a:solidFill>
                  <a:schemeClr val="bg1"/>
                </a:solidFill>
                <a:latin typeface="+mj-lt"/>
                <a:ea typeface="+mj-ea"/>
                <a:cs typeface="+mj-cs"/>
              </a:defRPr>
            </a:lvl1pPr>
          </a:lstStyle>
          <a:p>
            <a:pPr>
              <a:defRPr/>
            </a:pPr>
            <a:r>
              <a:rPr lang="fr-FR" sz="2800" b="0" i="0" u="none" strike="noStrike" cap="all" baseline="0">
                <a:solidFill>
                  <a:srgbClr val="FFFFFF"/>
                </a:solidFill>
                <a:effectLst/>
                <a:uFill>
                  <a:solidFill>
                    <a:prstClr val="black">
                      <a:alpha val="0"/>
                    </a:prstClr>
                  </a:solidFill>
                </a:uFill>
                <a:latin typeface="Franklin Gothic Medium"/>
                <a:ea typeface="Franklin Gothic Medium"/>
                <a:cs typeface="Franklin Gothic Medium"/>
              </a:rPr>
              <a:t>Module 1</a:t>
            </a:r>
          </a:p>
        </p:txBody>
      </p:sp>
      <p:sp>
        <p:nvSpPr>
          <p:cNvPr id="4" name="Rectangle 3"/>
          <p:cNvSpPr/>
          <p:nvPr userDrawn="1"/>
        </p:nvSpPr>
        <p:spPr>
          <a:xfrm>
            <a:off x="592138" y="1116013"/>
            <a:ext cx="10907712" cy="2487612"/>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cxnSp>
        <p:nvCxnSpPr>
          <p:cNvPr id="5" name="Straight Connector 4"/>
          <p:cNvCxnSpPr/>
          <p:nvPr userDrawn="1"/>
        </p:nvCxnSpPr>
        <p:spPr>
          <a:xfrm>
            <a:off x="871538" y="2971800"/>
            <a:ext cx="10104437" cy="0"/>
          </a:xfrm>
          <a:prstGeom prst="line">
            <a:avLst/>
          </a:prstGeom>
          <a:ln w="76200" cmpd="sng">
            <a:solidFill>
              <a:schemeClr val="accent1"/>
            </a:solidFill>
          </a:ln>
        </p:spPr>
        <p:style>
          <a:lnRef idx="2">
            <a:schemeClr val="accent1"/>
          </a:lnRef>
          <a:fillRef idx="0">
            <a:schemeClr val="accent1"/>
          </a:fillRef>
          <a:effectRef idx="1">
            <a:schemeClr val="accent1"/>
          </a:effectRef>
          <a:fontRef idx="minor">
            <a:schemeClr val="tx1"/>
          </a:fontRef>
        </p:style>
      </p:cxnSp>
      <p:sp>
        <p:nvSpPr>
          <p:cNvPr id="6" name="Title 1"/>
          <p:cNvSpPr txBox="1"/>
          <p:nvPr userDrawn="1"/>
        </p:nvSpPr>
        <p:spPr>
          <a:xfrm>
            <a:off x="809625" y="1439863"/>
            <a:ext cx="10591800" cy="1427162"/>
          </a:xfrm>
          <a:prstGeom prst="rect">
            <a:avLst/>
          </a:prstGeom>
        </p:spPr>
        <p:txBody>
          <a:bodyPr/>
          <a:lstStyle>
            <a:lvl1pPr algn="l" defTabSz="914400" rtl="0" eaLnBrk="1" latinLnBrk="0" hangingPunct="1">
              <a:lnSpc>
                <a:spcPct val="100000"/>
              </a:lnSpc>
              <a:spcBef>
                <a:spcPct val="0"/>
              </a:spcBef>
              <a:buNone/>
              <a:defRPr sz="6000" kern="1200" cap="all" spc="300" baseline="0">
                <a:solidFill>
                  <a:schemeClr val="bg1"/>
                </a:solidFill>
                <a:latin typeface="+mj-lt"/>
                <a:ea typeface="+mj-ea"/>
                <a:cs typeface="+mj-cs"/>
              </a:defRPr>
            </a:lvl1pPr>
          </a:lstStyle>
          <a:p>
            <a:pPr>
              <a:defRPr/>
            </a:pPr>
            <a:r>
              <a:rPr lang="fr-FR" sz="3800" b="0" i="0" u="none" strike="noStrike" cap="all" baseline="0">
                <a:solidFill>
                  <a:srgbClr val="000000"/>
                </a:solidFill>
                <a:effectLst/>
                <a:uFill>
                  <a:solidFill>
                    <a:prstClr val="black">
                      <a:alpha val="0"/>
                    </a:prstClr>
                  </a:solidFill>
                </a:uFill>
                <a:latin typeface="Franklin Gothic Medium"/>
                <a:ea typeface="Franklin Gothic Medium"/>
                <a:cs typeface="Franklin Gothic Medium"/>
              </a:rPr>
              <a:t>FORMATION INTERINSTITUTIONS SUR LA GESTION DES CAS DE VIOLENCE BASÉE SUR LE GENRE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7_Title and Content">
    <p:bg>
      <p:bgPr>
        <a:blipFill dpi="0" rotWithShape="0">
          <a:blip r:embed="rId2"/>
          <a:stretch>
            <a:fillRect/>
          </a:stretch>
        </a:blipFill>
        <a:effectLst/>
      </p:bgPr>
    </p:bg>
    <p:spTree>
      <p:nvGrpSpPr>
        <p:cNvPr id="1" name=""/>
        <p:cNvGrpSpPr/>
        <p:nvPr/>
      </p:nvGrpSpPr>
      <p:grpSpPr>
        <a:xfrm>
          <a:off x="0" y="0"/>
          <a:ext cx="0" cy="0"/>
          <a:chOff x="0" y="0"/>
          <a:chExt cx="0" cy="0"/>
        </a:xfrm>
      </p:grpSpPr>
      <p:pic>
        <p:nvPicPr>
          <p:cNvPr id="4" name="Picture 6" descr="IRC-Left-Background-2.jpg"/>
          <p:cNvPicPr>
            <a:picLocks noChangeAspect="1"/>
          </p:cNvPicPr>
          <p:nvPr userDrawn="1"/>
        </p:nvPicPr>
        <p:blipFill>
          <a:blip r:embed="rId3"/>
          <a:stretch>
            <a:fillRect/>
          </a:stretch>
        </p:blipFill>
        <p:spPr bwMode="auto">
          <a:xfrm>
            <a:off x="0" y="0"/>
            <a:ext cx="12192000" cy="6858000"/>
          </a:xfrm>
          <a:prstGeom prst="rect">
            <a:avLst/>
          </a:prstGeom>
          <a:noFill/>
          <a:ln w="9525">
            <a:noFill/>
            <a:miter lim="800000"/>
          </a:ln>
        </p:spPr>
      </p:pic>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a:t>Click to edit Master title style</a:t>
            </a:r>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Clr>
                <a:schemeClr val="accent4"/>
              </a:buClr>
              <a:buSzTx/>
              <a:buFontTx/>
              <a:buBlip>
                <a:blip r:embed="rId4"/>
              </a:buBlip>
              <a:defRPr sz="2000" spc="0"/>
            </a:lvl1pPr>
            <a:lvl2pPr marL="265176" indent="-137160">
              <a:buClr>
                <a:schemeClr val="accent4"/>
              </a:buClr>
              <a:buSzTx/>
              <a:buFontTx/>
              <a:buBlip>
                <a:blip r:embed="rId4"/>
              </a:buBlip>
              <a:defRPr/>
            </a:lvl2pPr>
            <a:lvl3pPr marL="448056" indent="-137160">
              <a:buClr>
                <a:schemeClr val="accent4"/>
              </a:buClr>
              <a:buSzTx/>
              <a:buFontTx/>
              <a:buBlip>
                <a:blip r:embed="rId4"/>
              </a:buBlip>
              <a:defRPr/>
            </a:lvl3pPr>
            <a:lvl4pPr marL="594360" indent="-137160">
              <a:buSzTx/>
              <a:buFontTx/>
              <a:buBlip>
                <a:blip r:embed="rId5"/>
              </a:buBlip>
              <a:defRPr/>
            </a:lvl4pPr>
            <a:lvl5pPr marL="777240" indent="-137160">
              <a:buSzTx/>
              <a:buFontTx/>
              <a:buBlip>
                <a:blip r:embed="rId5"/>
              </a:buBlip>
              <a:defRPr/>
            </a:lvl5pPr>
          </a:lstStyle>
          <a:p>
            <a:pPr lvl="0"/>
            <a:r>
              <a:rPr lang="en-US"/>
              <a:t>Click to edit Master text styles</a:t>
            </a:r>
          </a:p>
          <a:p>
            <a:pPr lvl="1"/>
            <a:r>
              <a:rPr lang="en-US"/>
              <a:t>Second level</a:t>
            </a:r>
          </a:p>
          <a:p>
            <a:pPr lvl="2"/>
            <a:r>
              <a:rPr lang="en-US"/>
              <a:t>Third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8_Title and Content">
    <p:bg>
      <p:bgPr>
        <a:blipFill dpi="0" rotWithShape="0">
          <a:blip r:embed="rId2"/>
          <a:stretch>
            <a:fillRect/>
          </a:stretch>
        </a:blipFill>
        <a:effectLst/>
      </p:bgPr>
    </p:bg>
    <p:spTree>
      <p:nvGrpSpPr>
        <p:cNvPr id="1" name=""/>
        <p:cNvGrpSpPr/>
        <p:nvPr/>
      </p:nvGrpSpPr>
      <p:grpSpPr>
        <a:xfrm>
          <a:off x="0" y="0"/>
          <a:ext cx="0" cy="0"/>
          <a:chOff x="0" y="0"/>
          <a:chExt cx="0" cy="0"/>
        </a:xfrm>
      </p:grpSpPr>
      <p:pic>
        <p:nvPicPr>
          <p:cNvPr id="4" name="Picture 6" descr="IRC-Left-Background-Yellow.jpg"/>
          <p:cNvPicPr>
            <a:picLocks noChangeAspect="1"/>
          </p:cNvPicPr>
          <p:nvPr userDrawn="1"/>
        </p:nvPicPr>
        <p:blipFill>
          <a:blip r:embed="rId3"/>
          <a:stretch>
            <a:fillRect/>
          </a:stretch>
        </p:blipFill>
        <p:spPr bwMode="auto">
          <a:xfrm>
            <a:off x="0" y="0"/>
            <a:ext cx="12192000" cy="6858000"/>
          </a:xfrm>
          <a:prstGeom prst="rect">
            <a:avLst/>
          </a:prstGeom>
          <a:noFill/>
          <a:ln w="9525">
            <a:noFill/>
            <a:miter lim="800000"/>
          </a:ln>
        </p:spPr>
      </p:pic>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a:t>Click to edit Master title style</a:t>
            </a:r>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Clr>
                <a:schemeClr val="accent6"/>
              </a:buClr>
              <a:buSzTx/>
              <a:buFontTx/>
              <a:buBlip>
                <a:blip r:embed="rId4"/>
              </a:buBlip>
              <a:defRPr sz="2000" spc="0"/>
            </a:lvl1pPr>
            <a:lvl2pPr marL="265176" indent="-137160">
              <a:buClr>
                <a:schemeClr val="accent6"/>
              </a:buClr>
              <a:buSzTx/>
              <a:buFontTx/>
              <a:buBlip>
                <a:blip r:embed="rId4"/>
              </a:buBlip>
              <a:defRPr/>
            </a:lvl2pPr>
            <a:lvl3pPr marL="448056" indent="-137160">
              <a:buClr>
                <a:schemeClr val="accent6"/>
              </a:buClr>
              <a:buSzTx/>
              <a:buFontTx/>
              <a:buBlip>
                <a:blip r:embed="rId4"/>
              </a:buBlip>
              <a:defRPr/>
            </a:lvl3pPr>
            <a:lvl4pPr marL="594360" indent="-137160">
              <a:buSzTx/>
              <a:buFontTx/>
              <a:buBlip>
                <a:blip r:embed="rId5"/>
              </a:buBlip>
              <a:defRPr/>
            </a:lvl4pPr>
            <a:lvl5pPr marL="777240" indent="-137160">
              <a:buSzTx/>
              <a:buFontTx/>
              <a:buBlip>
                <a:blip r:embed="rId5"/>
              </a:buBlip>
              <a:defRPr/>
            </a:lvl5pPr>
          </a:lstStyle>
          <a:p>
            <a:pPr lvl="0"/>
            <a:r>
              <a:rPr lang="en-US"/>
              <a:t>Click to edit Master text styles</a:t>
            </a:r>
          </a:p>
          <a:p>
            <a:pPr lvl="1"/>
            <a:r>
              <a:rPr lang="en-US"/>
              <a:t>Second level</a:t>
            </a:r>
          </a:p>
          <a:p>
            <a:pPr lvl="2"/>
            <a:r>
              <a:rPr lang="en-US"/>
              <a:t>Third level</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descr="IRC-Top-Border-1.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sp>
        <p:nvSpPr>
          <p:cNvPr id="2"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p>
        </p:txBody>
      </p:sp>
      <p:sp>
        <p:nvSpPr>
          <p:cNvPr id="3" name="Content Placeholder 2"/>
          <p:cNvSpPr>
            <a:spLocks noGrp="1"/>
          </p:cNvSpPr>
          <p:nvPr>
            <p:ph idx="1"/>
          </p:nvPr>
        </p:nvSpPr>
        <p:spPr/>
        <p:txBody>
          <a:bodyPr>
            <a:noAutofit/>
          </a:bodyPr>
          <a:lstStyle>
            <a:lvl1pPr>
              <a:lnSpc>
                <a:spcPct val="110000"/>
              </a:lnSpc>
              <a:defRPr spc="30">
                <a:solidFill>
                  <a:schemeClr val="tx2"/>
                </a:solidFill>
              </a:defRPr>
            </a:lvl1pPr>
            <a:lvl2pPr>
              <a:defRPr spc="30"/>
            </a:lvl2pPr>
            <a:lvl3pPr>
              <a:defRPr spc="30"/>
            </a:lvl3pPr>
            <a:lvl4pPr>
              <a:defRPr spc="30"/>
            </a:lvl4pPr>
            <a:lvl5pPr>
              <a:defRPr spc="30"/>
            </a:lvl5pPr>
          </a:lstStyle>
          <a:p>
            <a:pPr lvl="0"/>
            <a:r>
              <a:rPr lang="en-US"/>
              <a:t>Click to edit Master text styles</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4" name="Picture 6" descr="IRC-Top-Border-Green.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sp>
        <p:nvSpPr>
          <p:cNvPr id="2"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p>
        </p:txBody>
      </p:sp>
      <p:sp>
        <p:nvSpPr>
          <p:cNvPr id="3" name="Content Placeholder 2"/>
          <p:cNvSpPr>
            <a:spLocks noGrp="1"/>
          </p:cNvSpPr>
          <p:nvPr>
            <p:ph idx="1"/>
          </p:nvPr>
        </p:nvSpPr>
        <p:spPr/>
        <p:txBody>
          <a:bodyPr>
            <a:noAutofit/>
          </a:bodyPr>
          <a:lstStyle>
            <a:lvl1pPr>
              <a:lnSpc>
                <a:spcPct val="110000"/>
              </a:lnSpc>
              <a:defRPr spc="30">
                <a:solidFill>
                  <a:schemeClr val="tx2"/>
                </a:solidFill>
              </a:defRPr>
            </a:lvl1pPr>
            <a:lvl2pPr>
              <a:defRPr spc="30"/>
            </a:lvl2pPr>
            <a:lvl3pPr>
              <a:defRPr spc="30"/>
            </a:lvl3pPr>
            <a:lvl4pPr>
              <a:defRPr spc="30"/>
            </a:lvl4pPr>
            <a:lvl5pPr>
              <a:defRPr spc="30"/>
            </a:lvl5pPr>
          </a:lstStyle>
          <a:p>
            <a:pPr lvl="0"/>
            <a:r>
              <a:rPr lang="en-US"/>
              <a:t>Click to edit Master text styles</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4" name="Picture 6" descr="IRC-Top-Border-3.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sp>
        <p:nvSpPr>
          <p:cNvPr id="2"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p>
        </p:txBody>
      </p:sp>
      <p:sp>
        <p:nvSpPr>
          <p:cNvPr id="3" name="Content Placeholder 2"/>
          <p:cNvSpPr>
            <a:spLocks noGrp="1"/>
          </p:cNvSpPr>
          <p:nvPr>
            <p:ph idx="1"/>
          </p:nvPr>
        </p:nvSpPr>
        <p:spPr/>
        <p:txBody>
          <a:bodyPr>
            <a:noAutofit/>
          </a:bodyPr>
          <a:lstStyle>
            <a:lvl1pPr>
              <a:lnSpc>
                <a:spcPct val="110000"/>
              </a:lnSpc>
              <a:defRPr spc="30">
                <a:solidFill>
                  <a:schemeClr val="tx2"/>
                </a:solidFill>
              </a:defRPr>
            </a:lvl1pPr>
            <a:lvl2pPr>
              <a:defRPr spc="30"/>
            </a:lvl2pPr>
            <a:lvl3pPr>
              <a:defRPr spc="30"/>
            </a:lvl3pPr>
            <a:lvl4pPr>
              <a:defRPr spc="30"/>
            </a:lvl4pPr>
            <a:lvl5pPr>
              <a:defRPr spc="30"/>
            </a:lvl5pPr>
          </a:lstStyle>
          <a:p>
            <a:pPr lvl="0"/>
            <a:r>
              <a:rPr lang="en-US"/>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4" name="Picture 6" descr="IRC-Top-Border-Purple.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sp>
        <p:nvSpPr>
          <p:cNvPr id="2"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p>
        </p:txBody>
      </p:sp>
      <p:sp>
        <p:nvSpPr>
          <p:cNvPr id="3" name="Content Placeholder 2"/>
          <p:cNvSpPr>
            <a:spLocks noGrp="1"/>
          </p:cNvSpPr>
          <p:nvPr>
            <p:ph idx="1"/>
          </p:nvPr>
        </p:nvSpPr>
        <p:spPr/>
        <p:txBody>
          <a:bodyPr>
            <a:noAutofit/>
          </a:bodyPr>
          <a:lstStyle>
            <a:lvl1pPr>
              <a:lnSpc>
                <a:spcPct val="110000"/>
              </a:lnSpc>
              <a:defRPr spc="30">
                <a:solidFill>
                  <a:schemeClr val="tx2"/>
                </a:solidFill>
              </a:defRPr>
            </a:lvl1pPr>
            <a:lvl2pPr>
              <a:defRPr spc="30"/>
            </a:lvl2pPr>
            <a:lvl3pPr>
              <a:defRPr spc="30"/>
            </a:lvl3pPr>
            <a:lvl4pPr>
              <a:defRPr spc="30"/>
            </a:lvl4pPr>
            <a:lvl5pPr>
              <a:defRPr spc="30"/>
            </a:lvl5pPr>
          </a:lstStyle>
          <a:p>
            <a:pPr lvl="0"/>
            <a:r>
              <a:rPr lang="en-US"/>
              <a:t>Click to edit Master text styles</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4" name="Picture 6" descr="IRC-Top-Border-2.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sp>
        <p:nvSpPr>
          <p:cNvPr id="2"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p>
        </p:txBody>
      </p:sp>
      <p:sp>
        <p:nvSpPr>
          <p:cNvPr id="3" name="Content Placeholder 2"/>
          <p:cNvSpPr>
            <a:spLocks noGrp="1"/>
          </p:cNvSpPr>
          <p:nvPr>
            <p:ph idx="1"/>
          </p:nvPr>
        </p:nvSpPr>
        <p:spPr/>
        <p:txBody>
          <a:bodyPr>
            <a:noAutofit/>
          </a:bodyPr>
          <a:lstStyle>
            <a:lvl1pPr>
              <a:lnSpc>
                <a:spcPct val="110000"/>
              </a:lnSpc>
              <a:defRPr spc="30">
                <a:solidFill>
                  <a:schemeClr val="tx2"/>
                </a:solidFill>
              </a:defRPr>
            </a:lvl1pPr>
            <a:lvl2pPr>
              <a:defRPr spc="30"/>
            </a:lvl2pPr>
            <a:lvl3pPr>
              <a:defRPr spc="30"/>
            </a:lvl3pPr>
            <a:lvl4pPr>
              <a:defRPr spc="30"/>
            </a:lvl4pPr>
            <a:lvl5pPr>
              <a:defRPr spc="30"/>
            </a:lvl5pPr>
          </a:lstStyle>
          <a:p>
            <a:pPr lvl="0"/>
            <a:r>
              <a:rPr lang="en-US"/>
              <a:t>Click to edit Master text styles</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7" name="Picture 6" descr="IRC-Top-Border-3.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sp>
        <p:nvSpPr>
          <p:cNvPr id="45"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p>
        </p:txBody>
      </p:sp>
      <p:sp>
        <p:nvSpPr>
          <p:cNvPr id="3" name="Text Placeholder 2"/>
          <p:cNvSpPr>
            <a:spLocks noGrp="1"/>
          </p:cNvSpPr>
          <p:nvPr>
            <p:ph type="body" idx="1"/>
          </p:nvPr>
        </p:nvSpPr>
        <p:spPr>
          <a:xfrm>
            <a:off x="706628" y="2232552"/>
            <a:ext cx="4754880" cy="822960"/>
          </a:xfrm>
        </p:spPr>
        <p:txBody>
          <a:bodyPr lIns="137160" rIns="137160" anchor="ctr">
            <a:normAutofit/>
          </a:bodyPr>
          <a:lstStyle>
            <a:lvl1pPr marL="0" indent="0">
              <a:spcBef>
                <a:spcPct val="0"/>
              </a:spcBef>
              <a:spcAft>
                <a:spcPct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3143250"/>
            <a:ext cx="4436872" cy="297391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2"/>
          <p:cNvSpPr>
            <a:spLocks noGrp="1"/>
          </p:cNvSpPr>
          <p:nvPr>
            <p:ph type="body" idx="13"/>
          </p:nvPr>
        </p:nvSpPr>
        <p:spPr>
          <a:xfrm>
            <a:off x="6351073" y="2232552"/>
            <a:ext cx="4754880" cy="822960"/>
          </a:xfrm>
        </p:spPr>
        <p:txBody>
          <a:bodyPr lIns="137160" rIns="137160" anchor="ctr">
            <a:normAutofit/>
          </a:bodyPr>
          <a:lstStyle>
            <a:lvl1pPr marL="0" indent="0">
              <a:spcBef>
                <a:spcPct val="0"/>
              </a:spcBef>
              <a:spcAft>
                <a:spcPct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5" name="Content Placeholder 3"/>
          <p:cNvSpPr>
            <a:spLocks noGrp="1"/>
          </p:cNvSpPr>
          <p:nvPr>
            <p:ph sz="half" idx="14"/>
          </p:nvPr>
        </p:nvSpPr>
        <p:spPr>
          <a:xfrm>
            <a:off x="6668573" y="3143250"/>
            <a:ext cx="4436872" cy="2973917"/>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6" name="Picture 6" descr="IRC-Top-Border-2.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sp>
        <p:nvSpPr>
          <p:cNvPr id="15" name="Title 1"/>
          <p:cNvSpPr>
            <a:spLocks noGrp="1"/>
          </p:cNvSpPr>
          <p:nvPr>
            <p:ph type="title"/>
          </p:nvPr>
        </p:nvSpPr>
        <p:spPr>
          <a:xfrm>
            <a:off x="375016" y="204215"/>
            <a:ext cx="11435983" cy="1136341"/>
          </a:xfrm>
        </p:spPr>
        <p:txBody>
          <a:bodyPr/>
          <a:lstStyle>
            <a:lvl1pPr>
              <a:defRPr sz="4000" baseline="0">
                <a:solidFill>
                  <a:schemeClr val="bg1"/>
                </a:solidFill>
              </a:defRPr>
            </a:lvl1pPr>
          </a:lstStyle>
          <a:p>
            <a:r>
              <a:rPr lang="en-US"/>
              <a:t>Click to edit Master title style</a:t>
            </a:r>
          </a:p>
        </p:txBody>
      </p:sp>
      <p:sp>
        <p:nvSpPr>
          <p:cNvPr id="3" name="Content Placeholder 2"/>
          <p:cNvSpPr>
            <a:spLocks noGrp="1"/>
          </p:cNvSpPr>
          <p:nvPr>
            <p:ph idx="1"/>
          </p:nvPr>
        </p:nvSpPr>
        <p:spPr>
          <a:xfrm>
            <a:off x="5715000" y="2234060"/>
            <a:ext cx="5678424" cy="3946607"/>
          </a:xfrm>
        </p:spPr>
        <p:txBody>
          <a:bodyPr/>
          <a:lstStyle>
            <a:lvl1pPr>
              <a:defRPr sz="2400" spc="20"/>
            </a:lvl1pPr>
            <a:lvl2pPr>
              <a:defRPr sz="2000" spc="20"/>
            </a:lvl2pPr>
            <a:lvl3pPr>
              <a:defRPr sz="1600" spc="20"/>
            </a:lvl3pPr>
            <a:lvl4pPr>
              <a:defRPr sz="1600" spc="20"/>
            </a:lvl4pPr>
            <a:lvl5pPr>
              <a:defRPr sz="1600" spc="2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3908778"/>
            <a:ext cx="4389120" cy="2271889"/>
          </a:xfrm>
        </p:spPr>
        <p:txBody>
          <a:bodyPr lIns="91440" rIns="91440">
            <a:normAutofit/>
          </a:bodyPr>
          <a:lstStyle>
            <a:lvl1pPr marL="0" indent="0">
              <a:lnSpc>
                <a:spcPct val="108000"/>
              </a:lnSpc>
              <a:spcBef>
                <a:spcPts val="600"/>
              </a:spcBef>
              <a:buNone/>
              <a:defRPr sz="2400" spc="2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10"/>
          </p:nvPr>
        </p:nvSpPr>
        <p:spPr>
          <a:xfrm>
            <a:off x="1024128" y="1975557"/>
            <a:ext cx="4389120" cy="1580444"/>
          </a:xfrm>
        </p:spPr>
        <p:txBody>
          <a:bodyPr lIns="91440" rIns="91440" anchor="b">
            <a:noAutofit/>
          </a:bodyPr>
          <a:lstStyle>
            <a:lvl1pPr marL="0" indent="0">
              <a:lnSpc>
                <a:spcPct val="100000"/>
              </a:lnSpc>
              <a:spcBef>
                <a:spcPts val="600"/>
              </a:spcBef>
              <a:buNone/>
              <a:defRPr sz="4400" b="0" i="0" spc="20">
                <a:solidFill>
                  <a:srgbClr val="F3C317"/>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0">
          <a:blip r:embed="rId2"/>
          <a:stretch>
            <a:fillRect/>
          </a:stretch>
        </a:blipFill>
        <a:effectLst/>
      </p:bgPr>
    </p:bg>
    <p:spTree>
      <p:nvGrpSpPr>
        <p:cNvPr id="1" name=""/>
        <p:cNvGrpSpPr/>
        <p:nvPr/>
      </p:nvGrpSpPr>
      <p:grpSpPr>
        <a:xfrm>
          <a:off x="0" y="0"/>
          <a:ext cx="0" cy="0"/>
          <a:chOff x="0" y="0"/>
          <a:chExt cx="0" cy="0"/>
        </a:xfrm>
      </p:grpSpPr>
      <p:pic>
        <p:nvPicPr>
          <p:cNvPr id="4" name="Picture 6" descr="IRC-Left-Background-1.jpg"/>
          <p:cNvPicPr>
            <a:picLocks noChangeAspect="1"/>
          </p:cNvPicPr>
          <p:nvPr userDrawn="1"/>
        </p:nvPicPr>
        <p:blipFill>
          <a:blip r:embed="rId3"/>
          <a:stretch>
            <a:fillRect/>
          </a:stretch>
        </p:blipFill>
        <p:spPr bwMode="auto">
          <a:xfrm>
            <a:off x="0" y="0"/>
            <a:ext cx="12192000" cy="6858000"/>
          </a:xfrm>
          <a:prstGeom prst="rect">
            <a:avLst/>
          </a:prstGeom>
          <a:noFill/>
          <a:ln w="9525">
            <a:noFill/>
            <a:miter lim="800000"/>
          </a:ln>
        </p:spPr>
      </p:pic>
      <p:sp>
        <p:nvSpPr>
          <p:cNvPr id="5" name="Rectangle 4"/>
          <p:cNvSpPr/>
          <p:nvPr userDrawn="1"/>
        </p:nvSpPr>
        <p:spPr>
          <a:xfrm>
            <a:off x="620713" y="2144713"/>
            <a:ext cx="4868862" cy="2089150"/>
          </a:xfrm>
          <a:prstGeom prst="rect">
            <a:avLst/>
          </a:prstGeom>
          <a:noFill/>
          <a:ln w="76200" cmpd="sng"/>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a:t>Click to edit Master title style</a:t>
            </a:r>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SzTx/>
              <a:buFontTx/>
              <a:buBlip>
                <a:blip r:embed="rId4"/>
              </a:buBlip>
              <a:defRPr sz="2000" spc="0"/>
            </a:lvl1pPr>
            <a:lvl2pPr marL="265176" indent="-137160">
              <a:buSzTx/>
              <a:buFontTx/>
              <a:buBlip>
                <a:blip r:embed="rId4"/>
              </a:buBlip>
              <a:defRPr/>
            </a:lvl2pPr>
            <a:lvl3pPr marL="448056" indent="-137160">
              <a:buSzTx/>
              <a:buFontTx/>
              <a:buBlip>
                <a:blip r:embed="rId4"/>
              </a:buBlip>
              <a:defRPr/>
            </a:lvl3pPr>
            <a:lvl4pPr marL="594360" indent="-137160">
              <a:buSzTx/>
              <a:buFontTx/>
              <a:buBlip>
                <a:blip r:embed="rId4"/>
              </a:buBlip>
              <a:defRPr/>
            </a:lvl4pPr>
            <a:lvl5pPr marL="777240" indent="-137160">
              <a:buSzTx/>
              <a:buFontTx/>
              <a:buBlip>
                <a:blip r:embed="rId4"/>
              </a:buBlip>
              <a:defRPr/>
            </a:lvl5pPr>
          </a:lstStyle>
          <a:p>
            <a:pPr lvl="0"/>
            <a:r>
              <a:rPr lang="en-US"/>
              <a:t>Click to edit Master text styles</a:t>
            </a:r>
          </a:p>
          <a:p>
            <a:pPr lvl="1"/>
            <a:r>
              <a:rPr lang="en-US"/>
              <a:t>Second level</a:t>
            </a:r>
          </a:p>
          <a:p>
            <a:pPr lvl="2"/>
            <a:r>
              <a:rPr lang="en-US"/>
              <a:t>Third level</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Option 2">
    <p:spTree>
      <p:nvGrpSpPr>
        <p:cNvPr id="1" name=""/>
        <p:cNvGrpSpPr/>
        <p:nvPr/>
      </p:nvGrpSpPr>
      <p:grpSpPr>
        <a:xfrm>
          <a:off x="0" y="0"/>
          <a:ext cx="0" cy="0"/>
          <a:chOff x="0" y="0"/>
          <a:chExt cx="0" cy="0"/>
        </a:xfrm>
      </p:grpSpPr>
      <p:pic>
        <p:nvPicPr>
          <p:cNvPr id="5" name="Picture 6" descr="IRC-Cover-1.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sp>
        <p:nvSpPr>
          <p:cNvPr id="2" name="Title 1"/>
          <p:cNvSpPr>
            <a:spLocks noGrp="1"/>
          </p:cNvSpPr>
          <p:nvPr>
            <p:ph type="ctrTitle"/>
          </p:nvPr>
        </p:nvSpPr>
        <p:spPr>
          <a:xfrm>
            <a:off x="973667" y="1962937"/>
            <a:ext cx="10244667" cy="2134930"/>
          </a:xfrm>
        </p:spPr>
        <p:txBody>
          <a:bodyPr anchor="t">
            <a:noAutofit/>
          </a:bodyPr>
          <a:lstStyle>
            <a:lvl1pPr algn="l">
              <a:lnSpc>
                <a:spcPct val="100000"/>
              </a:lnSpc>
              <a:defRPr sz="6000" spc="300" baseline="0">
                <a:solidFill>
                  <a:schemeClr val="bg1"/>
                </a:solidFill>
              </a:defRPr>
            </a:lvl1pPr>
          </a:lstStyle>
          <a:p>
            <a:r>
              <a:rPr lang="en-US"/>
              <a:t>Click to edit Master title style</a:t>
            </a:r>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a:t>Click to edit Master text styles</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6" descr="IRC-Top-Border-1.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grpSp>
        <p:nvGrpSpPr>
          <p:cNvPr id="2" name="Group 7"/>
          <p:cNvGrpSpPr/>
          <p:nvPr userDrawn="1"/>
        </p:nvGrpSpPr>
        <p:grpSpPr>
          <a:xfrm>
            <a:off x="860425" y="1974850"/>
            <a:ext cx="4811713" cy="4318000"/>
            <a:chOff x="860776" y="1975557"/>
            <a:chExt cx="4811891" cy="4317998"/>
          </a:xfrm>
        </p:grpSpPr>
        <p:cxnSp>
          <p:nvCxnSpPr>
            <p:cNvPr id="9" name="Straight Connector 8"/>
            <p:cNvCxnSpPr/>
            <p:nvPr userDrawn="1"/>
          </p:nvCxnSpPr>
          <p:spPr>
            <a:xfrm flipH="1" flipV="1">
              <a:off x="875065" y="1975557"/>
              <a:ext cx="0" cy="21590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860776" y="2018420"/>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860776" y="6293555"/>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flipV="1">
              <a:off x="5629802" y="2018420"/>
              <a:ext cx="0" cy="4260848"/>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flipV="1">
              <a:off x="898877" y="3121731"/>
              <a:ext cx="0" cy="3157537"/>
            </a:xfrm>
            <a:prstGeom prst="line">
              <a:avLst/>
            </a:prstGeom>
            <a:ln w="76200" cmpd="sng"/>
          </p:spPr>
          <p:style>
            <a:lnRef idx="2">
              <a:schemeClr val="accent1"/>
            </a:lnRef>
            <a:fillRef idx="0">
              <a:schemeClr val="accent1"/>
            </a:fillRef>
            <a:effectRef idx="1">
              <a:schemeClr val="accent1"/>
            </a:effectRef>
            <a:fontRef idx="minor">
              <a:schemeClr val="tx1"/>
            </a:fontRef>
          </p:style>
        </p:cxnSp>
      </p:grpSp>
      <p:grpSp>
        <p:nvGrpSpPr>
          <p:cNvPr id="5" name="Group 13"/>
          <p:cNvGrpSpPr/>
          <p:nvPr userDrawn="1"/>
        </p:nvGrpSpPr>
        <p:grpSpPr>
          <a:xfrm>
            <a:off x="6505575" y="1974850"/>
            <a:ext cx="4811713" cy="4318000"/>
            <a:chOff x="860776" y="1975557"/>
            <a:chExt cx="4811891" cy="4317998"/>
          </a:xfrm>
        </p:grpSpPr>
        <p:cxnSp>
          <p:nvCxnSpPr>
            <p:cNvPr id="15" name="Straight Connector 14"/>
            <p:cNvCxnSpPr/>
            <p:nvPr userDrawn="1"/>
          </p:nvCxnSpPr>
          <p:spPr>
            <a:xfrm flipH="1" flipV="1">
              <a:off x="875065" y="1975557"/>
              <a:ext cx="0" cy="21590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860776" y="2018420"/>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60776" y="6293555"/>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flipV="1">
              <a:off x="5629802" y="2018420"/>
              <a:ext cx="0" cy="4260848"/>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flipV="1">
              <a:off x="898877" y="3121731"/>
              <a:ext cx="0" cy="3157537"/>
            </a:xfrm>
            <a:prstGeom prst="line">
              <a:avLst/>
            </a:prstGeom>
            <a:ln w="76200" cmpd="sng"/>
          </p:spPr>
          <p:style>
            <a:lnRef idx="2">
              <a:schemeClr val="accent1"/>
            </a:lnRef>
            <a:fillRef idx="0">
              <a:schemeClr val="accent1"/>
            </a:fillRef>
            <a:effectRef idx="1">
              <a:schemeClr val="accent1"/>
            </a:effectRef>
            <a:fontRef idx="minor">
              <a:schemeClr val="tx1"/>
            </a:fontRef>
          </p:style>
        </p:cxnSp>
      </p:grpSp>
      <p:sp>
        <p:nvSpPr>
          <p:cNvPr id="45"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p>
        </p:txBody>
      </p:sp>
      <p:sp>
        <p:nvSpPr>
          <p:cNvPr id="3" name="Text Placeholder 2"/>
          <p:cNvSpPr>
            <a:spLocks noGrp="1"/>
          </p:cNvSpPr>
          <p:nvPr>
            <p:ph type="body" idx="1"/>
          </p:nvPr>
        </p:nvSpPr>
        <p:spPr>
          <a:xfrm>
            <a:off x="706628" y="2232552"/>
            <a:ext cx="4754880" cy="822960"/>
          </a:xfrm>
        </p:spPr>
        <p:txBody>
          <a:bodyPr lIns="137160" rIns="137160" anchor="ctr">
            <a:normAutofit/>
          </a:bodyPr>
          <a:lstStyle>
            <a:lvl1pPr marL="0" indent="0">
              <a:spcBef>
                <a:spcPct val="0"/>
              </a:spcBef>
              <a:spcAft>
                <a:spcPct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3143250"/>
            <a:ext cx="4436872" cy="297391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2"/>
          <p:cNvSpPr>
            <a:spLocks noGrp="1"/>
          </p:cNvSpPr>
          <p:nvPr>
            <p:ph type="body" idx="13"/>
          </p:nvPr>
        </p:nvSpPr>
        <p:spPr>
          <a:xfrm>
            <a:off x="6351073" y="2232552"/>
            <a:ext cx="4754880" cy="822960"/>
          </a:xfrm>
        </p:spPr>
        <p:txBody>
          <a:bodyPr lIns="137160" rIns="137160" anchor="ctr">
            <a:normAutofit/>
          </a:bodyPr>
          <a:lstStyle>
            <a:lvl1pPr marL="0" indent="0">
              <a:spcBef>
                <a:spcPct val="0"/>
              </a:spcBef>
              <a:spcAft>
                <a:spcPct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5" name="Content Placeholder 3"/>
          <p:cNvSpPr>
            <a:spLocks noGrp="1"/>
          </p:cNvSpPr>
          <p:nvPr>
            <p:ph sz="half" idx="14"/>
          </p:nvPr>
        </p:nvSpPr>
        <p:spPr>
          <a:xfrm>
            <a:off x="6668573" y="3143250"/>
            <a:ext cx="4436872" cy="2973917"/>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descr="IRC-Top-Border-1.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sp>
        <p:nvSpPr>
          <p:cNvPr id="14"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p>
        </p:txBody>
      </p:sp>
      <p:sp>
        <p:nvSpPr>
          <p:cNvPr id="3" name="Content Placeholder 2"/>
          <p:cNvSpPr>
            <a:spLocks noGrp="1"/>
          </p:cNvSpPr>
          <p:nvPr>
            <p:ph sz="half" idx="1"/>
          </p:nvPr>
        </p:nvSpPr>
        <p:spPr>
          <a:xfrm>
            <a:off x="1024128" y="2286000"/>
            <a:ext cx="4754880" cy="4023360"/>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6" name="Picture 6" descr="IRC-Top-Border-1.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cxnSp>
        <p:nvCxnSpPr>
          <p:cNvPr id="7" name="Straight Connector 6"/>
          <p:cNvCxnSpPr/>
          <p:nvPr userDrawn="1"/>
        </p:nvCxnSpPr>
        <p:spPr>
          <a:xfrm>
            <a:off x="1085850" y="3725863"/>
            <a:ext cx="4332288" cy="0"/>
          </a:xfrm>
          <a:prstGeom prst="line">
            <a:avLst/>
          </a:prstGeom>
          <a:ln w="76200" cmpd="sng">
            <a:solidFill>
              <a:schemeClr val="bg2"/>
            </a:solidFill>
          </a:ln>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p:nvPr>
        </p:nvSpPr>
        <p:spPr>
          <a:xfrm>
            <a:off x="375016" y="204215"/>
            <a:ext cx="11435983" cy="1136341"/>
          </a:xfrm>
        </p:spPr>
        <p:txBody>
          <a:bodyPr/>
          <a:lstStyle>
            <a:lvl1pPr>
              <a:defRPr sz="4000" baseline="0">
                <a:solidFill>
                  <a:schemeClr val="bg1"/>
                </a:solidFill>
              </a:defRPr>
            </a:lvl1pPr>
          </a:lstStyle>
          <a:p>
            <a:r>
              <a:rPr lang="en-US"/>
              <a:t>Click to edit Master title style</a:t>
            </a:r>
          </a:p>
        </p:txBody>
      </p:sp>
      <p:sp>
        <p:nvSpPr>
          <p:cNvPr id="3" name="Content Placeholder 2"/>
          <p:cNvSpPr>
            <a:spLocks noGrp="1"/>
          </p:cNvSpPr>
          <p:nvPr>
            <p:ph idx="1"/>
          </p:nvPr>
        </p:nvSpPr>
        <p:spPr>
          <a:xfrm>
            <a:off x="5715000" y="2234060"/>
            <a:ext cx="5678424" cy="3946607"/>
          </a:xfrm>
        </p:spPr>
        <p:txBody>
          <a:bodyPr/>
          <a:lstStyle>
            <a:lvl1pPr>
              <a:defRPr sz="2400" spc="20"/>
            </a:lvl1pPr>
            <a:lvl2pPr>
              <a:defRPr sz="2000" spc="20"/>
            </a:lvl2pPr>
            <a:lvl3pPr>
              <a:defRPr sz="1600" spc="20"/>
            </a:lvl3pPr>
            <a:lvl4pPr>
              <a:defRPr sz="1600" spc="20"/>
            </a:lvl4pPr>
            <a:lvl5pPr>
              <a:defRPr sz="1600" spc="2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3908778"/>
            <a:ext cx="4389120" cy="2271889"/>
          </a:xfrm>
        </p:spPr>
        <p:txBody>
          <a:bodyPr lIns="91440" rIns="91440">
            <a:normAutofit/>
          </a:bodyPr>
          <a:lstStyle>
            <a:lvl1pPr marL="0" indent="0">
              <a:lnSpc>
                <a:spcPct val="108000"/>
              </a:lnSpc>
              <a:spcBef>
                <a:spcPts val="600"/>
              </a:spcBef>
              <a:buNone/>
              <a:defRPr sz="2400" spc="2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10"/>
          </p:nvPr>
        </p:nvSpPr>
        <p:spPr>
          <a:xfrm>
            <a:off x="1024128" y="1975557"/>
            <a:ext cx="4389120" cy="1580444"/>
          </a:xfrm>
        </p:spPr>
        <p:txBody>
          <a:bodyPr lIns="91440" rIns="91440" anchor="b">
            <a:noAutofit/>
          </a:bodyPr>
          <a:lstStyle>
            <a:lvl1pPr marL="0" indent="0">
              <a:lnSpc>
                <a:spcPct val="100000"/>
              </a:lnSpc>
              <a:spcBef>
                <a:spcPts val="600"/>
              </a:spcBef>
              <a:buNone/>
              <a:defRPr sz="4400" b="0" i="0" spc="20">
                <a:solidFill>
                  <a:schemeClr val="accent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6" name="Picture 6" descr="IRC-Cover-1.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sp>
        <p:nvSpPr>
          <p:cNvPr id="7" name="Rectangle 6"/>
          <p:cNvSpPr/>
          <p:nvPr userDrawn="1"/>
        </p:nvSpPr>
        <p:spPr>
          <a:xfrm>
            <a:off x="0" y="1552575"/>
            <a:ext cx="12192000" cy="5305425"/>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solidFill>
                <a:prstClr val="black"/>
              </a:solidFill>
            </a:endParaRPr>
          </a:p>
        </p:txBody>
      </p:sp>
      <p:sp>
        <p:nvSpPr>
          <p:cNvPr id="8" name="Rectangle 7"/>
          <p:cNvSpPr/>
          <p:nvPr userDrawn="1"/>
        </p:nvSpPr>
        <p:spPr>
          <a:xfrm>
            <a:off x="2840038" y="2003425"/>
            <a:ext cx="6526212" cy="1187450"/>
          </a:xfrm>
          <a:prstGeom prst="rect">
            <a:avLst/>
          </a:prstGeom>
          <a:noFill/>
          <a:ln w="76200" cmpd="sng">
            <a:solidFill>
              <a:schemeClr val="accent3"/>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sp>
        <p:nvSpPr>
          <p:cNvPr id="9" name="Rectangle 8"/>
          <p:cNvSpPr/>
          <p:nvPr userDrawn="1"/>
        </p:nvSpPr>
        <p:spPr>
          <a:xfrm>
            <a:off x="2840038" y="3597275"/>
            <a:ext cx="6526212" cy="1187450"/>
          </a:xfrm>
          <a:prstGeom prst="rect">
            <a:avLst/>
          </a:prstGeom>
          <a:noFill/>
          <a:ln w="76200" cmpd="sng">
            <a:solidFill>
              <a:schemeClr val="accent5"/>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sp>
        <p:nvSpPr>
          <p:cNvPr id="10" name="Rectangle 9"/>
          <p:cNvSpPr/>
          <p:nvPr userDrawn="1"/>
        </p:nvSpPr>
        <p:spPr>
          <a:xfrm>
            <a:off x="2840038" y="5207000"/>
            <a:ext cx="6526212" cy="1187450"/>
          </a:xfrm>
          <a:prstGeom prst="rect">
            <a:avLst/>
          </a:prstGeom>
          <a:noFill/>
          <a:ln w="76200" cmpd="sng">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sp>
        <p:nvSpPr>
          <p:cNvPr id="2" name="Title 1"/>
          <p:cNvSpPr>
            <a:spLocks noGrp="1"/>
          </p:cNvSpPr>
          <p:nvPr>
            <p:ph type="title"/>
          </p:nvPr>
        </p:nvSpPr>
        <p:spPr>
          <a:xfrm>
            <a:off x="375016" y="204215"/>
            <a:ext cx="11435983" cy="1136341"/>
          </a:xfrm>
        </p:spPr>
        <p:txBody>
          <a:bodyPr/>
          <a:lstStyle>
            <a:lvl1pPr algn="ctr">
              <a:defRPr sz="4000" baseline="0">
                <a:solidFill>
                  <a:schemeClr val="bg1"/>
                </a:solidFill>
              </a:defRPr>
            </a:lvl1pPr>
          </a:lstStyle>
          <a:p>
            <a:r>
              <a:rPr lang="en-US"/>
              <a:t>Click to edit Master title style</a:t>
            </a:r>
          </a:p>
        </p:txBody>
      </p:sp>
      <p:sp>
        <p:nvSpPr>
          <p:cNvPr id="15" name="Text Placeholder 14"/>
          <p:cNvSpPr>
            <a:spLocks noGrp="1"/>
          </p:cNvSpPr>
          <p:nvPr>
            <p:ph type="body" sz="quarter" idx="10"/>
          </p:nvPr>
        </p:nvSpPr>
        <p:spPr>
          <a:xfrm>
            <a:off x="3020130" y="2342446"/>
            <a:ext cx="6123869" cy="578554"/>
          </a:xfrm>
        </p:spPr>
        <p:txBody>
          <a:bodyPr>
            <a:normAutofit/>
          </a:bodyPr>
          <a:lstStyle>
            <a:lvl1pPr algn="ctr">
              <a:defRPr sz="3200" b="0" i="0" spc="230">
                <a:solidFill>
                  <a:schemeClr val="accent3"/>
                </a:solidFill>
                <a:latin typeface="+mj-lt"/>
              </a:defRPr>
            </a:lvl1pPr>
            <a:lvl2pPr>
              <a:defRPr>
                <a:solidFill>
                  <a:srgbClr val="E8722D"/>
                </a:solidFill>
              </a:defRPr>
            </a:lvl2pPr>
            <a:lvl3pPr>
              <a:defRPr>
                <a:solidFill>
                  <a:srgbClr val="E8722D"/>
                </a:solidFill>
              </a:defRPr>
            </a:lvl3pPr>
            <a:lvl4pPr>
              <a:defRPr>
                <a:solidFill>
                  <a:srgbClr val="E8722D"/>
                </a:solidFill>
              </a:defRPr>
            </a:lvl4pPr>
            <a:lvl5pPr>
              <a:defRPr>
                <a:solidFill>
                  <a:srgbClr val="E8722D"/>
                </a:solidFill>
              </a:defRPr>
            </a:lvl5pPr>
          </a:lstStyle>
          <a:p>
            <a:pPr lvl="0"/>
            <a:r>
              <a:rPr lang="en-US"/>
              <a:t>Click to edit Master text styles</a:t>
            </a:r>
          </a:p>
        </p:txBody>
      </p:sp>
      <p:sp>
        <p:nvSpPr>
          <p:cNvPr id="14" name="Text Placeholder 14"/>
          <p:cNvSpPr>
            <a:spLocks noGrp="1"/>
          </p:cNvSpPr>
          <p:nvPr>
            <p:ph type="body" sz="quarter" idx="11"/>
          </p:nvPr>
        </p:nvSpPr>
        <p:spPr>
          <a:xfrm>
            <a:off x="3020130" y="3951110"/>
            <a:ext cx="6123869" cy="578554"/>
          </a:xfrm>
        </p:spPr>
        <p:txBody>
          <a:bodyPr>
            <a:normAutofit/>
          </a:bodyPr>
          <a:lstStyle>
            <a:lvl1pPr algn="ctr">
              <a:defRPr sz="3200" b="0" i="0" spc="230">
                <a:solidFill>
                  <a:schemeClr val="accent5"/>
                </a:solidFill>
                <a:latin typeface="+mj-lt"/>
              </a:defRPr>
            </a:lvl1pPr>
            <a:lvl2pPr>
              <a:defRPr>
                <a:solidFill>
                  <a:srgbClr val="E8722D"/>
                </a:solidFill>
              </a:defRPr>
            </a:lvl2pPr>
            <a:lvl3pPr>
              <a:defRPr>
                <a:solidFill>
                  <a:srgbClr val="E8722D"/>
                </a:solidFill>
              </a:defRPr>
            </a:lvl3pPr>
            <a:lvl4pPr>
              <a:defRPr>
                <a:solidFill>
                  <a:srgbClr val="E8722D"/>
                </a:solidFill>
              </a:defRPr>
            </a:lvl4pPr>
            <a:lvl5pPr>
              <a:defRPr>
                <a:solidFill>
                  <a:srgbClr val="E8722D"/>
                </a:solidFill>
              </a:defRPr>
            </a:lvl5pPr>
          </a:lstStyle>
          <a:p>
            <a:pPr lvl="0"/>
            <a:r>
              <a:rPr lang="en-US"/>
              <a:t>Click to edit Master text styles</a:t>
            </a:r>
          </a:p>
        </p:txBody>
      </p:sp>
      <p:sp>
        <p:nvSpPr>
          <p:cNvPr id="16" name="Text Placeholder 14"/>
          <p:cNvSpPr>
            <a:spLocks noGrp="1"/>
          </p:cNvSpPr>
          <p:nvPr>
            <p:ph type="body" sz="quarter" idx="12"/>
          </p:nvPr>
        </p:nvSpPr>
        <p:spPr>
          <a:xfrm>
            <a:off x="3020130" y="5573886"/>
            <a:ext cx="6123869" cy="578554"/>
          </a:xfrm>
        </p:spPr>
        <p:txBody>
          <a:bodyPr>
            <a:normAutofit/>
          </a:bodyPr>
          <a:lstStyle>
            <a:lvl1pPr algn="ctr">
              <a:defRPr sz="3200" b="0" i="0" spc="230">
                <a:solidFill>
                  <a:schemeClr val="accent6"/>
                </a:solidFill>
                <a:latin typeface="+mj-lt"/>
              </a:defRPr>
            </a:lvl1pPr>
            <a:lvl2pPr>
              <a:defRPr>
                <a:solidFill>
                  <a:srgbClr val="E8722D"/>
                </a:solidFill>
              </a:defRPr>
            </a:lvl2pPr>
            <a:lvl3pPr>
              <a:defRPr>
                <a:solidFill>
                  <a:srgbClr val="E8722D"/>
                </a:solidFill>
              </a:defRPr>
            </a:lvl3pPr>
            <a:lvl4pPr>
              <a:defRPr>
                <a:solidFill>
                  <a:srgbClr val="E8722D"/>
                </a:solidFill>
              </a:defRPr>
            </a:lvl4pPr>
            <a:lvl5pPr>
              <a:defRPr>
                <a:solidFill>
                  <a:srgbClr val="E8722D"/>
                </a:solidFill>
              </a:defRPr>
            </a:lvl5pPr>
          </a:lstStyle>
          <a:p>
            <a:pPr lvl="0"/>
            <a:r>
              <a:rPr lang="en-US"/>
              <a:t>Click to edit Master text styles</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3" name="Picture 6" descr="IRC-Cover-1.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sp>
        <p:nvSpPr>
          <p:cNvPr id="4" name="Title 1"/>
          <p:cNvSpPr txBox="1"/>
          <p:nvPr userDrawn="1"/>
        </p:nvSpPr>
        <p:spPr>
          <a:xfrm>
            <a:off x="982663" y="1268413"/>
            <a:ext cx="10244137" cy="661987"/>
          </a:xfrm>
          <a:prstGeom prst="rect">
            <a:avLst/>
          </a:prstGeom>
        </p:spPr>
        <p:txBody>
          <a:bodyPr/>
          <a:lstStyle>
            <a:lvl1pPr algn="l" defTabSz="914400" rtl="0" eaLnBrk="1" latinLnBrk="0" hangingPunct="1">
              <a:lnSpc>
                <a:spcPct val="100000"/>
              </a:lnSpc>
              <a:spcBef>
                <a:spcPct val="0"/>
              </a:spcBef>
              <a:buNone/>
              <a:defRPr sz="6000" kern="1200" cap="all" spc="200" baseline="0">
                <a:solidFill>
                  <a:schemeClr val="bg1"/>
                </a:solidFill>
                <a:latin typeface="+mj-lt"/>
                <a:ea typeface="+mj-ea"/>
                <a:cs typeface="+mj-cs"/>
              </a:defRPr>
            </a:lvl1pPr>
          </a:lstStyle>
          <a:p>
            <a:pPr>
              <a:defRPr/>
            </a:pPr>
            <a:r>
              <a:rPr lang="fr-FR" sz="2800" b="0" i="0" u="none" strike="noStrike" cap="all" baseline="0">
                <a:solidFill>
                  <a:srgbClr val="FFFFFF"/>
                </a:solidFill>
                <a:effectLst/>
                <a:uFill>
                  <a:solidFill>
                    <a:prstClr val="black">
                      <a:alpha val="0"/>
                    </a:prstClr>
                  </a:solidFill>
                </a:uFill>
                <a:latin typeface="Franklin Gothic Medium"/>
                <a:ea typeface="Franklin Gothic Medium"/>
                <a:cs typeface="Franklin Gothic Medium"/>
              </a:rPr>
              <a:t>Module 1</a:t>
            </a:r>
          </a:p>
        </p:txBody>
      </p:sp>
      <p:sp>
        <p:nvSpPr>
          <p:cNvPr id="5" name="Title 1"/>
          <p:cNvSpPr txBox="1"/>
          <p:nvPr userDrawn="1"/>
        </p:nvSpPr>
        <p:spPr>
          <a:xfrm>
            <a:off x="982663" y="4745038"/>
            <a:ext cx="10244137" cy="966787"/>
          </a:xfrm>
          <a:prstGeom prst="rect">
            <a:avLst/>
          </a:prstGeom>
        </p:spPr>
        <p:txBody>
          <a:bodyPr/>
          <a:lstStyle>
            <a:lvl1pPr algn="l" defTabSz="914400" rtl="0" eaLnBrk="1" latinLnBrk="0" hangingPunct="1">
              <a:lnSpc>
                <a:spcPct val="100000"/>
              </a:lnSpc>
              <a:spcBef>
                <a:spcPct val="0"/>
              </a:spcBef>
              <a:buNone/>
              <a:defRPr sz="6000" kern="1200" cap="all" spc="200" baseline="0">
                <a:solidFill>
                  <a:schemeClr val="bg1"/>
                </a:solidFill>
                <a:latin typeface="+mj-lt"/>
                <a:ea typeface="+mj-ea"/>
                <a:cs typeface="+mj-cs"/>
              </a:defRPr>
            </a:lvl1pPr>
          </a:lstStyle>
          <a:p>
            <a:pPr>
              <a:defRPr/>
            </a:pPr>
            <a:r>
              <a:rPr lang="fr-FR" sz="3200" b="0" i="0" u="none" strike="noStrike" cap="all" baseline="0">
                <a:solidFill>
                  <a:srgbClr val="FFFFFF"/>
                </a:solidFill>
                <a:effectLst/>
                <a:uFill>
                  <a:solidFill>
                    <a:prstClr val="black">
                      <a:alpha val="0"/>
                    </a:prstClr>
                  </a:solidFill>
                </a:uFill>
                <a:latin typeface="Franklin Gothic Book"/>
                <a:ea typeface="Franklin Gothic Book"/>
                <a:cs typeface="Franklin Gothic Book"/>
              </a:rPr>
              <a:t>Click to Edit Sub Title</a:t>
            </a:r>
          </a:p>
        </p:txBody>
      </p:sp>
      <p:cxnSp>
        <p:nvCxnSpPr>
          <p:cNvPr id="6" name="Straight Connector 5"/>
          <p:cNvCxnSpPr/>
          <p:nvPr userDrawn="1"/>
        </p:nvCxnSpPr>
        <p:spPr>
          <a:xfrm>
            <a:off x="1085850" y="4387850"/>
            <a:ext cx="10104438" cy="0"/>
          </a:xfrm>
          <a:prstGeom prst="line">
            <a:avLst/>
          </a:prstGeom>
          <a:ln w="76200" cmpd="sng">
            <a:solidFill>
              <a:schemeClr val="bg2"/>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982132" y="1962937"/>
            <a:ext cx="10244667" cy="2134930"/>
          </a:xfrm>
        </p:spPr>
        <p:txBody>
          <a:bodyPr anchor="t">
            <a:noAutofit/>
          </a:bodyPr>
          <a:lstStyle>
            <a:lvl1pPr algn="l">
              <a:lnSpc>
                <a:spcPct val="100000"/>
              </a:lnSpc>
              <a:defRPr sz="6000" spc="300" baseline="0">
                <a:solidFill>
                  <a:schemeClr val="bg1"/>
                </a:solidFill>
              </a:defRPr>
            </a:lvl1pPr>
          </a:lstStyle>
          <a:p>
            <a:r>
              <a:rPr lang="en-US"/>
              <a:t>Click to edit Master title style</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Option 1">
    <p:spTree>
      <p:nvGrpSpPr>
        <p:cNvPr id="1" name=""/>
        <p:cNvGrpSpPr/>
        <p:nvPr/>
      </p:nvGrpSpPr>
      <p:grpSpPr>
        <a:xfrm>
          <a:off x="0" y="0"/>
          <a:ext cx="0" cy="0"/>
          <a:chOff x="0" y="0"/>
          <a:chExt cx="0" cy="0"/>
        </a:xfrm>
      </p:grpSpPr>
      <p:pic>
        <p:nvPicPr>
          <p:cNvPr id="2" name="Picture 6" descr="IRC-Guidlines-Cover-1.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sp>
        <p:nvSpPr>
          <p:cNvPr id="3" name="Title 1"/>
          <p:cNvSpPr txBox="1"/>
          <p:nvPr userDrawn="1"/>
        </p:nvSpPr>
        <p:spPr>
          <a:xfrm>
            <a:off x="982663" y="1268413"/>
            <a:ext cx="10244137" cy="661987"/>
          </a:xfrm>
          <a:prstGeom prst="rect">
            <a:avLst/>
          </a:prstGeom>
        </p:spPr>
        <p:txBody>
          <a:bodyPr/>
          <a:lstStyle>
            <a:lvl1pPr algn="l" defTabSz="914400" rtl="0" eaLnBrk="1" latinLnBrk="0" hangingPunct="1">
              <a:lnSpc>
                <a:spcPct val="100000"/>
              </a:lnSpc>
              <a:spcBef>
                <a:spcPct val="0"/>
              </a:spcBef>
              <a:buNone/>
              <a:defRPr sz="6000" kern="1200" cap="all" spc="200" baseline="0">
                <a:solidFill>
                  <a:schemeClr val="bg1"/>
                </a:solidFill>
                <a:latin typeface="+mj-lt"/>
                <a:ea typeface="+mj-ea"/>
                <a:cs typeface="+mj-cs"/>
              </a:defRPr>
            </a:lvl1pPr>
          </a:lstStyle>
          <a:p>
            <a:pPr>
              <a:defRPr/>
            </a:pPr>
            <a:r>
              <a:rPr lang="fr-FR" sz="2800" b="0" i="0" u="none" strike="noStrike" cap="all" baseline="0">
                <a:solidFill>
                  <a:srgbClr val="FFFFFF"/>
                </a:solidFill>
                <a:effectLst/>
                <a:uFill>
                  <a:solidFill>
                    <a:prstClr val="black">
                      <a:alpha val="0"/>
                    </a:prstClr>
                  </a:solidFill>
                </a:uFill>
                <a:latin typeface="Franklin Gothic Medium"/>
                <a:ea typeface="Franklin Gothic Medium"/>
                <a:cs typeface="Franklin Gothic Medium"/>
              </a:rPr>
              <a:t>Module 1</a:t>
            </a:r>
          </a:p>
        </p:txBody>
      </p:sp>
      <p:sp>
        <p:nvSpPr>
          <p:cNvPr id="4" name="Rectangle 3"/>
          <p:cNvSpPr/>
          <p:nvPr userDrawn="1"/>
        </p:nvSpPr>
        <p:spPr>
          <a:xfrm>
            <a:off x="592138" y="1116013"/>
            <a:ext cx="10907712" cy="2487612"/>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cxnSp>
        <p:nvCxnSpPr>
          <p:cNvPr id="5" name="Straight Connector 4"/>
          <p:cNvCxnSpPr/>
          <p:nvPr userDrawn="1"/>
        </p:nvCxnSpPr>
        <p:spPr>
          <a:xfrm>
            <a:off x="871538" y="2971800"/>
            <a:ext cx="10104437" cy="0"/>
          </a:xfrm>
          <a:prstGeom prst="line">
            <a:avLst/>
          </a:prstGeom>
          <a:ln w="76200" cmpd="sng">
            <a:solidFill>
              <a:schemeClr val="accent1"/>
            </a:solidFill>
          </a:ln>
        </p:spPr>
        <p:style>
          <a:lnRef idx="2">
            <a:schemeClr val="accent1"/>
          </a:lnRef>
          <a:fillRef idx="0">
            <a:schemeClr val="accent1"/>
          </a:fillRef>
          <a:effectRef idx="1">
            <a:schemeClr val="accent1"/>
          </a:effectRef>
          <a:fontRef idx="minor">
            <a:schemeClr val="tx1"/>
          </a:fontRef>
        </p:style>
      </p:cxnSp>
      <p:sp>
        <p:nvSpPr>
          <p:cNvPr id="6" name="Title 1"/>
          <p:cNvSpPr txBox="1"/>
          <p:nvPr userDrawn="1"/>
        </p:nvSpPr>
        <p:spPr>
          <a:xfrm>
            <a:off x="809625" y="1439863"/>
            <a:ext cx="10591800" cy="1427162"/>
          </a:xfrm>
          <a:prstGeom prst="rect">
            <a:avLst/>
          </a:prstGeom>
        </p:spPr>
        <p:txBody>
          <a:bodyPr/>
          <a:lstStyle>
            <a:lvl1pPr algn="l" defTabSz="914400" rtl="0" eaLnBrk="1" latinLnBrk="0" hangingPunct="1">
              <a:lnSpc>
                <a:spcPct val="100000"/>
              </a:lnSpc>
              <a:spcBef>
                <a:spcPct val="0"/>
              </a:spcBef>
              <a:buNone/>
              <a:defRPr sz="6000" kern="1200" cap="all" spc="300" baseline="0">
                <a:solidFill>
                  <a:schemeClr val="bg1"/>
                </a:solidFill>
                <a:latin typeface="+mj-lt"/>
                <a:ea typeface="+mj-ea"/>
                <a:cs typeface="+mj-cs"/>
              </a:defRPr>
            </a:lvl1pPr>
          </a:lstStyle>
          <a:p>
            <a:pPr>
              <a:defRPr/>
            </a:pPr>
            <a:r>
              <a:rPr lang="fr-FR" sz="3800" b="0" i="0" u="none" strike="noStrike" cap="all" baseline="0">
                <a:solidFill>
                  <a:srgbClr val="000000"/>
                </a:solidFill>
                <a:effectLst/>
                <a:uFill>
                  <a:solidFill>
                    <a:prstClr val="black">
                      <a:alpha val="0"/>
                    </a:prstClr>
                  </a:solidFill>
                </a:uFill>
                <a:latin typeface="Franklin Gothic Medium"/>
                <a:ea typeface="Franklin Gothic Medium"/>
                <a:cs typeface="Franklin Gothic Medium"/>
              </a:rPr>
              <a:t>FORMATION INTERINSTITUTIONS SUR LA GESTION DES CAS DE VIOLENCE BASÉE SUR LE GENRE</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Option 2">
    <p:spTree>
      <p:nvGrpSpPr>
        <p:cNvPr id="1" name=""/>
        <p:cNvGrpSpPr/>
        <p:nvPr/>
      </p:nvGrpSpPr>
      <p:grpSpPr>
        <a:xfrm>
          <a:off x="0" y="0"/>
          <a:ext cx="0" cy="0"/>
          <a:chOff x="0" y="0"/>
          <a:chExt cx="0" cy="0"/>
        </a:xfrm>
      </p:grpSpPr>
      <p:pic>
        <p:nvPicPr>
          <p:cNvPr id="5" name="Picture 6" descr="IRC-Cover-1.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sp>
        <p:nvSpPr>
          <p:cNvPr id="2" name="Title 1"/>
          <p:cNvSpPr>
            <a:spLocks noGrp="1"/>
          </p:cNvSpPr>
          <p:nvPr>
            <p:ph type="ctrTitle"/>
          </p:nvPr>
        </p:nvSpPr>
        <p:spPr>
          <a:xfrm>
            <a:off x="973667" y="1962937"/>
            <a:ext cx="10244667" cy="2134930"/>
          </a:xfrm>
        </p:spPr>
        <p:txBody>
          <a:bodyPr anchor="t">
            <a:noAutofit/>
          </a:bodyPr>
          <a:lstStyle>
            <a:lvl1pPr algn="l">
              <a:lnSpc>
                <a:spcPct val="100000"/>
              </a:lnSpc>
              <a:defRPr sz="6000" spc="300" baseline="0">
                <a:solidFill>
                  <a:schemeClr val="bg1"/>
                </a:solidFill>
              </a:defRPr>
            </a:lvl1pPr>
          </a:lstStyle>
          <a:p>
            <a:r>
              <a:rPr lang="en-US"/>
              <a:t>Click to edit Master title style</a:t>
            </a:r>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a:t>Click to edit Master text styles</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ver Option 2">
    <p:spTree>
      <p:nvGrpSpPr>
        <p:cNvPr id="1" name=""/>
        <p:cNvGrpSpPr/>
        <p:nvPr/>
      </p:nvGrpSpPr>
      <p:grpSpPr>
        <a:xfrm>
          <a:off x="0" y="0"/>
          <a:ext cx="0" cy="0"/>
          <a:chOff x="0" y="0"/>
          <a:chExt cx="0" cy="0"/>
        </a:xfrm>
      </p:grpSpPr>
      <p:pic>
        <p:nvPicPr>
          <p:cNvPr id="5" name="Picture 6" descr="IRC-Cover-Green-1.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sp>
        <p:nvSpPr>
          <p:cNvPr id="2" name="Title 1"/>
          <p:cNvSpPr>
            <a:spLocks noGrp="1"/>
          </p:cNvSpPr>
          <p:nvPr>
            <p:ph type="ctrTitle"/>
          </p:nvPr>
        </p:nvSpPr>
        <p:spPr>
          <a:xfrm>
            <a:off x="973667" y="1962937"/>
            <a:ext cx="10244667" cy="2134930"/>
          </a:xfrm>
        </p:spPr>
        <p:txBody>
          <a:bodyPr anchor="t">
            <a:noAutofit/>
          </a:bodyPr>
          <a:lstStyle>
            <a:lvl1pPr algn="l">
              <a:lnSpc>
                <a:spcPct val="100000"/>
              </a:lnSpc>
              <a:defRPr sz="6000" spc="300" baseline="0">
                <a:solidFill>
                  <a:schemeClr val="bg1"/>
                </a:solidFill>
              </a:defRPr>
            </a:lvl1pPr>
          </a:lstStyle>
          <a:p>
            <a:r>
              <a:rPr lang="en-US"/>
              <a:t>Click to edit Master title style</a:t>
            </a:r>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a:t>Click to edit Master text styles</a:t>
            </a: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over Option 2">
    <p:spTree>
      <p:nvGrpSpPr>
        <p:cNvPr id="1" name=""/>
        <p:cNvGrpSpPr/>
        <p:nvPr/>
      </p:nvGrpSpPr>
      <p:grpSpPr>
        <a:xfrm>
          <a:off x="0" y="0"/>
          <a:ext cx="0" cy="0"/>
          <a:chOff x="0" y="0"/>
          <a:chExt cx="0" cy="0"/>
        </a:xfrm>
      </p:grpSpPr>
      <p:pic>
        <p:nvPicPr>
          <p:cNvPr id="5" name="Picture 6" descr="IRC-Cover-Orange-1.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sp>
        <p:nvSpPr>
          <p:cNvPr id="2" name="Title 1"/>
          <p:cNvSpPr>
            <a:spLocks noGrp="1"/>
          </p:cNvSpPr>
          <p:nvPr>
            <p:ph type="ctrTitle"/>
          </p:nvPr>
        </p:nvSpPr>
        <p:spPr>
          <a:xfrm>
            <a:off x="973667" y="1962937"/>
            <a:ext cx="10244667" cy="2134930"/>
          </a:xfrm>
        </p:spPr>
        <p:txBody>
          <a:bodyPr anchor="t">
            <a:noAutofit/>
          </a:bodyPr>
          <a:lstStyle>
            <a:lvl1pPr algn="l">
              <a:lnSpc>
                <a:spcPct val="100000"/>
              </a:lnSpc>
              <a:defRPr sz="6000" spc="300" baseline="0">
                <a:solidFill>
                  <a:schemeClr val="bg1"/>
                </a:solidFill>
              </a:defRPr>
            </a:lvl1pPr>
          </a:lstStyle>
          <a:p>
            <a:r>
              <a:rPr lang="en-US"/>
              <a:t>Click to edit Master title style</a:t>
            </a:r>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a:t>Click to edit Master text styles</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over Option 2">
    <p:spTree>
      <p:nvGrpSpPr>
        <p:cNvPr id="1" name=""/>
        <p:cNvGrpSpPr/>
        <p:nvPr/>
      </p:nvGrpSpPr>
      <p:grpSpPr>
        <a:xfrm>
          <a:off x="0" y="0"/>
          <a:ext cx="0" cy="0"/>
          <a:chOff x="0" y="0"/>
          <a:chExt cx="0" cy="0"/>
        </a:xfrm>
      </p:grpSpPr>
      <p:pic>
        <p:nvPicPr>
          <p:cNvPr id="5" name="Picture 6" descr="IRC-Cover-Purple-1.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sp>
        <p:nvSpPr>
          <p:cNvPr id="2" name="Title 1"/>
          <p:cNvSpPr>
            <a:spLocks noGrp="1"/>
          </p:cNvSpPr>
          <p:nvPr>
            <p:ph type="ctrTitle"/>
          </p:nvPr>
        </p:nvSpPr>
        <p:spPr>
          <a:xfrm>
            <a:off x="973667" y="1962937"/>
            <a:ext cx="10244667" cy="2134930"/>
          </a:xfrm>
        </p:spPr>
        <p:txBody>
          <a:bodyPr anchor="t">
            <a:noAutofit/>
          </a:bodyPr>
          <a:lstStyle>
            <a:lvl1pPr algn="l">
              <a:lnSpc>
                <a:spcPct val="100000"/>
              </a:lnSpc>
              <a:defRPr sz="6000" spc="300" baseline="0">
                <a:solidFill>
                  <a:schemeClr val="bg1"/>
                </a:solidFill>
              </a:defRPr>
            </a:lvl1pPr>
          </a:lstStyle>
          <a:p>
            <a:r>
              <a:rPr lang="en-US"/>
              <a:t>Click to edit Master title style</a:t>
            </a:r>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a:t>Click to edit Master text styles</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Option 2">
    <p:spTree>
      <p:nvGrpSpPr>
        <p:cNvPr id="1" name=""/>
        <p:cNvGrpSpPr/>
        <p:nvPr/>
      </p:nvGrpSpPr>
      <p:grpSpPr>
        <a:xfrm>
          <a:off x="0" y="0"/>
          <a:ext cx="0" cy="0"/>
          <a:chOff x="0" y="0"/>
          <a:chExt cx="0" cy="0"/>
        </a:xfrm>
      </p:grpSpPr>
      <p:pic>
        <p:nvPicPr>
          <p:cNvPr id="5" name="Picture 6" descr="IRC-Cover-Green-1.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sp>
        <p:nvSpPr>
          <p:cNvPr id="2" name="Title 1"/>
          <p:cNvSpPr>
            <a:spLocks noGrp="1"/>
          </p:cNvSpPr>
          <p:nvPr>
            <p:ph type="ctrTitle"/>
          </p:nvPr>
        </p:nvSpPr>
        <p:spPr>
          <a:xfrm>
            <a:off x="973667" y="1962937"/>
            <a:ext cx="10244667" cy="2134930"/>
          </a:xfrm>
        </p:spPr>
        <p:txBody>
          <a:bodyPr anchor="t">
            <a:noAutofit/>
          </a:bodyPr>
          <a:lstStyle>
            <a:lvl1pPr algn="l">
              <a:lnSpc>
                <a:spcPct val="100000"/>
              </a:lnSpc>
              <a:defRPr sz="6000" spc="300" baseline="0">
                <a:solidFill>
                  <a:schemeClr val="bg1"/>
                </a:solidFill>
              </a:defRPr>
            </a:lvl1pPr>
          </a:lstStyle>
          <a:p>
            <a:r>
              <a:rPr lang="en-US"/>
              <a:t>Click to edit Master title style</a:t>
            </a:r>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over Option 2">
    <p:spTree>
      <p:nvGrpSpPr>
        <p:cNvPr id="1" name=""/>
        <p:cNvGrpSpPr/>
        <p:nvPr/>
      </p:nvGrpSpPr>
      <p:grpSpPr>
        <a:xfrm>
          <a:off x="0" y="0"/>
          <a:ext cx="0" cy="0"/>
          <a:chOff x="0" y="0"/>
          <a:chExt cx="0" cy="0"/>
        </a:xfrm>
      </p:grpSpPr>
      <p:pic>
        <p:nvPicPr>
          <p:cNvPr id="5" name="Picture 6" descr="IRC-Cover-Yellow-1.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sp>
        <p:nvSpPr>
          <p:cNvPr id="2" name="Title 1"/>
          <p:cNvSpPr>
            <a:spLocks noGrp="1"/>
          </p:cNvSpPr>
          <p:nvPr>
            <p:ph type="ctrTitle"/>
          </p:nvPr>
        </p:nvSpPr>
        <p:spPr>
          <a:xfrm>
            <a:off x="973667" y="1962937"/>
            <a:ext cx="10244667" cy="2134930"/>
          </a:xfrm>
        </p:spPr>
        <p:txBody>
          <a:bodyPr anchor="t">
            <a:noAutofit/>
          </a:bodyPr>
          <a:lstStyle>
            <a:lvl1pPr algn="l">
              <a:lnSpc>
                <a:spcPct val="100000"/>
              </a:lnSpc>
              <a:defRPr sz="6000" spc="300" baseline="0">
                <a:solidFill>
                  <a:schemeClr val="bg1"/>
                </a:solidFill>
              </a:defRPr>
            </a:lvl1pPr>
          </a:lstStyle>
          <a:p>
            <a:r>
              <a:rPr lang="en-US"/>
              <a:t>Click to edit Master title style</a:t>
            </a:r>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0">
          <a:blip r:embed="rId2"/>
          <a:stretch>
            <a:fillRect/>
          </a:stretch>
        </a:blipFill>
        <a:effectLst/>
      </p:bgPr>
    </p:bg>
    <p:spTree>
      <p:nvGrpSpPr>
        <p:cNvPr id="1" name=""/>
        <p:cNvGrpSpPr/>
        <p:nvPr/>
      </p:nvGrpSpPr>
      <p:grpSpPr>
        <a:xfrm>
          <a:off x="0" y="0"/>
          <a:ext cx="0" cy="0"/>
          <a:chOff x="0" y="0"/>
          <a:chExt cx="0" cy="0"/>
        </a:xfrm>
      </p:grpSpPr>
      <p:pic>
        <p:nvPicPr>
          <p:cNvPr id="4" name="Picture 6" descr="IRC-Left-Background-1.jpg"/>
          <p:cNvPicPr>
            <a:picLocks noChangeAspect="1"/>
          </p:cNvPicPr>
          <p:nvPr userDrawn="1"/>
        </p:nvPicPr>
        <p:blipFill>
          <a:blip r:embed="rId3"/>
          <a:stretch>
            <a:fillRect/>
          </a:stretch>
        </p:blipFill>
        <p:spPr bwMode="auto">
          <a:xfrm>
            <a:off x="0" y="0"/>
            <a:ext cx="12192000" cy="6858000"/>
          </a:xfrm>
          <a:prstGeom prst="rect">
            <a:avLst/>
          </a:prstGeom>
          <a:noFill/>
          <a:ln w="9525">
            <a:noFill/>
            <a:miter lim="800000"/>
          </a:ln>
        </p:spPr>
      </p:pic>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a:t>Click to edit Master title style</a:t>
            </a:r>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Clr>
                <a:schemeClr val="accent1"/>
              </a:buClr>
              <a:buSzTx/>
              <a:buFontTx/>
              <a:buBlip>
                <a:blip r:embed="rId4"/>
              </a:buBlip>
              <a:defRPr sz="2000" spc="0"/>
            </a:lvl1pPr>
            <a:lvl2pPr marL="265176" indent="-137160">
              <a:buClr>
                <a:schemeClr val="accent1"/>
              </a:buClr>
              <a:buSzTx/>
              <a:buFontTx/>
              <a:buBlip>
                <a:blip r:embed="rId4"/>
              </a:buBlip>
              <a:defRPr/>
            </a:lvl2pPr>
            <a:lvl3pPr marL="448056" indent="-137160">
              <a:buClr>
                <a:schemeClr val="accent1"/>
              </a:buClr>
              <a:buSzTx/>
              <a:buFontTx/>
              <a:buBlip>
                <a:blip r:embed="rId4"/>
              </a:buBlip>
              <a:defRPr/>
            </a:lvl3pPr>
            <a:lvl4pPr marL="594360" indent="-137160">
              <a:buSzTx/>
              <a:buFontTx/>
              <a:buBlip>
                <a:blip r:embed="rId4"/>
              </a:buBlip>
              <a:defRPr/>
            </a:lvl4pPr>
            <a:lvl5pPr marL="777240" indent="-137160">
              <a:buSzTx/>
              <a:buFontTx/>
              <a:buBlip>
                <a:blip r:embed="rId4"/>
              </a:buBlip>
              <a:defRPr/>
            </a:lvl5pPr>
          </a:lstStyle>
          <a:p>
            <a:pPr lvl="0"/>
            <a:r>
              <a:rPr lang="en-US"/>
              <a:t>Click to edit Master text styles</a:t>
            </a:r>
          </a:p>
          <a:p>
            <a:pPr lvl="1"/>
            <a:r>
              <a:rPr lang="en-US"/>
              <a:t>Second level</a:t>
            </a:r>
          </a:p>
          <a:p>
            <a:pPr lvl="2"/>
            <a:r>
              <a:rPr lang="en-US"/>
              <a:t>Third level</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0">
          <a:blip r:embed="rId2"/>
          <a:stretch>
            <a:fillRect/>
          </a:stretch>
        </a:blipFill>
        <a:effectLst/>
      </p:bgPr>
    </p:bg>
    <p:spTree>
      <p:nvGrpSpPr>
        <p:cNvPr id="1" name=""/>
        <p:cNvGrpSpPr/>
        <p:nvPr/>
      </p:nvGrpSpPr>
      <p:grpSpPr>
        <a:xfrm>
          <a:off x="0" y="0"/>
          <a:ext cx="0" cy="0"/>
          <a:chOff x="0" y="0"/>
          <a:chExt cx="0" cy="0"/>
        </a:xfrm>
      </p:grpSpPr>
      <p:pic>
        <p:nvPicPr>
          <p:cNvPr id="4" name="Picture 6" descr="IRC-Left-Background-3.jpg"/>
          <p:cNvPicPr>
            <a:picLocks noChangeAspect="1"/>
          </p:cNvPicPr>
          <p:nvPr userDrawn="1"/>
        </p:nvPicPr>
        <p:blipFill>
          <a:blip r:embed="rId3"/>
          <a:stretch>
            <a:fillRect/>
          </a:stretch>
        </p:blipFill>
        <p:spPr bwMode="auto">
          <a:xfrm>
            <a:off x="0" y="0"/>
            <a:ext cx="12192000" cy="6858000"/>
          </a:xfrm>
          <a:prstGeom prst="rect">
            <a:avLst/>
          </a:prstGeom>
          <a:noFill/>
          <a:ln w="9525">
            <a:noFill/>
            <a:miter lim="800000"/>
          </a:ln>
        </p:spPr>
      </p:pic>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a:t>Click to edit Master title style</a:t>
            </a:r>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Clr>
                <a:schemeClr val="accent5"/>
              </a:buClr>
              <a:buSzTx/>
              <a:buFontTx/>
              <a:buBlip>
                <a:blip r:embed="rId4"/>
              </a:buBlip>
              <a:defRPr sz="2000" spc="0"/>
            </a:lvl1pPr>
            <a:lvl2pPr marL="265176" indent="-137160">
              <a:buClr>
                <a:schemeClr val="accent5"/>
              </a:buClr>
              <a:buSzTx/>
              <a:buFontTx/>
              <a:buBlip>
                <a:blip r:embed="rId4"/>
              </a:buBlip>
              <a:defRPr/>
            </a:lvl2pPr>
            <a:lvl3pPr marL="448056" indent="-137160">
              <a:buClr>
                <a:schemeClr val="accent5"/>
              </a:buClr>
              <a:buSzTx/>
              <a:buFontTx/>
              <a:buBlip>
                <a:blip r:embed="rId4"/>
              </a:buBlip>
              <a:defRPr/>
            </a:lvl3pPr>
            <a:lvl4pPr marL="594360" indent="-137160">
              <a:buSzTx/>
              <a:buFontTx/>
              <a:buBlip>
                <a:blip r:embed="rId5"/>
              </a:buBlip>
              <a:defRPr/>
            </a:lvl4pPr>
            <a:lvl5pPr marL="777240" indent="-137160">
              <a:buSzTx/>
              <a:buFontTx/>
              <a:buBlip>
                <a:blip r:embed="rId5"/>
              </a:buBlip>
              <a:defRPr/>
            </a:lvl5pPr>
          </a:lstStyle>
          <a:p>
            <a:pPr lvl="0"/>
            <a:r>
              <a:rPr lang="en-US"/>
              <a:t>Click to edit Master text styles</a:t>
            </a:r>
          </a:p>
          <a:p>
            <a:pPr lvl="1"/>
            <a:r>
              <a:rPr lang="en-US"/>
              <a:t>Second level</a:t>
            </a:r>
          </a:p>
          <a:p>
            <a:pPr lvl="2"/>
            <a:r>
              <a:rPr lang="en-US"/>
              <a:t>Third level</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0">
          <a:blip r:embed="rId2"/>
          <a:stretch>
            <a:fillRect/>
          </a:stretch>
        </a:blipFill>
        <a:effectLst/>
      </p:bgPr>
    </p:bg>
    <p:spTree>
      <p:nvGrpSpPr>
        <p:cNvPr id="1" name=""/>
        <p:cNvGrpSpPr/>
        <p:nvPr/>
      </p:nvGrpSpPr>
      <p:grpSpPr>
        <a:xfrm>
          <a:off x="0" y="0"/>
          <a:ext cx="0" cy="0"/>
          <a:chOff x="0" y="0"/>
          <a:chExt cx="0" cy="0"/>
        </a:xfrm>
      </p:grpSpPr>
      <p:pic>
        <p:nvPicPr>
          <p:cNvPr id="4" name="Picture 6" descr="IRC-Left-Background-Orange.jpg"/>
          <p:cNvPicPr>
            <a:picLocks noChangeAspect="1"/>
          </p:cNvPicPr>
          <p:nvPr userDrawn="1"/>
        </p:nvPicPr>
        <p:blipFill>
          <a:blip r:embed="rId3"/>
          <a:stretch>
            <a:fillRect/>
          </a:stretch>
        </p:blipFill>
        <p:spPr bwMode="auto">
          <a:xfrm>
            <a:off x="0" y="0"/>
            <a:ext cx="12192000" cy="6858000"/>
          </a:xfrm>
          <a:prstGeom prst="rect">
            <a:avLst/>
          </a:prstGeom>
          <a:noFill/>
          <a:ln w="9525">
            <a:noFill/>
            <a:miter lim="800000"/>
          </a:ln>
        </p:spPr>
      </p:pic>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a:t>Click to edit Master title style</a:t>
            </a:r>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SzTx/>
              <a:buFontTx/>
              <a:buBlip>
                <a:blip r:embed="rId4"/>
              </a:buBlip>
              <a:defRPr sz="2000" spc="0"/>
            </a:lvl1pPr>
            <a:lvl2pPr marL="265176" indent="-137160">
              <a:buSzTx/>
              <a:buFontTx/>
              <a:buBlip>
                <a:blip r:embed="rId4"/>
              </a:buBlip>
              <a:defRPr/>
            </a:lvl2pPr>
            <a:lvl3pPr marL="448056" indent="-137160">
              <a:buSzTx/>
              <a:buFontTx/>
              <a:buBlip>
                <a:blip r:embed="rId4"/>
              </a:buBlip>
              <a:defRPr/>
            </a:lvl3pPr>
            <a:lvl4pPr marL="594360" indent="-137160">
              <a:buSzTx/>
              <a:buFontTx/>
              <a:buBlip>
                <a:blip r:embed="rId5"/>
              </a:buBlip>
              <a:defRPr/>
            </a:lvl4pPr>
            <a:lvl5pPr marL="777240" indent="-137160">
              <a:buSzTx/>
              <a:buFontTx/>
              <a:buBlip>
                <a:blip r:embed="rId5"/>
              </a:buBlip>
              <a:defRPr/>
            </a:lvl5pPr>
          </a:lstStyle>
          <a:p>
            <a:pPr lvl="0"/>
            <a:r>
              <a:rPr lang="en-US"/>
              <a:t>Click to edit Master text styles</a:t>
            </a:r>
          </a:p>
          <a:p>
            <a:pPr lvl="1"/>
            <a:r>
              <a:rPr lang="en-US"/>
              <a:t>Second level</a:t>
            </a:r>
          </a:p>
          <a:p>
            <a:pPr lvl="2"/>
            <a:r>
              <a:rPr lang="en-US"/>
              <a:t>Third level</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7_Title and Content">
    <p:bg>
      <p:bgPr>
        <a:blipFill dpi="0" rotWithShape="0">
          <a:blip r:embed="rId2"/>
          <a:stretch>
            <a:fillRect/>
          </a:stretch>
        </a:blipFill>
        <a:effectLst/>
      </p:bgPr>
    </p:bg>
    <p:spTree>
      <p:nvGrpSpPr>
        <p:cNvPr id="1" name=""/>
        <p:cNvGrpSpPr/>
        <p:nvPr/>
      </p:nvGrpSpPr>
      <p:grpSpPr>
        <a:xfrm>
          <a:off x="0" y="0"/>
          <a:ext cx="0" cy="0"/>
          <a:chOff x="0" y="0"/>
          <a:chExt cx="0" cy="0"/>
        </a:xfrm>
      </p:grpSpPr>
      <p:pic>
        <p:nvPicPr>
          <p:cNvPr id="4" name="Picture 6" descr="IRC-Left-Background-2.jpg"/>
          <p:cNvPicPr>
            <a:picLocks noChangeAspect="1"/>
          </p:cNvPicPr>
          <p:nvPr userDrawn="1"/>
        </p:nvPicPr>
        <p:blipFill>
          <a:blip r:embed="rId3"/>
          <a:stretch>
            <a:fillRect/>
          </a:stretch>
        </p:blipFill>
        <p:spPr bwMode="auto">
          <a:xfrm>
            <a:off x="0" y="0"/>
            <a:ext cx="12192000" cy="6858000"/>
          </a:xfrm>
          <a:prstGeom prst="rect">
            <a:avLst/>
          </a:prstGeom>
          <a:noFill/>
          <a:ln w="9525">
            <a:noFill/>
            <a:miter lim="800000"/>
          </a:ln>
        </p:spPr>
      </p:pic>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a:t>Click to edit Master title style</a:t>
            </a:r>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Clr>
                <a:schemeClr val="accent4"/>
              </a:buClr>
              <a:buSzTx/>
              <a:buFontTx/>
              <a:buBlip>
                <a:blip r:embed="rId4"/>
              </a:buBlip>
              <a:defRPr sz="2000" spc="0"/>
            </a:lvl1pPr>
            <a:lvl2pPr marL="265176" indent="-137160">
              <a:buClr>
                <a:schemeClr val="accent4"/>
              </a:buClr>
              <a:buSzTx/>
              <a:buFontTx/>
              <a:buBlip>
                <a:blip r:embed="rId4"/>
              </a:buBlip>
              <a:defRPr/>
            </a:lvl2pPr>
            <a:lvl3pPr marL="448056" indent="-137160">
              <a:buClr>
                <a:schemeClr val="accent4"/>
              </a:buClr>
              <a:buSzTx/>
              <a:buFontTx/>
              <a:buBlip>
                <a:blip r:embed="rId4"/>
              </a:buBlip>
              <a:defRPr/>
            </a:lvl3pPr>
            <a:lvl4pPr marL="594360" indent="-137160">
              <a:buSzTx/>
              <a:buFontTx/>
              <a:buBlip>
                <a:blip r:embed="rId5"/>
              </a:buBlip>
              <a:defRPr/>
            </a:lvl4pPr>
            <a:lvl5pPr marL="777240" indent="-137160">
              <a:buSzTx/>
              <a:buFontTx/>
              <a:buBlip>
                <a:blip r:embed="rId5"/>
              </a:buBlip>
              <a:defRPr/>
            </a:lvl5pPr>
          </a:lstStyle>
          <a:p>
            <a:pPr lvl="0"/>
            <a:r>
              <a:rPr lang="en-US"/>
              <a:t>Click to edit Master text styles</a:t>
            </a:r>
          </a:p>
          <a:p>
            <a:pPr lvl="1"/>
            <a:r>
              <a:rPr lang="en-US"/>
              <a:t>Second level</a:t>
            </a:r>
          </a:p>
          <a:p>
            <a:pPr lvl="2"/>
            <a:r>
              <a:rPr lang="en-US"/>
              <a:t>Third level</a:t>
            </a: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8_Title and Content">
    <p:bg>
      <p:bgPr>
        <a:blipFill dpi="0" rotWithShape="0">
          <a:blip r:embed="rId2"/>
          <a:stretch>
            <a:fillRect/>
          </a:stretch>
        </a:blipFill>
        <a:effectLst/>
      </p:bgPr>
    </p:bg>
    <p:spTree>
      <p:nvGrpSpPr>
        <p:cNvPr id="1" name=""/>
        <p:cNvGrpSpPr/>
        <p:nvPr/>
      </p:nvGrpSpPr>
      <p:grpSpPr>
        <a:xfrm>
          <a:off x="0" y="0"/>
          <a:ext cx="0" cy="0"/>
          <a:chOff x="0" y="0"/>
          <a:chExt cx="0" cy="0"/>
        </a:xfrm>
      </p:grpSpPr>
      <p:pic>
        <p:nvPicPr>
          <p:cNvPr id="4" name="Picture 6" descr="IRC-Left-Background-Yellow.jpg"/>
          <p:cNvPicPr>
            <a:picLocks noChangeAspect="1"/>
          </p:cNvPicPr>
          <p:nvPr userDrawn="1"/>
        </p:nvPicPr>
        <p:blipFill>
          <a:blip r:embed="rId3"/>
          <a:stretch>
            <a:fillRect/>
          </a:stretch>
        </p:blipFill>
        <p:spPr bwMode="auto">
          <a:xfrm>
            <a:off x="0" y="0"/>
            <a:ext cx="12192000" cy="6858000"/>
          </a:xfrm>
          <a:prstGeom prst="rect">
            <a:avLst/>
          </a:prstGeom>
          <a:noFill/>
          <a:ln w="9525">
            <a:noFill/>
            <a:miter lim="800000"/>
          </a:ln>
        </p:spPr>
      </p:pic>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a:t>Click to edit Master title style</a:t>
            </a:r>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Clr>
                <a:schemeClr val="accent6"/>
              </a:buClr>
              <a:buSzTx/>
              <a:buFontTx/>
              <a:buBlip>
                <a:blip r:embed="rId4"/>
              </a:buBlip>
              <a:defRPr sz="2000" spc="0"/>
            </a:lvl1pPr>
            <a:lvl2pPr marL="265176" indent="-137160">
              <a:buClr>
                <a:schemeClr val="accent6"/>
              </a:buClr>
              <a:buSzTx/>
              <a:buFontTx/>
              <a:buBlip>
                <a:blip r:embed="rId4"/>
              </a:buBlip>
              <a:defRPr/>
            </a:lvl2pPr>
            <a:lvl3pPr marL="448056" indent="-137160">
              <a:buClr>
                <a:schemeClr val="accent6"/>
              </a:buClr>
              <a:buSzTx/>
              <a:buFontTx/>
              <a:buBlip>
                <a:blip r:embed="rId4"/>
              </a:buBlip>
              <a:defRPr/>
            </a:lvl3pPr>
            <a:lvl4pPr marL="594360" indent="-137160">
              <a:buSzTx/>
              <a:buFontTx/>
              <a:buBlip>
                <a:blip r:embed="rId5"/>
              </a:buBlip>
              <a:defRPr/>
            </a:lvl4pPr>
            <a:lvl5pPr marL="777240" indent="-137160">
              <a:buSzTx/>
              <a:buFontTx/>
              <a:buBlip>
                <a:blip r:embed="rId5"/>
              </a:buBlip>
              <a:defRPr/>
            </a:lvl5pPr>
          </a:lstStyle>
          <a:p>
            <a:pPr lvl="0"/>
            <a:r>
              <a:rPr lang="en-US"/>
              <a:t>Click to edit Master text styles</a:t>
            </a:r>
          </a:p>
          <a:p>
            <a:pPr lvl="1"/>
            <a:r>
              <a:rPr lang="en-US"/>
              <a:t>Second level</a:t>
            </a:r>
          </a:p>
          <a:p>
            <a:pPr lvl="2"/>
            <a:r>
              <a:rPr lang="en-US"/>
              <a:t>Third level</a:t>
            </a: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descr="IRC-Top-Border-1.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sp>
        <p:nvSpPr>
          <p:cNvPr id="2"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p>
        </p:txBody>
      </p:sp>
      <p:sp>
        <p:nvSpPr>
          <p:cNvPr id="3" name="Content Placeholder 2"/>
          <p:cNvSpPr>
            <a:spLocks noGrp="1"/>
          </p:cNvSpPr>
          <p:nvPr>
            <p:ph idx="1"/>
          </p:nvPr>
        </p:nvSpPr>
        <p:spPr/>
        <p:txBody>
          <a:bodyPr>
            <a:noAutofit/>
          </a:bodyPr>
          <a:lstStyle>
            <a:lvl1pPr>
              <a:lnSpc>
                <a:spcPct val="110000"/>
              </a:lnSpc>
              <a:defRPr spc="30">
                <a:solidFill>
                  <a:schemeClr val="tx2"/>
                </a:solidFill>
              </a:defRPr>
            </a:lvl1pPr>
            <a:lvl2pPr>
              <a:defRPr spc="30"/>
            </a:lvl2pPr>
            <a:lvl3pPr>
              <a:defRPr spc="30"/>
            </a:lvl3pPr>
            <a:lvl4pPr>
              <a:defRPr spc="30"/>
            </a:lvl4pPr>
            <a:lvl5pPr>
              <a:defRPr spc="30"/>
            </a:lvl5pPr>
          </a:lstStyle>
          <a:p>
            <a:pPr lvl="0"/>
            <a:r>
              <a:rPr lang="en-US"/>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4" name="Picture 6" descr="IRC-Top-Border-Green.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sp>
        <p:nvSpPr>
          <p:cNvPr id="2"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p>
        </p:txBody>
      </p:sp>
      <p:sp>
        <p:nvSpPr>
          <p:cNvPr id="3" name="Content Placeholder 2"/>
          <p:cNvSpPr>
            <a:spLocks noGrp="1"/>
          </p:cNvSpPr>
          <p:nvPr>
            <p:ph idx="1"/>
          </p:nvPr>
        </p:nvSpPr>
        <p:spPr/>
        <p:txBody>
          <a:bodyPr>
            <a:noAutofit/>
          </a:bodyPr>
          <a:lstStyle>
            <a:lvl1pPr>
              <a:lnSpc>
                <a:spcPct val="110000"/>
              </a:lnSpc>
              <a:defRPr spc="30">
                <a:solidFill>
                  <a:schemeClr val="tx2"/>
                </a:solidFill>
              </a:defRPr>
            </a:lvl1pPr>
            <a:lvl2pPr>
              <a:defRPr spc="30"/>
            </a:lvl2pPr>
            <a:lvl3pPr>
              <a:defRPr spc="30"/>
            </a:lvl3pPr>
            <a:lvl4pPr>
              <a:defRPr spc="30"/>
            </a:lvl4pPr>
            <a:lvl5pPr>
              <a:defRPr spc="30"/>
            </a:lvl5pPr>
          </a:lstStyle>
          <a:p>
            <a:pPr lvl="0"/>
            <a:r>
              <a:rPr lang="en-US"/>
              <a:t>Click to edit Master text styles</a:t>
            </a: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4" name="Picture 6" descr="IRC-Top-Border-3.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sp>
        <p:nvSpPr>
          <p:cNvPr id="2"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p>
        </p:txBody>
      </p:sp>
      <p:sp>
        <p:nvSpPr>
          <p:cNvPr id="3" name="Content Placeholder 2"/>
          <p:cNvSpPr>
            <a:spLocks noGrp="1"/>
          </p:cNvSpPr>
          <p:nvPr>
            <p:ph idx="1"/>
          </p:nvPr>
        </p:nvSpPr>
        <p:spPr/>
        <p:txBody>
          <a:bodyPr>
            <a:noAutofit/>
          </a:bodyPr>
          <a:lstStyle>
            <a:lvl1pPr>
              <a:lnSpc>
                <a:spcPct val="110000"/>
              </a:lnSpc>
              <a:defRPr spc="30">
                <a:solidFill>
                  <a:schemeClr val="tx2"/>
                </a:solidFill>
              </a:defRPr>
            </a:lvl1pPr>
            <a:lvl2pPr>
              <a:defRPr spc="30"/>
            </a:lvl2pPr>
            <a:lvl3pPr>
              <a:defRPr spc="30"/>
            </a:lvl3pPr>
            <a:lvl4pPr>
              <a:defRPr spc="30"/>
            </a:lvl4pPr>
            <a:lvl5pPr>
              <a:defRPr spc="30"/>
            </a:lvl5pPr>
          </a:lstStyle>
          <a:p>
            <a:pPr lvl="0"/>
            <a:r>
              <a:rPr lang="en-US"/>
              <a:t>Click to edit Master text styles</a:t>
            </a: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4" name="Picture 6" descr="IRC-Top-Border-Purple.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sp>
        <p:nvSpPr>
          <p:cNvPr id="2"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p>
        </p:txBody>
      </p:sp>
      <p:sp>
        <p:nvSpPr>
          <p:cNvPr id="3" name="Content Placeholder 2"/>
          <p:cNvSpPr>
            <a:spLocks noGrp="1"/>
          </p:cNvSpPr>
          <p:nvPr>
            <p:ph idx="1"/>
          </p:nvPr>
        </p:nvSpPr>
        <p:spPr/>
        <p:txBody>
          <a:bodyPr>
            <a:noAutofit/>
          </a:bodyPr>
          <a:lstStyle>
            <a:lvl1pPr>
              <a:lnSpc>
                <a:spcPct val="110000"/>
              </a:lnSpc>
              <a:defRPr spc="30">
                <a:solidFill>
                  <a:schemeClr val="tx2"/>
                </a:solidFill>
              </a:defRPr>
            </a:lvl1pPr>
            <a:lvl2pPr>
              <a:defRPr spc="30"/>
            </a:lvl2pPr>
            <a:lvl3pPr>
              <a:defRPr spc="30"/>
            </a:lvl3pPr>
            <a:lvl4pPr>
              <a:defRPr spc="30"/>
            </a:lvl4pPr>
            <a:lvl5pPr>
              <a:defRPr spc="30"/>
            </a:lvl5pPr>
          </a:lstStyle>
          <a:p>
            <a:pPr lvl="0"/>
            <a:r>
              <a:rPr lang="en-US"/>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ver Option 2">
    <p:spTree>
      <p:nvGrpSpPr>
        <p:cNvPr id="1" name=""/>
        <p:cNvGrpSpPr/>
        <p:nvPr/>
      </p:nvGrpSpPr>
      <p:grpSpPr>
        <a:xfrm>
          <a:off x="0" y="0"/>
          <a:ext cx="0" cy="0"/>
          <a:chOff x="0" y="0"/>
          <a:chExt cx="0" cy="0"/>
        </a:xfrm>
      </p:grpSpPr>
      <p:pic>
        <p:nvPicPr>
          <p:cNvPr id="5" name="Picture 6" descr="IRC-Cover-Orange-1.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sp>
        <p:nvSpPr>
          <p:cNvPr id="2" name="Title 1"/>
          <p:cNvSpPr>
            <a:spLocks noGrp="1"/>
          </p:cNvSpPr>
          <p:nvPr>
            <p:ph type="ctrTitle"/>
          </p:nvPr>
        </p:nvSpPr>
        <p:spPr>
          <a:xfrm>
            <a:off x="973667" y="1962937"/>
            <a:ext cx="10244667" cy="2134930"/>
          </a:xfrm>
        </p:spPr>
        <p:txBody>
          <a:bodyPr anchor="t">
            <a:noAutofit/>
          </a:bodyPr>
          <a:lstStyle>
            <a:lvl1pPr algn="l">
              <a:lnSpc>
                <a:spcPct val="100000"/>
              </a:lnSpc>
              <a:defRPr sz="6000" spc="300" baseline="0">
                <a:solidFill>
                  <a:schemeClr val="bg1"/>
                </a:solidFill>
              </a:defRPr>
            </a:lvl1pPr>
          </a:lstStyle>
          <a:p>
            <a:r>
              <a:rPr lang="en-US"/>
              <a:t>Click to edit Master title style</a:t>
            </a:r>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a:t>Click to edit Master text styles</a:t>
            </a: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4" name="Picture 6" descr="IRC-Top-Border-2.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sp>
        <p:nvSpPr>
          <p:cNvPr id="2"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p>
        </p:txBody>
      </p:sp>
      <p:sp>
        <p:nvSpPr>
          <p:cNvPr id="3" name="Content Placeholder 2"/>
          <p:cNvSpPr>
            <a:spLocks noGrp="1"/>
          </p:cNvSpPr>
          <p:nvPr>
            <p:ph idx="1"/>
          </p:nvPr>
        </p:nvSpPr>
        <p:spPr/>
        <p:txBody>
          <a:bodyPr>
            <a:noAutofit/>
          </a:bodyPr>
          <a:lstStyle>
            <a:lvl1pPr>
              <a:lnSpc>
                <a:spcPct val="110000"/>
              </a:lnSpc>
              <a:defRPr spc="30">
                <a:solidFill>
                  <a:schemeClr val="tx2"/>
                </a:solidFill>
              </a:defRPr>
            </a:lvl1pPr>
            <a:lvl2pPr>
              <a:defRPr spc="30"/>
            </a:lvl2pPr>
            <a:lvl3pPr>
              <a:defRPr spc="30"/>
            </a:lvl3pPr>
            <a:lvl4pPr>
              <a:defRPr spc="30"/>
            </a:lvl4pPr>
            <a:lvl5pPr>
              <a:defRPr spc="30"/>
            </a:lvl5pPr>
          </a:lstStyle>
          <a:p>
            <a:pPr lvl="0"/>
            <a:r>
              <a:rPr lang="en-US"/>
              <a:t>Click to edit Master text styles</a:t>
            </a: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7" name="Picture 6" descr="IRC-Top-Border-3.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sp>
        <p:nvSpPr>
          <p:cNvPr id="45"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p>
        </p:txBody>
      </p:sp>
      <p:sp>
        <p:nvSpPr>
          <p:cNvPr id="3" name="Text Placeholder 2"/>
          <p:cNvSpPr>
            <a:spLocks noGrp="1"/>
          </p:cNvSpPr>
          <p:nvPr>
            <p:ph type="body" idx="1"/>
          </p:nvPr>
        </p:nvSpPr>
        <p:spPr>
          <a:xfrm>
            <a:off x="706628" y="2232552"/>
            <a:ext cx="4754880" cy="822960"/>
          </a:xfrm>
        </p:spPr>
        <p:txBody>
          <a:bodyPr lIns="137160" rIns="137160" anchor="ctr">
            <a:normAutofit/>
          </a:bodyPr>
          <a:lstStyle>
            <a:lvl1pPr marL="0" indent="0">
              <a:spcBef>
                <a:spcPct val="0"/>
              </a:spcBef>
              <a:spcAft>
                <a:spcPct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3143250"/>
            <a:ext cx="4436872" cy="297391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2"/>
          <p:cNvSpPr>
            <a:spLocks noGrp="1"/>
          </p:cNvSpPr>
          <p:nvPr>
            <p:ph type="body" idx="13"/>
          </p:nvPr>
        </p:nvSpPr>
        <p:spPr>
          <a:xfrm>
            <a:off x="6351073" y="2232552"/>
            <a:ext cx="4754880" cy="822960"/>
          </a:xfrm>
        </p:spPr>
        <p:txBody>
          <a:bodyPr lIns="137160" rIns="137160" anchor="ctr">
            <a:normAutofit/>
          </a:bodyPr>
          <a:lstStyle>
            <a:lvl1pPr marL="0" indent="0">
              <a:spcBef>
                <a:spcPct val="0"/>
              </a:spcBef>
              <a:spcAft>
                <a:spcPct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5" name="Content Placeholder 3"/>
          <p:cNvSpPr>
            <a:spLocks noGrp="1"/>
          </p:cNvSpPr>
          <p:nvPr>
            <p:ph sz="half" idx="14"/>
          </p:nvPr>
        </p:nvSpPr>
        <p:spPr>
          <a:xfrm>
            <a:off x="6668573" y="3143250"/>
            <a:ext cx="4436872" cy="2973917"/>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6" name="Picture 6" descr="IRC-Top-Border-2.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sp>
        <p:nvSpPr>
          <p:cNvPr id="15" name="Title 1"/>
          <p:cNvSpPr>
            <a:spLocks noGrp="1"/>
          </p:cNvSpPr>
          <p:nvPr>
            <p:ph type="title"/>
          </p:nvPr>
        </p:nvSpPr>
        <p:spPr>
          <a:xfrm>
            <a:off x="375016" y="204215"/>
            <a:ext cx="11435983" cy="1136341"/>
          </a:xfrm>
        </p:spPr>
        <p:txBody>
          <a:bodyPr/>
          <a:lstStyle>
            <a:lvl1pPr>
              <a:defRPr sz="4000" baseline="0">
                <a:solidFill>
                  <a:schemeClr val="bg1"/>
                </a:solidFill>
              </a:defRPr>
            </a:lvl1pPr>
          </a:lstStyle>
          <a:p>
            <a:r>
              <a:rPr lang="en-US"/>
              <a:t>Click to edit Master title style</a:t>
            </a:r>
          </a:p>
        </p:txBody>
      </p:sp>
      <p:sp>
        <p:nvSpPr>
          <p:cNvPr id="3" name="Content Placeholder 2"/>
          <p:cNvSpPr>
            <a:spLocks noGrp="1"/>
          </p:cNvSpPr>
          <p:nvPr>
            <p:ph idx="1"/>
          </p:nvPr>
        </p:nvSpPr>
        <p:spPr>
          <a:xfrm>
            <a:off x="5715000" y="2234060"/>
            <a:ext cx="5678424" cy="3946607"/>
          </a:xfrm>
        </p:spPr>
        <p:txBody>
          <a:bodyPr/>
          <a:lstStyle>
            <a:lvl1pPr>
              <a:defRPr sz="2400" spc="20"/>
            </a:lvl1pPr>
            <a:lvl2pPr>
              <a:defRPr sz="2000" spc="20"/>
            </a:lvl2pPr>
            <a:lvl3pPr>
              <a:defRPr sz="1600" spc="20"/>
            </a:lvl3pPr>
            <a:lvl4pPr>
              <a:defRPr sz="1600" spc="20"/>
            </a:lvl4pPr>
            <a:lvl5pPr>
              <a:defRPr sz="1600" spc="2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3908778"/>
            <a:ext cx="4389120" cy="2271889"/>
          </a:xfrm>
        </p:spPr>
        <p:txBody>
          <a:bodyPr lIns="91440" rIns="91440">
            <a:normAutofit/>
          </a:bodyPr>
          <a:lstStyle>
            <a:lvl1pPr marL="0" indent="0">
              <a:lnSpc>
                <a:spcPct val="108000"/>
              </a:lnSpc>
              <a:spcBef>
                <a:spcPts val="600"/>
              </a:spcBef>
              <a:buNone/>
              <a:defRPr sz="2400" spc="2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10"/>
          </p:nvPr>
        </p:nvSpPr>
        <p:spPr>
          <a:xfrm>
            <a:off x="1024128" y="1975557"/>
            <a:ext cx="4389120" cy="1580444"/>
          </a:xfrm>
        </p:spPr>
        <p:txBody>
          <a:bodyPr lIns="91440" rIns="91440" anchor="b">
            <a:noAutofit/>
          </a:bodyPr>
          <a:lstStyle>
            <a:lvl1pPr marL="0" indent="0">
              <a:lnSpc>
                <a:spcPct val="100000"/>
              </a:lnSpc>
              <a:spcBef>
                <a:spcPts val="600"/>
              </a:spcBef>
              <a:buNone/>
              <a:defRPr sz="4400" b="0" i="0" spc="20">
                <a:solidFill>
                  <a:srgbClr val="F3C317"/>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0">
          <a:blip r:embed="rId2"/>
          <a:stretch>
            <a:fillRect/>
          </a:stretch>
        </a:blipFill>
        <a:effectLst/>
      </p:bgPr>
    </p:bg>
    <p:spTree>
      <p:nvGrpSpPr>
        <p:cNvPr id="1" name=""/>
        <p:cNvGrpSpPr/>
        <p:nvPr/>
      </p:nvGrpSpPr>
      <p:grpSpPr>
        <a:xfrm>
          <a:off x="0" y="0"/>
          <a:ext cx="0" cy="0"/>
          <a:chOff x="0" y="0"/>
          <a:chExt cx="0" cy="0"/>
        </a:xfrm>
      </p:grpSpPr>
      <p:pic>
        <p:nvPicPr>
          <p:cNvPr id="4" name="Picture 6" descr="IRC-Left-Background-1.jpg"/>
          <p:cNvPicPr>
            <a:picLocks noChangeAspect="1"/>
          </p:cNvPicPr>
          <p:nvPr userDrawn="1"/>
        </p:nvPicPr>
        <p:blipFill>
          <a:blip r:embed="rId3"/>
          <a:stretch>
            <a:fillRect/>
          </a:stretch>
        </p:blipFill>
        <p:spPr bwMode="auto">
          <a:xfrm>
            <a:off x="0" y="0"/>
            <a:ext cx="12192000" cy="6858000"/>
          </a:xfrm>
          <a:prstGeom prst="rect">
            <a:avLst/>
          </a:prstGeom>
          <a:noFill/>
          <a:ln w="9525">
            <a:noFill/>
            <a:miter lim="800000"/>
          </a:ln>
        </p:spPr>
      </p:pic>
      <p:sp>
        <p:nvSpPr>
          <p:cNvPr id="5" name="Rectangle 4"/>
          <p:cNvSpPr/>
          <p:nvPr userDrawn="1"/>
        </p:nvSpPr>
        <p:spPr>
          <a:xfrm>
            <a:off x="620713" y="2144713"/>
            <a:ext cx="4868862" cy="2089150"/>
          </a:xfrm>
          <a:prstGeom prst="rect">
            <a:avLst/>
          </a:prstGeom>
          <a:noFill/>
          <a:ln w="76200" cmpd="sng"/>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a:t>Click to edit Master title style</a:t>
            </a:r>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SzTx/>
              <a:buFontTx/>
              <a:buBlip>
                <a:blip r:embed="rId4"/>
              </a:buBlip>
              <a:defRPr sz="2000" spc="0"/>
            </a:lvl1pPr>
            <a:lvl2pPr marL="265176" indent="-137160">
              <a:buSzTx/>
              <a:buFontTx/>
              <a:buBlip>
                <a:blip r:embed="rId4"/>
              </a:buBlip>
              <a:defRPr/>
            </a:lvl2pPr>
            <a:lvl3pPr marL="448056" indent="-137160">
              <a:buSzTx/>
              <a:buFontTx/>
              <a:buBlip>
                <a:blip r:embed="rId4"/>
              </a:buBlip>
              <a:defRPr/>
            </a:lvl3pPr>
            <a:lvl4pPr marL="594360" indent="-137160">
              <a:buSzTx/>
              <a:buFontTx/>
              <a:buBlip>
                <a:blip r:embed="rId4"/>
              </a:buBlip>
              <a:defRPr/>
            </a:lvl4pPr>
            <a:lvl5pPr marL="777240" indent="-137160">
              <a:buSzTx/>
              <a:buFontTx/>
              <a:buBlip>
                <a:blip r:embed="rId4"/>
              </a:buBlip>
              <a:defRPr/>
            </a:lvl5pPr>
          </a:lstStyle>
          <a:p>
            <a:pPr lvl="0"/>
            <a:r>
              <a:rPr lang="en-US"/>
              <a:t>Click to edit Master text styles</a:t>
            </a:r>
          </a:p>
          <a:p>
            <a:pPr lvl="1"/>
            <a:r>
              <a:rPr lang="en-US"/>
              <a:t>Second level</a:t>
            </a:r>
          </a:p>
          <a:p>
            <a:pPr lvl="2"/>
            <a:r>
              <a:rPr lang="en-US"/>
              <a:t>Third level</a:t>
            </a: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6" descr="IRC-Top-Border-1.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grpSp>
        <p:nvGrpSpPr>
          <p:cNvPr id="2" name="Group 7"/>
          <p:cNvGrpSpPr/>
          <p:nvPr userDrawn="1"/>
        </p:nvGrpSpPr>
        <p:grpSpPr>
          <a:xfrm>
            <a:off x="860425" y="1974850"/>
            <a:ext cx="4811713" cy="4318000"/>
            <a:chOff x="860776" y="1975557"/>
            <a:chExt cx="4811891" cy="4317998"/>
          </a:xfrm>
        </p:grpSpPr>
        <p:cxnSp>
          <p:nvCxnSpPr>
            <p:cNvPr id="9" name="Straight Connector 8"/>
            <p:cNvCxnSpPr/>
            <p:nvPr userDrawn="1"/>
          </p:nvCxnSpPr>
          <p:spPr>
            <a:xfrm flipH="1" flipV="1">
              <a:off x="875065" y="1975557"/>
              <a:ext cx="0" cy="21590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860776" y="2018420"/>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860776" y="6293555"/>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flipV="1">
              <a:off x="5629802" y="2018420"/>
              <a:ext cx="0" cy="4260848"/>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flipV="1">
              <a:off x="898877" y="3121731"/>
              <a:ext cx="0" cy="3157537"/>
            </a:xfrm>
            <a:prstGeom prst="line">
              <a:avLst/>
            </a:prstGeom>
            <a:ln w="76200" cmpd="sng"/>
          </p:spPr>
          <p:style>
            <a:lnRef idx="2">
              <a:schemeClr val="accent1"/>
            </a:lnRef>
            <a:fillRef idx="0">
              <a:schemeClr val="accent1"/>
            </a:fillRef>
            <a:effectRef idx="1">
              <a:schemeClr val="accent1"/>
            </a:effectRef>
            <a:fontRef idx="minor">
              <a:schemeClr val="tx1"/>
            </a:fontRef>
          </p:style>
        </p:cxnSp>
      </p:grpSp>
      <p:grpSp>
        <p:nvGrpSpPr>
          <p:cNvPr id="5" name="Group 13"/>
          <p:cNvGrpSpPr/>
          <p:nvPr userDrawn="1"/>
        </p:nvGrpSpPr>
        <p:grpSpPr>
          <a:xfrm>
            <a:off x="6505575" y="1974850"/>
            <a:ext cx="4811713" cy="4318000"/>
            <a:chOff x="860776" y="1975557"/>
            <a:chExt cx="4811891" cy="4317998"/>
          </a:xfrm>
        </p:grpSpPr>
        <p:cxnSp>
          <p:nvCxnSpPr>
            <p:cNvPr id="15" name="Straight Connector 14"/>
            <p:cNvCxnSpPr/>
            <p:nvPr userDrawn="1"/>
          </p:nvCxnSpPr>
          <p:spPr>
            <a:xfrm flipH="1" flipV="1">
              <a:off x="875065" y="1975557"/>
              <a:ext cx="0" cy="21590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860776" y="2018420"/>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60776" y="6293555"/>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flipV="1">
              <a:off x="5629802" y="2018420"/>
              <a:ext cx="0" cy="4260848"/>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flipV="1">
              <a:off x="898877" y="3121731"/>
              <a:ext cx="0" cy="3157537"/>
            </a:xfrm>
            <a:prstGeom prst="line">
              <a:avLst/>
            </a:prstGeom>
            <a:ln w="76200" cmpd="sng"/>
          </p:spPr>
          <p:style>
            <a:lnRef idx="2">
              <a:schemeClr val="accent1"/>
            </a:lnRef>
            <a:fillRef idx="0">
              <a:schemeClr val="accent1"/>
            </a:fillRef>
            <a:effectRef idx="1">
              <a:schemeClr val="accent1"/>
            </a:effectRef>
            <a:fontRef idx="minor">
              <a:schemeClr val="tx1"/>
            </a:fontRef>
          </p:style>
        </p:cxnSp>
      </p:grpSp>
      <p:sp>
        <p:nvSpPr>
          <p:cNvPr id="45"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p>
        </p:txBody>
      </p:sp>
      <p:sp>
        <p:nvSpPr>
          <p:cNvPr id="3" name="Text Placeholder 2"/>
          <p:cNvSpPr>
            <a:spLocks noGrp="1"/>
          </p:cNvSpPr>
          <p:nvPr>
            <p:ph type="body" idx="1"/>
          </p:nvPr>
        </p:nvSpPr>
        <p:spPr>
          <a:xfrm>
            <a:off x="706628" y="2232552"/>
            <a:ext cx="4754880" cy="822960"/>
          </a:xfrm>
        </p:spPr>
        <p:txBody>
          <a:bodyPr lIns="137160" rIns="137160" anchor="ctr">
            <a:normAutofit/>
          </a:bodyPr>
          <a:lstStyle>
            <a:lvl1pPr marL="0" indent="0">
              <a:spcBef>
                <a:spcPct val="0"/>
              </a:spcBef>
              <a:spcAft>
                <a:spcPct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3143250"/>
            <a:ext cx="4436872" cy="297391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2"/>
          <p:cNvSpPr>
            <a:spLocks noGrp="1"/>
          </p:cNvSpPr>
          <p:nvPr>
            <p:ph type="body" idx="13"/>
          </p:nvPr>
        </p:nvSpPr>
        <p:spPr>
          <a:xfrm>
            <a:off x="6351073" y="2232552"/>
            <a:ext cx="4754880" cy="822960"/>
          </a:xfrm>
        </p:spPr>
        <p:txBody>
          <a:bodyPr lIns="137160" rIns="137160" anchor="ctr">
            <a:normAutofit/>
          </a:bodyPr>
          <a:lstStyle>
            <a:lvl1pPr marL="0" indent="0">
              <a:spcBef>
                <a:spcPct val="0"/>
              </a:spcBef>
              <a:spcAft>
                <a:spcPct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5" name="Content Placeholder 3"/>
          <p:cNvSpPr>
            <a:spLocks noGrp="1"/>
          </p:cNvSpPr>
          <p:nvPr>
            <p:ph sz="half" idx="14"/>
          </p:nvPr>
        </p:nvSpPr>
        <p:spPr>
          <a:xfrm>
            <a:off x="6668573" y="3143250"/>
            <a:ext cx="4436872" cy="2973917"/>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descr="IRC-Top-Border-1.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sp>
        <p:nvSpPr>
          <p:cNvPr id="14"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p>
        </p:txBody>
      </p:sp>
      <p:sp>
        <p:nvSpPr>
          <p:cNvPr id="3" name="Content Placeholder 2"/>
          <p:cNvSpPr>
            <a:spLocks noGrp="1"/>
          </p:cNvSpPr>
          <p:nvPr>
            <p:ph sz="half" idx="1"/>
          </p:nvPr>
        </p:nvSpPr>
        <p:spPr>
          <a:xfrm>
            <a:off x="1024128" y="2286000"/>
            <a:ext cx="4754880" cy="4023360"/>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6" name="Picture 6" descr="IRC-Top-Border-1.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cxnSp>
        <p:nvCxnSpPr>
          <p:cNvPr id="7" name="Straight Connector 6"/>
          <p:cNvCxnSpPr/>
          <p:nvPr userDrawn="1"/>
        </p:nvCxnSpPr>
        <p:spPr>
          <a:xfrm>
            <a:off x="1085850" y="3725863"/>
            <a:ext cx="4332288" cy="0"/>
          </a:xfrm>
          <a:prstGeom prst="line">
            <a:avLst/>
          </a:prstGeom>
          <a:ln w="76200" cmpd="sng">
            <a:solidFill>
              <a:schemeClr val="bg2"/>
            </a:solidFill>
          </a:ln>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p:nvPr>
        </p:nvSpPr>
        <p:spPr>
          <a:xfrm>
            <a:off x="375016" y="204215"/>
            <a:ext cx="11435983" cy="1136341"/>
          </a:xfrm>
        </p:spPr>
        <p:txBody>
          <a:bodyPr/>
          <a:lstStyle>
            <a:lvl1pPr>
              <a:defRPr sz="4000" baseline="0">
                <a:solidFill>
                  <a:schemeClr val="bg1"/>
                </a:solidFill>
              </a:defRPr>
            </a:lvl1pPr>
          </a:lstStyle>
          <a:p>
            <a:r>
              <a:rPr lang="en-US"/>
              <a:t>Click to edit Master title style</a:t>
            </a:r>
          </a:p>
        </p:txBody>
      </p:sp>
      <p:sp>
        <p:nvSpPr>
          <p:cNvPr id="3" name="Content Placeholder 2"/>
          <p:cNvSpPr>
            <a:spLocks noGrp="1"/>
          </p:cNvSpPr>
          <p:nvPr>
            <p:ph idx="1"/>
          </p:nvPr>
        </p:nvSpPr>
        <p:spPr>
          <a:xfrm>
            <a:off x="5715000" y="2234060"/>
            <a:ext cx="5678424" cy="3946607"/>
          </a:xfrm>
        </p:spPr>
        <p:txBody>
          <a:bodyPr/>
          <a:lstStyle>
            <a:lvl1pPr>
              <a:defRPr sz="2400" spc="20"/>
            </a:lvl1pPr>
            <a:lvl2pPr>
              <a:defRPr sz="2000" spc="20"/>
            </a:lvl2pPr>
            <a:lvl3pPr>
              <a:defRPr sz="1600" spc="20"/>
            </a:lvl3pPr>
            <a:lvl4pPr>
              <a:defRPr sz="1600" spc="20"/>
            </a:lvl4pPr>
            <a:lvl5pPr>
              <a:defRPr sz="1600" spc="2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3908778"/>
            <a:ext cx="4389120" cy="2271889"/>
          </a:xfrm>
        </p:spPr>
        <p:txBody>
          <a:bodyPr lIns="91440" rIns="91440">
            <a:normAutofit/>
          </a:bodyPr>
          <a:lstStyle>
            <a:lvl1pPr marL="0" indent="0">
              <a:lnSpc>
                <a:spcPct val="108000"/>
              </a:lnSpc>
              <a:spcBef>
                <a:spcPts val="600"/>
              </a:spcBef>
              <a:buNone/>
              <a:defRPr sz="2400" spc="2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10"/>
          </p:nvPr>
        </p:nvSpPr>
        <p:spPr>
          <a:xfrm>
            <a:off x="1024128" y="1975557"/>
            <a:ext cx="4389120" cy="1580444"/>
          </a:xfrm>
        </p:spPr>
        <p:txBody>
          <a:bodyPr lIns="91440" rIns="91440" anchor="b">
            <a:noAutofit/>
          </a:bodyPr>
          <a:lstStyle>
            <a:lvl1pPr marL="0" indent="0">
              <a:lnSpc>
                <a:spcPct val="100000"/>
              </a:lnSpc>
              <a:spcBef>
                <a:spcPts val="600"/>
              </a:spcBef>
              <a:buNone/>
              <a:defRPr sz="4400" b="0" i="0" spc="20">
                <a:solidFill>
                  <a:schemeClr val="accent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6" name="Picture 6" descr="IRC-Cover-1.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sp>
        <p:nvSpPr>
          <p:cNvPr id="7" name="Rectangle 6"/>
          <p:cNvSpPr/>
          <p:nvPr userDrawn="1"/>
        </p:nvSpPr>
        <p:spPr>
          <a:xfrm>
            <a:off x="0" y="1552575"/>
            <a:ext cx="12192000" cy="5305425"/>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solidFill>
                <a:prstClr val="black"/>
              </a:solidFill>
            </a:endParaRPr>
          </a:p>
        </p:txBody>
      </p:sp>
      <p:sp>
        <p:nvSpPr>
          <p:cNvPr id="8" name="Rectangle 7"/>
          <p:cNvSpPr/>
          <p:nvPr userDrawn="1"/>
        </p:nvSpPr>
        <p:spPr>
          <a:xfrm>
            <a:off x="2840038" y="2003425"/>
            <a:ext cx="6526212" cy="1187450"/>
          </a:xfrm>
          <a:prstGeom prst="rect">
            <a:avLst/>
          </a:prstGeom>
          <a:noFill/>
          <a:ln w="76200" cmpd="sng">
            <a:solidFill>
              <a:schemeClr val="accent3"/>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sp>
        <p:nvSpPr>
          <p:cNvPr id="9" name="Rectangle 8"/>
          <p:cNvSpPr/>
          <p:nvPr userDrawn="1"/>
        </p:nvSpPr>
        <p:spPr>
          <a:xfrm>
            <a:off x="2840038" y="3597275"/>
            <a:ext cx="6526212" cy="1187450"/>
          </a:xfrm>
          <a:prstGeom prst="rect">
            <a:avLst/>
          </a:prstGeom>
          <a:noFill/>
          <a:ln w="76200" cmpd="sng">
            <a:solidFill>
              <a:schemeClr val="accent5"/>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sp>
        <p:nvSpPr>
          <p:cNvPr id="10" name="Rectangle 9"/>
          <p:cNvSpPr/>
          <p:nvPr userDrawn="1"/>
        </p:nvSpPr>
        <p:spPr>
          <a:xfrm>
            <a:off x="2840038" y="5207000"/>
            <a:ext cx="6526212" cy="1187450"/>
          </a:xfrm>
          <a:prstGeom prst="rect">
            <a:avLst/>
          </a:prstGeom>
          <a:noFill/>
          <a:ln w="76200" cmpd="sng">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sp>
        <p:nvSpPr>
          <p:cNvPr id="2" name="Title 1"/>
          <p:cNvSpPr>
            <a:spLocks noGrp="1"/>
          </p:cNvSpPr>
          <p:nvPr>
            <p:ph type="title"/>
          </p:nvPr>
        </p:nvSpPr>
        <p:spPr>
          <a:xfrm>
            <a:off x="375016" y="204215"/>
            <a:ext cx="11435983" cy="1136341"/>
          </a:xfrm>
        </p:spPr>
        <p:txBody>
          <a:bodyPr/>
          <a:lstStyle>
            <a:lvl1pPr algn="ctr">
              <a:defRPr sz="4000" baseline="0">
                <a:solidFill>
                  <a:schemeClr val="bg1"/>
                </a:solidFill>
              </a:defRPr>
            </a:lvl1pPr>
          </a:lstStyle>
          <a:p>
            <a:r>
              <a:rPr lang="en-US"/>
              <a:t>Click to edit Master title style</a:t>
            </a:r>
          </a:p>
        </p:txBody>
      </p:sp>
      <p:sp>
        <p:nvSpPr>
          <p:cNvPr id="15" name="Text Placeholder 14"/>
          <p:cNvSpPr>
            <a:spLocks noGrp="1"/>
          </p:cNvSpPr>
          <p:nvPr>
            <p:ph type="body" sz="quarter" idx="10"/>
          </p:nvPr>
        </p:nvSpPr>
        <p:spPr>
          <a:xfrm>
            <a:off x="3020130" y="2342446"/>
            <a:ext cx="6123869" cy="578554"/>
          </a:xfrm>
        </p:spPr>
        <p:txBody>
          <a:bodyPr>
            <a:normAutofit/>
          </a:bodyPr>
          <a:lstStyle>
            <a:lvl1pPr algn="ctr">
              <a:defRPr sz="3200" b="0" i="0" spc="230">
                <a:solidFill>
                  <a:schemeClr val="accent3"/>
                </a:solidFill>
                <a:latin typeface="+mj-lt"/>
              </a:defRPr>
            </a:lvl1pPr>
            <a:lvl2pPr>
              <a:defRPr>
                <a:solidFill>
                  <a:srgbClr val="E8722D"/>
                </a:solidFill>
              </a:defRPr>
            </a:lvl2pPr>
            <a:lvl3pPr>
              <a:defRPr>
                <a:solidFill>
                  <a:srgbClr val="E8722D"/>
                </a:solidFill>
              </a:defRPr>
            </a:lvl3pPr>
            <a:lvl4pPr>
              <a:defRPr>
                <a:solidFill>
                  <a:srgbClr val="E8722D"/>
                </a:solidFill>
              </a:defRPr>
            </a:lvl4pPr>
            <a:lvl5pPr>
              <a:defRPr>
                <a:solidFill>
                  <a:srgbClr val="E8722D"/>
                </a:solidFill>
              </a:defRPr>
            </a:lvl5pPr>
          </a:lstStyle>
          <a:p>
            <a:pPr lvl="0"/>
            <a:r>
              <a:rPr lang="en-US"/>
              <a:t>Click to edit Master text styles</a:t>
            </a:r>
          </a:p>
        </p:txBody>
      </p:sp>
      <p:sp>
        <p:nvSpPr>
          <p:cNvPr id="14" name="Text Placeholder 14"/>
          <p:cNvSpPr>
            <a:spLocks noGrp="1"/>
          </p:cNvSpPr>
          <p:nvPr>
            <p:ph type="body" sz="quarter" idx="11"/>
          </p:nvPr>
        </p:nvSpPr>
        <p:spPr>
          <a:xfrm>
            <a:off x="3020130" y="3951110"/>
            <a:ext cx="6123869" cy="578554"/>
          </a:xfrm>
        </p:spPr>
        <p:txBody>
          <a:bodyPr>
            <a:normAutofit/>
          </a:bodyPr>
          <a:lstStyle>
            <a:lvl1pPr algn="ctr">
              <a:defRPr sz="3200" b="0" i="0" spc="230">
                <a:solidFill>
                  <a:schemeClr val="accent5"/>
                </a:solidFill>
                <a:latin typeface="+mj-lt"/>
              </a:defRPr>
            </a:lvl1pPr>
            <a:lvl2pPr>
              <a:defRPr>
                <a:solidFill>
                  <a:srgbClr val="E8722D"/>
                </a:solidFill>
              </a:defRPr>
            </a:lvl2pPr>
            <a:lvl3pPr>
              <a:defRPr>
                <a:solidFill>
                  <a:srgbClr val="E8722D"/>
                </a:solidFill>
              </a:defRPr>
            </a:lvl3pPr>
            <a:lvl4pPr>
              <a:defRPr>
                <a:solidFill>
                  <a:srgbClr val="E8722D"/>
                </a:solidFill>
              </a:defRPr>
            </a:lvl4pPr>
            <a:lvl5pPr>
              <a:defRPr>
                <a:solidFill>
                  <a:srgbClr val="E8722D"/>
                </a:solidFill>
              </a:defRPr>
            </a:lvl5pPr>
          </a:lstStyle>
          <a:p>
            <a:pPr lvl="0"/>
            <a:r>
              <a:rPr lang="en-US"/>
              <a:t>Click to edit Master text styles</a:t>
            </a:r>
          </a:p>
        </p:txBody>
      </p:sp>
      <p:sp>
        <p:nvSpPr>
          <p:cNvPr id="16" name="Text Placeholder 14"/>
          <p:cNvSpPr>
            <a:spLocks noGrp="1"/>
          </p:cNvSpPr>
          <p:nvPr>
            <p:ph type="body" sz="quarter" idx="12"/>
          </p:nvPr>
        </p:nvSpPr>
        <p:spPr>
          <a:xfrm>
            <a:off x="3020130" y="5573886"/>
            <a:ext cx="6123869" cy="578554"/>
          </a:xfrm>
        </p:spPr>
        <p:txBody>
          <a:bodyPr>
            <a:normAutofit/>
          </a:bodyPr>
          <a:lstStyle>
            <a:lvl1pPr algn="ctr">
              <a:defRPr sz="3200" b="0" i="0" spc="230">
                <a:solidFill>
                  <a:schemeClr val="accent6"/>
                </a:solidFill>
                <a:latin typeface="+mj-lt"/>
              </a:defRPr>
            </a:lvl1pPr>
            <a:lvl2pPr>
              <a:defRPr>
                <a:solidFill>
                  <a:srgbClr val="E8722D"/>
                </a:solidFill>
              </a:defRPr>
            </a:lvl2pPr>
            <a:lvl3pPr>
              <a:defRPr>
                <a:solidFill>
                  <a:srgbClr val="E8722D"/>
                </a:solidFill>
              </a:defRPr>
            </a:lvl3pPr>
            <a:lvl4pPr>
              <a:defRPr>
                <a:solidFill>
                  <a:srgbClr val="E8722D"/>
                </a:solidFill>
              </a:defRPr>
            </a:lvl4pPr>
            <a:lvl5pPr>
              <a:defRPr>
                <a:solidFill>
                  <a:srgbClr val="E8722D"/>
                </a:solidFill>
              </a:defRPr>
            </a:lvl5pPr>
          </a:lstStyle>
          <a:p>
            <a:pPr lvl="0"/>
            <a:r>
              <a:rPr lang="en-US"/>
              <a:t>Click to edit Master text styles</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3" name="Picture 6" descr="IRC-Cover-1.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sp>
        <p:nvSpPr>
          <p:cNvPr id="4" name="Title 1"/>
          <p:cNvSpPr txBox="1"/>
          <p:nvPr userDrawn="1"/>
        </p:nvSpPr>
        <p:spPr>
          <a:xfrm>
            <a:off x="982663" y="1268413"/>
            <a:ext cx="10244137" cy="661987"/>
          </a:xfrm>
          <a:prstGeom prst="rect">
            <a:avLst/>
          </a:prstGeom>
        </p:spPr>
        <p:txBody>
          <a:bodyPr/>
          <a:lstStyle>
            <a:lvl1pPr algn="l" defTabSz="914400" rtl="0" eaLnBrk="1" latinLnBrk="0" hangingPunct="1">
              <a:lnSpc>
                <a:spcPct val="100000"/>
              </a:lnSpc>
              <a:spcBef>
                <a:spcPct val="0"/>
              </a:spcBef>
              <a:buNone/>
              <a:defRPr sz="6000" kern="1200" cap="all" spc="200" baseline="0">
                <a:solidFill>
                  <a:schemeClr val="bg1"/>
                </a:solidFill>
                <a:latin typeface="+mj-lt"/>
                <a:ea typeface="+mj-ea"/>
                <a:cs typeface="+mj-cs"/>
              </a:defRPr>
            </a:lvl1pPr>
          </a:lstStyle>
          <a:p>
            <a:pPr>
              <a:defRPr/>
            </a:pPr>
            <a:r>
              <a:rPr lang="fr-FR" sz="2800" b="0" i="0" u="none" strike="noStrike" cap="all" baseline="0">
                <a:solidFill>
                  <a:srgbClr val="FFFFFF"/>
                </a:solidFill>
                <a:effectLst/>
                <a:uFill>
                  <a:solidFill>
                    <a:prstClr val="black">
                      <a:alpha val="0"/>
                    </a:prstClr>
                  </a:solidFill>
                </a:uFill>
                <a:latin typeface="Franklin Gothic Medium"/>
                <a:ea typeface="Franklin Gothic Medium"/>
                <a:cs typeface="Franklin Gothic Medium"/>
              </a:rPr>
              <a:t>Module 1</a:t>
            </a:r>
          </a:p>
        </p:txBody>
      </p:sp>
      <p:sp>
        <p:nvSpPr>
          <p:cNvPr id="5" name="Title 1"/>
          <p:cNvSpPr txBox="1"/>
          <p:nvPr userDrawn="1"/>
        </p:nvSpPr>
        <p:spPr>
          <a:xfrm>
            <a:off x="982663" y="4745038"/>
            <a:ext cx="10244137" cy="966787"/>
          </a:xfrm>
          <a:prstGeom prst="rect">
            <a:avLst/>
          </a:prstGeom>
        </p:spPr>
        <p:txBody>
          <a:bodyPr/>
          <a:lstStyle>
            <a:lvl1pPr algn="l" defTabSz="914400" rtl="0" eaLnBrk="1" latinLnBrk="0" hangingPunct="1">
              <a:lnSpc>
                <a:spcPct val="100000"/>
              </a:lnSpc>
              <a:spcBef>
                <a:spcPct val="0"/>
              </a:spcBef>
              <a:buNone/>
              <a:defRPr sz="6000" kern="1200" cap="all" spc="200" baseline="0">
                <a:solidFill>
                  <a:schemeClr val="bg1"/>
                </a:solidFill>
                <a:latin typeface="+mj-lt"/>
                <a:ea typeface="+mj-ea"/>
                <a:cs typeface="+mj-cs"/>
              </a:defRPr>
            </a:lvl1pPr>
          </a:lstStyle>
          <a:p>
            <a:pPr>
              <a:defRPr/>
            </a:pPr>
            <a:r>
              <a:rPr lang="fr-FR" sz="3200" b="0" i="0" u="none" strike="noStrike" cap="all" baseline="0">
                <a:solidFill>
                  <a:srgbClr val="FFFFFF"/>
                </a:solidFill>
                <a:effectLst/>
                <a:uFill>
                  <a:solidFill>
                    <a:prstClr val="black">
                      <a:alpha val="0"/>
                    </a:prstClr>
                  </a:solidFill>
                </a:uFill>
                <a:latin typeface="Franklin Gothic Book"/>
                <a:ea typeface="Franklin Gothic Book"/>
                <a:cs typeface="Franklin Gothic Book"/>
              </a:rPr>
              <a:t>Click to Edit Sub Title</a:t>
            </a:r>
          </a:p>
        </p:txBody>
      </p:sp>
      <p:cxnSp>
        <p:nvCxnSpPr>
          <p:cNvPr id="6" name="Straight Connector 5"/>
          <p:cNvCxnSpPr/>
          <p:nvPr userDrawn="1"/>
        </p:nvCxnSpPr>
        <p:spPr>
          <a:xfrm>
            <a:off x="1085850" y="4387850"/>
            <a:ext cx="10104438" cy="0"/>
          </a:xfrm>
          <a:prstGeom prst="line">
            <a:avLst/>
          </a:prstGeom>
          <a:ln w="76200" cmpd="sng">
            <a:solidFill>
              <a:schemeClr val="bg2"/>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982132" y="1962937"/>
            <a:ext cx="10244667" cy="2134930"/>
          </a:xfrm>
        </p:spPr>
        <p:txBody>
          <a:bodyPr anchor="t">
            <a:noAutofit/>
          </a:bodyPr>
          <a:lstStyle>
            <a:lvl1pPr algn="l">
              <a:lnSpc>
                <a:spcPct val="100000"/>
              </a:lnSpc>
              <a:defRPr sz="6000" spc="300" baseline="0">
                <a:solidFill>
                  <a:schemeClr val="bg1"/>
                </a:solidFill>
              </a:defRPr>
            </a:lvl1pPr>
          </a:lstStyle>
          <a:p>
            <a:r>
              <a:rPr lang="en-US"/>
              <a:t>Click to edit Master title style</a:t>
            </a: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over Option 1">
    <p:spTree>
      <p:nvGrpSpPr>
        <p:cNvPr id="1" name=""/>
        <p:cNvGrpSpPr/>
        <p:nvPr/>
      </p:nvGrpSpPr>
      <p:grpSpPr>
        <a:xfrm>
          <a:off x="0" y="0"/>
          <a:ext cx="0" cy="0"/>
          <a:chOff x="0" y="0"/>
          <a:chExt cx="0" cy="0"/>
        </a:xfrm>
      </p:grpSpPr>
      <p:pic>
        <p:nvPicPr>
          <p:cNvPr id="2" name="Picture 6" descr="IRC-Guidlines-Cover-1.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sp>
        <p:nvSpPr>
          <p:cNvPr id="3" name="Title 1"/>
          <p:cNvSpPr txBox="1"/>
          <p:nvPr userDrawn="1"/>
        </p:nvSpPr>
        <p:spPr>
          <a:xfrm>
            <a:off x="982663" y="1268413"/>
            <a:ext cx="10244137" cy="661987"/>
          </a:xfrm>
          <a:prstGeom prst="rect">
            <a:avLst/>
          </a:prstGeom>
        </p:spPr>
        <p:txBody>
          <a:bodyPr/>
          <a:lstStyle>
            <a:lvl1pPr algn="l" defTabSz="914400" rtl="0" eaLnBrk="1" latinLnBrk="0" hangingPunct="1">
              <a:lnSpc>
                <a:spcPct val="100000"/>
              </a:lnSpc>
              <a:spcBef>
                <a:spcPct val="0"/>
              </a:spcBef>
              <a:buNone/>
              <a:defRPr sz="6000" kern="1200" cap="all" spc="200" baseline="0">
                <a:solidFill>
                  <a:schemeClr val="bg1"/>
                </a:solidFill>
                <a:latin typeface="+mj-lt"/>
                <a:ea typeface="+mj-ea"/>
                <a:cs typeface="+mj-cs"/>
              </a:defRPr>
            </a:lvl1pPr>
          </a:lstStyle>
          <a:p>
            <a:pPr>
              <a:defRPr/>
            </a:pPr>
            <a:r>
              <a:rPr lang="fr-FR" sz="2800" b="0" i="0" u="none" strike="noStrike" cap="all" baseline="0">
                <a:solidFill>
                  <a:srgbClr val="FFFFFF"/>
                </a:solidFill>
                <a:effectLst/>
                <a:uFill>
                  <a:solidFill>
                    <a:prstClr val="black">
                      <a:alpha val="0"/>
                    </a:prstClr>
                  </a:solidFill>
                </a:uFill>
                <a:latin typeface="Franklin Gothic Medium"/>
                <a:ea typeface="Franklin Gothic Medium"/>
                <a:cs typeface="Franklin Gothic Medium"/>
              </a:rPr>
              <a:t>Module 1</a:t>
            </a:r>
          </a:p>
        </p:txBody>
      </p:sp>
      <p:sp>
        <p:nvSpPr>
          <p:cNvPr id="4" name="Rectangle 3"/>
          <p:cNvSpPr/>
          <p:nvPr userDrawn="1"/>
        </p:nvSpPr>
        <p:spPr>
          <a:xfrm>
            <a:off x="592138" y="1116013"/>
            <a:ext cx="10907712" cy="2487612"/>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cxnSp>
        <p:nvCxnSpPr>
          <p:cNvPr id="5" name="Straight Connector 4"/>
          <p:cNvCxnSpPr/>
          <p:nvPr userDrawn="1"/>
        </p:nvCxnSpPr>
        <p:spPr>
          <a:xfrm>
            <a:off x="871538" y="2971800"/>
            <a:ext cx="10104437" cy="0"/>
          </a:xfrm>
          <a:prstGeom prst="line">
            <a:avLst/>
          </a:prstGeom>
          <a:ln w="76200" cmpd="sng">
            <a:solidFill>
              <a:schemeClr val="accent1"/>
            </a:solidFill>
          </a:ln>
        </p:spPr>
        <p:style>
          <a:lnRef idx="2">
            <a:schemeClr val="accent1"/>
          </a:lnRef>
          <a:fillRef idx="0">
            <a:schemeClr val="accent1"/>
          </a:fillRef>
          <a:effectRef idx="1">
            <a:schemeClr val="accent1"/>
          </a:effectRef>
          <a:fontRef idx="minor">
            <a:schemeClr val="tx1"/>
          </a:fontRef>
        </p:style>
      </p:cxnSp>
      <p:sp>
        <p:nvSpPr>
          <p:cNvPr id="6" name="Title 1"/>
          <p:cNvSpPr txBox="1"/>
          <p:nvPr userDrawn="1"/>
        </p:nvSpPr>
        <p:spPr>
          <a:xfrm>
            <a:off x="809625" y="1439863"/>
            <a:ext cx="10591800" cy="1427162"/>
          </a:xfrm>
          <a:prstGeom prst="rect">
            <a:avLst/>
          </a:prstGeom>
        </p:spPr>
        <p:txBody>
          <a:bodyPr/>
          <a:lstStyle>
            <a:lvl1pPr algn="l" defTabSz="914400" rtl="0" eaLnBrk="1" latinLnBrk="0" hangingPunct="1">
              <a:lnSpc>
                <a:spcPct val="100000"/>
              </a:lnSpc>
              <a:spcBef>
                <a:spcPct val="0"/>
              </a:spcBef>
              <a:buNone/>
              <a:defRPr sz="6000" kern="1200" cap="all" spc="300" baseline="0">
                <a:solidFill>
                  <a:schemeClr val="bg1"/>
                </a:solidFill>
                <a:latin typeface="+mj-lt"/>
                <a:ea typeface="+mj-ea"/>
                <a:cs typeface="+mj-cs"/>
              </a:defRPr>
            </a:lvl1pPr>
          </a:lstStyle>
          <a:p>
            <a:pPr>
              <a:defRPr/>
            </a:pPr>
            <a:r>
              <a:rPr lang="fr-FR" sz="3800" b="0" i="0" u="none" strike="noStrike" cap="all" baseline="0">
                <a:solidFill>
                  <a:srgbClr val="000000"/>
                </a:solidFill>
                <a:effectLst/>
                <a:uFill>
                  <a:solidFill>
                    <a:prstClr val="black">
                      <a:alpha val="0"/>
                    </a:prstClr>
                  </a:solidFill>
                </a:uFill>
                <a:latin typeface="Franklin Gothic Medium"/>
                <a:ea typeface="Franklin Gothic Medium"/>
                <a:cs typeface="Franklin Gothic Medium"/>
              </a:rPr>
              <a:t>FORMATION INTERINSTITUTIONS SUR LA GESTION DES CAS DE VIOLENCE BASÉE SUR LE GENRE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ver Option 2">
    <p:spTree>
      <p:nvGrpSpPr>
        <p:cNvPr id="1" name=""/>
        <p:cNvGrpSpPr/>
        <p:nvPr/>
      </p:nvGrpSpPr>
      <p:grpSpPr>
        <a:xfrm>
          <a:off x="0" y="0"/>
          <a:ext cx="0" cy="0"/>
          <a:chOff x="0" y="0"/>
          <a:chExt cx="0" cy="0"/>
        </a:xfrm>
      </p:grpSpPr>
      <p:pic>
        <p:nvPicPr>
          <p:cNvPr id="5" name="Picture 6" descr="IRC-Cover-Purple-1.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sp>
        <p:nvSpPr>
          <p:cNvPr id="2" name="Title 1"/>
          <p:cNvSpPr>
            <a:spLocks noGrp="1"/>
          </p:cNvSpPr>
          <p:nvPr>
            <p:ph type="ctrTitle"/>
          </p:nvPr>
        </p:nvSpPr>
        <p:spPr>
          <a:xfrm>
            <a:off x="973667" y="1962937"/>
            <a:ext cx="10244667" cy="2134930"/>
          </a:xfrm>
        </p:spPr>
        <p:txBody>
          <a:bodyPr anchor="t">
            <a:noAutofit/>
          </a:bodyPr>
          <a:lstStyle>
            <a:lvl1pPr algn="l">
              <a:lnSpc>
                <a:spcPct val="100000"/>
              </a:lnSpc>
              <a:defRPr sz="6000" spc="300" baseline="0">
                <a:solidFill>
                  <a:schemeClr val="bg1"/>
                </a:solidFill>
              </a:defRPr>
            </a:lvl1pPr>
          </a:lstStyle>
          <a:p>
            <a:r>
              <a:rPr lang="en-US"/>
              <a:t>Click to edit Master title style</a:t>
            </a:r>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a:t>Click to edit Master text styles</a:t>
            </a: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Cover Option 2">
    <p:spTree>
      <p:nvGrpSpPr>
        <p:cNvPr id="1" name=""/>
        <p:cNvGrpSpPr/>
        <p:nvPr/>
      </p:nvGrpSpPr>
      <p:grpSpPr>
        <a:xfrm>
          <a:off x="0" y="0"/>
          <a:ext cx="0" cy="0"/>
          <a:chOff x="0" y="0"/>
          <a:chExt cx="0" cy="0"/>
        </a:xfrm>
      </p:grpSpPr>
      <p:pic>
        <p:nvPicPr>
          <p:cNvPr id="5" name="Picture 6" descr="IRC-Cover-1.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sp>
        <p:nvSpPr>
          <p:cNvPr id="2" name="Title 1"/>
          <p:cNvSpPr>
            <a:spLocks noGrp="1"/>
          </p:cNvSpPr>
          <p:nvPr>
            <p:ph type="ctrTitle"/>
          </p:nvPr>
        </p:nvSpPr>
        <p:spPr>
          <a:xfrm>
            <a:off x="973667" y="1962937"/>
            <a:ext cx="10244667" cy="2134930"/>
          </a:xfrm>
        </p:spPr>
        <p:txBody>
          <a:bodyPr anchor="t">
            <a:noAutofit/>
          </a:bodyPr>
          <a:lstStyle>
            <a:lvl1pPr algn="l">
              <a:lnSpc>
                <a:spcPct val="100000"/>
              </a:lnSpc>
              <a:defRPr sz="6000" spc="300" baseline="0">
                <a:solidFill>
                  <a:schemeClr val="bg1"/>
                </a:solidFill>
              </a:defRPr>
            </a:lvl1pPr>
          </a:lstStyle>
          <a:p>
            <a:r>
              <a:rPr lang="en-US"/>
              <a:t>Click to edit Master title style</a:t>
            </a:r>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a:t>Click to edit Master text styles</a:t>
            </a: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Cover Option 2">
    <p:spTree>
      <p:nvGrpSpPr>
        <p:cNvPr id="1" name=""/>
        <p:cNvGrpSpPr/>
        <p:nvPr/>
      </p:nvGrpSpPr>
      <p:grpSpPr>
        <a:xfrm>
          <a:off x="0" y="0"/>
          <a:ext cx="0" cy="0"/>
          <a:chOff x="0" y="0"/>
          <a:chExt cx="0" cy="0"/>
        </a:xfrm>
      </p:grpSpPr>
      <p:pic>
        <p:nvPicPr>
          <p:cNvPr id="5" name="Picture 6" descr="IRC-Cover-Green-1.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sp>
        <p:nvSpPr>
          <p:cNvPr id="2" name="Title 1"/>
          <p:cNvSpPr>
            <a:spLocks noGrp="1"/>
          </p:cNvSpPr>
          <p:nvPr>
            <p:ph type="ctrTitle"/>
          </p:nvPr>
        </p:nvSpPr>
        <p:spPr>
          <a:xfrm>
            <a:off x="973667" y="1962937"/>
            <a:ext cx="10244667" cy="2134930"/>
          </a:xfrm>
        </p:spPr>
        <p:txBody>
          <a:bodyPr anchor="t">
            <a:noAutofit/>
          </a:bodyPr>
          <a:lstStyle>
            <a:lvl1pPr algn="l">
              <a:lnSpc>
                <a:spcPct val="100000"/>
              </a:lnSpc>
              <a:defRPr sz="6000" spc="300" baseline="0">
                <a:solidFill>
                  <a:schemeClr val="bg1"/>
                </a:solidFill>
              </a:defRPr>
            </a:lvl1pPr>
          </a:lstStyle>
          <a:p>
            <a:r>
              <a:rPr lang="en-US"/>
              <a:t>Click to edit Master title style</a:t>
            </a:r>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a:t>Click to edit Master text styles</a:t>
            </a: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7_Cover Option 2">
    <p:spTree>
      <p:nvGrpSpPr>
        <p:cNvPr id="1" name=""/>
        <p:cNvGrpSpPr/>
        <p:nvPr/>
      </p:nvGrpSpPr>
      <p:grpSpPr>
        <a:xfrm>
          <a:off x="0" y="0"/>
          <a:ext cx="0" cy="0"/>
          <a:chOff x="0" y="0"/>
          <a:chExt cx="0" cy="0"/>
        </a:xfrm>
      </p:grpSpPr>
      <p:pic>
        <p:nvPicPr>
          <p:cNvPr id="5" name="Picture 6" descr="IRC-Cover-Orange-1.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sp>
        <p:nvSpPr>
          <p:cNvPr id="2" name="Title 1"/>
          <p:cNvSpPr>
            <a:spLocks noGrp="1"/>
          </p:cNvSpPr>
          <p:nvPr>
            <p:ph type="ctrTitle"/>
          </p:nvPr>
        </p:nvSpPr>
        <p:spPr>
          <a:xfrm>
            <a:off x="973667" y="1962937"/>
            <a:ext cx="10244667" cy="2134930"/>
          </a:xfrm>
        </p:spPr>
        <p:txBody>
          <a:bodyPr anchor="t">
            <a:noAutofit/>
          </a:bodyPr>
          <a:lstStyle>
            <a:lvl1pPr algn="l">
              <a:lnSpc>
                <a:spcPct val="100000"/>
              </a:lnSpc>
              <a:defRPr sz="6000" spc="300" baseline="0">
                <a:solidFill>
                  <a:schemeClr val="bg1"/>
                </a:solidFill>
              </a:defRPr>
            </a:lvl1pPr>
          </a:lstStyle>
          <a:p>
            <a:r>
              <a:rPr lang="en-US"/>
              <a:t>Click to edit Master title style</a:t>
            </a:r>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a:t>Click to edit Master text styles</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8_Cover Option 2">
    <p:spTree>
      <p:nvGrpSpPr>
        <p:cNvPr id="1" name=""/>
        <p:cNvGrpSpPr/>
        <p:nvPr/>
      </p:nvGrpSpPr>
      <p:grpSpPr>
        <a:xfrm>
          <a:off x="0" y="0"/>
          <a:ext cx="0" cy="0"/>
          <a:chOff x="0" y="0"/>
          <a:chExt cx="0" cy="0"/>
        </a:xfrm>
      </p:grpSpPr>
      <p:pic>
        <p:nvPicPr>
          <p:cNvPr id="5" name="Picture 6" descr="IRC-Cover-Purple-1.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sp>
        <p:nvSpPr>
          <p:cNvPr id="2" name="Title 1"/>
          <p:cNvSpPr>
            <a:spLocks noGrp="1"/>
          </p:cNvSpPr>
          <p:nvPr>
            <p:ph type="ctrTitle"/>
          </p:nvPr>
        </p:nvSpPr>
        <p:spPr>
          <a:xfrm>
            <a:off x="973667" y="1962937"/>
            <a:ext cx="10244667" cy="2134930"/>
          </a:xfrm>
        </p:spPr>
        <p:txBody>
          <a:bodyPr anchor="t">
            <a:noAutofit/>
          </a:bodyPr>
          <a:lstStyle>
            <a:lvl1pPr algn="l">
              <a:lnSpc>
                <a:spcPct val="100000"/>
              </a:lnSpc>
              <a:defRPr sz="6000" spc="300" baseline="0">
                <a:solidFill>
                  <a:schemeClr val="bg1"/>
                </a:solidFill>
              </a:defRPr>
            </a:lvl1pPr>
          </a:lstStyle>
          <a:p>
            <a:r>
              <a:rPr lang="en-US"/>
              <a:t>Click to edit Master title style</a:t>
            </a:r>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a:t>Click to edit Master text styles</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9_Cover Option 2">
    <p:spTree>
      <p:nvGrpSpPr>
        <p:cNvPr id="1" name=""/>
        <p:cNvGrpSpPr/>
        <p:nvPr/>
      </p:nvGrpSpPr>
      <p:grpSpPr>
        <a:xfrm>
          <a:off x="0" y="0"/>
          <a:ext cx="0" cy="0"/>
          <a:chOff x="0" y="0"/>
          <a:chExt cx="0" cy="0"/>
        </a:xfrm>
      </p:grpSpPr>
      <p:pic>
        <p:nvPicPr>
          <p:cNvPr id="5" name="Picture 6" descr="IRC-Cover-Yellow-1.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sp>
        <p:nvSpPr>
          <p:cNvPr id="2" name="Title 1"/>
          <p:cNvSpPr>
            <a:spLocks noGrp="1"/>
          </p:cNvSpPr>
          <p:nvPr>
            <p:ph type="ctrTitle"/>
          </p:nvPr>
        </p:nvSpPr>
        <p:spPr>
          <a:xfrm>
            <a:off x="973667" y="1962937"/>
            <a:ext cx="10244667" cy="2134930"/>
          </a:xfrm>
        </p:spPr>
        <p:txBody>
          <a:bodyPr anchor="t">
            <a:noAutofit/>
          </a:bodyPr>
          <a:lstStyle>
            <a:lvl1pPr algn="l">
              <a:lnSpc>
                <a:spcPct val="100000"/>
              </a:lnSpc>
              <a:defRPr sz="6000" spc="300" baseline="0">
                <a:solidFill>
                  <a:schemeClr val="bg1"/>
                </a:solidFill>
              </a:defRPr>
            </a:lvl1pPr>
          </a:lstStyle>
          <a:p>
            <a:r>
              <a:rPr lang="en-US"/>
              <a:t>Click to edit Master title style</a:t>
            </a:r>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a:t>Click to edit Master text styles</a:t>
            </a: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7" name="Picture 6" descr="IRC-Top-Border-3.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sp>
        <p:nvSpPr>
          <p:cNvPr id="45"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p>
        </p:txBody>
      </p:sp>
      <p:sp>
        <p:nvSpPr>
          <p:cNvPr id="3" name="Text Placeholder 2"/>
          <p:cNvSpPr>
            <a:spLocks noGrp="1"/>
          </p:cNvSpPr>
          <p:nvPr>
            <p:ph type="body" idx="1"/>
          </p:nvPr>
        </p:nvSpPr>
        <p:spPr>
          <a:xfrm>
            <a:off x="706628" y="2232552"/>
            <a:ext cx="4754880" cy="822960"/>
          </a:xfrm>
        </p:spPr>
        <p:txBody>
          <a:bodyPr lIns="137160" rIns="137160" anchor="ctr">
            <a:normAutofit/>
          </a:bodyPr>
          <a:lstStyle>
            <a:lvl1pPr marL="0" indent="0">
              <a:spcBef>
                <a:spcPct val="0"/>
              </a:spcBef>
              <a:spcAft>
                <a:spcPct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3143250"/>
            <a:ext cx="4436872" cy="297391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2"/>
          <p:cNvSpPr>
            <a:spLocks noGrp="1"/>
          </p:cNvSpPr>
          <p:nvPr>
            <p:ph type="body" idx="13"/>
          </p:nvPr>
        </p:nvSpPr>
        <p:spPr>
          <a:xfrm>
            <a:off x="6351073" y="2232552"/>
            <a:ext cx="4754880" cy="822960"/>
          </a:xfrm>
        </p:spPr>
        <p:txBody>
          <a:bodyPr lIns="137160" rIns="137160" anchor="ctr">
            <a:normAutofit/>
          </a:bodyPr>
          <a:lstStyle>
            <a:lvl1pPr marL="0" indent="0">
              <a:spcBef>
                <a:spcPct val="0"/>
              </a:spcBef>
              <a:spcAft>
                <a:spcPct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5" name="Content Placeholder 3"/>
          <p:cNvSpPr>
            <a:spLocks noGrp="1"/>
          </p:cNvSpPr>
          <p:nvPr>
            <p:ph sz="half" idx="14"/>
          </p:nvPr>
        </p:nvSpPr>
        <p:spPr>
          <a:xfrm>
            <a:off x="6668573" y="3143250"/>
            <a:ext cx="4436872" cy="2973917"/>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pic>
        <p:nvPicPr>
          <p:cNvPr id="6" name="Picture 6" descr="IRC-Top-Border-2.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sp>
        <p:nvSpPr>
          <p:cNvPr id="15" name="Title 1"/>
          <p:cNvSpPr>
            <a:spLocks noGrp="1"/>
          </p:cNvSpPr>
          <p:nvPr>
            <p:ph type="title"/>
          </p:nvPr>
        </p:nvSpPr>
        <p:spPr>
          <a:xfrm>
            <a:off x="375016" y="204215"/>
            <a:ext cx="11435983" cy="1136341"/>
          </a:xfrm>
        </p:spPr>
        <p:txBody>
          <a:bodyPr/>
          <a:lstStyle>
            <a:lvl1pPr>
              <a:defRPr sz="4000" baseline="0">
                <a:solidFill>
                  <a:schemeClr val="bg1"/>
                </a:solidFill>
              </a:defRPr>
            </a:lvl1pPr>
          </a:lstStyle>
          <a:p>
            <a:r>
              <a:rPr lang="en-US"/>
              <a:t>Click to edit Master title style</a:t>
            </a:r>
          </a:p>
        </p:txBody>
      </p:sp>
      <p:sp>
        <p:nvSpPr>
          <p:cNvPr id="3" name="Content Placeholder 2"/>
          <p:cNvSpPr>
            <a:spLocks noGrp="1"/>
          </p:cNvSpPr>
          <p:nvPr>
            <p:ph idx="1"/>
          </p:nvPr>
        </p:nvSpPr>
        <p:spPr>
          <a:xfrm>
            <a:off x="5715000" y="2234060"/>
            <a:ext cx="5678424" cy="3946607"/>
          </a:xfrm>
        </p:spPr>
        <p:txBody>
          <a:bodyPr/>
          <a:lstStyle>
            <a:lvl1pPr>
              <a:defRPr sz="2400" spc="20"/>
            </a:lvl1pPr>
            <a:lvl2pPr>
              <a:defRPr sz="2000" spc="20"/>
            </a:lvl2pPr>
            <a:lvl3pPr>
              <a:defRPr sz="1600" spc="20"/>
            </a:lvl3pPr>
            <a:lvl4pPr>
              <a:defRPr sz="1600" spc="20"/>
            </a:lvl4pPr>
            <a:lvl5pPr>
              <a:defRPr sz="1600" spc="2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3908778"/>
            <a:ext cx="4389120" cy="2271889"/>
          </a:xfrm>
        </p:spPr>
        <p:txBody>
          <a:bodyPr lIns="91440" rIns="91440">
            <a:normAutofit/>
          </a:bodyPr>
          <a:lstStyle>
            <a:lvl1pPr marL="0" indent="0">
              <a:lnSpc>
                <a:spcPct val="108000"/>
              </a:lnSpc>
              <a:spcBef>
                <a:spcPts val="600"/>
              </a:spcBef>
              <a:buNone/>
              <a:defRPr sz="2400" spc="2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10"/>
          </p:nvPr>
        </p:nvSpPr>
        <p:spPr>
          <a:xfrm>
            <a:off x="1024128" y="1975557"/>
            <a:ext cx="4389120" cy="1580444"/>
          </a:xfrm>
        </p:spPr>
        <p:txBody>
          <a:bodyPr lIns="91440" rIns="91440" anchor="b">
            <a:noAutofit/>
          </a:bodyPr>
          <a:lstStyle>
            <a:lvl1pPr marL="0" indent="0">
              <a:lnSpc>
                <a:spcPct val="100000"/>
              </a:lnSpc>
              <a:spcBef>
                <a:spcPts val="600"/>
              </a:spcBef>
              <a:buNone/>
              <a:defRPr sz="4400" b="0" i="0" spc="20">
                <a:solidFill>
                  <a:srgbClr val="F3C317"/>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pic>
        <p:nvPicPr>
          <p:cNvPr id="7" name="Picture 6" descr="IRC-Top-Border-1.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grpSp>
        <p:nvGrpSpPr>
          <p:cNvPr id="2" name="Group 7"/>
          <p:cNvGrpSpPr/>
          <p:nvPr userDrawn="1"/>
        </p:nvGrpSpPr>
        <p:grpSpPr>
          <a:xfrm>
            <a:off x="860425" y="1974850"/>
            <a:ext cx="4811713" cy="4318000"/>
            <a:chOff x="860776" y="1975557"/>
            <a:chExt cx="4811891" cy="4317998"/>
          </a:xfrm>
        </p:grpSpPr>
        <p:cxnSp>
          <p:nvCxnSpPr>
            <p:cNvPr id="9" name="Straight Connector 8"/>
            <p:cNvCxnSpPr/>
            <p:nvPr userDrawn="1"/>
          </p:nvCxnSpPr>
          <p:spPr>
            <a:xfrm flipH="1" flipV="1">
              <a:off x="875065" y="1975557"/>
              <a:ext cx="0" cy="21590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860776" y="2018420"/>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860776" y="6293555"/>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flipV="1">
              <a:off x="5629802" y="2018420"/>
              <a:ext cx="0" cy="4260848"/>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flipV="1">
              <a:off x="898877" y="3121731"/>
              <a:ext cx="0" cy="3157537"/>
            </a:xfrm>
            <a:prstGeom prst="line">
              <a:avLst/>
            </a:prstGeom>
            <a:ln w="76200" cmpd="sng"/>
          </p:spPr>
          <p:style>
            <a:lnRef idx="2">
              <a:schemeClr val="accent1"/>
            </a:lnRef>
            <a:fillRef idx="0">
              <a:schemeClr val="accent1"/>
            </a:fillRef>
            <a:effectRef idx="1">
              <a:schemeClr val="accent1"/>
            </a:effectRef>
            <a:fontRef idx="minor">
              <a:schemeClr val="tx1"/>
            </a:fontRef>
          </p:style>
        </p:cxnSp>
      </p:grpSp>
      <p:grpSp>
        <p:nvGrpSpPr>
          <p:cNvPr id="5" name="Group 13"/>
          <p:cNvGrpSpPr/>
          <p:nvPr userDrawn="1"/>
        </p:nvGrpSpPr>
        <p:grpSpPr>
          <a:xfrm>
            <a:off x="6505575" y="1974850"/>
            <a:ext cx="4811713" cy="4318000"/>
            <a:chOff x="860776" y="1975557"/>
            <a:chExt cx="4811891" cy="4317998"/>
          </a:xfrm>
        </p:grpSpPr>
        <p:cxnSp>
          <p:nvCxnSpPr>
            <p:cNvPr id="15" name="Straight Connector 14"/>
            <p:cNvCxnSpPr/>
            <p:nvPr userDrawn="1"/>
          </p:nvCxnSpPr>
          <p:spPr>
            <a:xfrm flipH="1" flipV="1">
              <a:off x="875065" y="1975557"/>
              <a:ext cx="0" cy="21590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860776" y="2018420"/>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60776" y="6293555"/>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flipV="1">
              <a:off x="5629802" y="2018420"/>
              <a:ext cx="0" cy="4260848"/>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flipV="1">
              <a:off x="898877" y="3121731"/>
              <a:ext cx="0" cy="3157537"/>
            </a:xfrm>
            <a:prstGeom prst="line">
              <a:avLst/>
            </a:prstGeom>
            <a:ln w="76200" cmpd="sng"/>
          </p:spPr>
          <p:style>
            <a:lnRef idx="2">
              <a:schemeClr val="accent1"/>
            </a:lnRef>
            <a:fillRef idx="0">
              <a:schemeClr val="accent1"/>
            </a:fillRef>
            <a:effectRef idx="1">
              <a:schemeClr val="accent1"/>
            </a:effectRef>
            <a:fontRef idx="minor">
              <a:schemeClr val="tx1"/>
            </a:fontRef>
          </p:style>
        </p:cxnSp>
      </p:grpSp>
      <p:sp>
        <p:nvSpPr>
          <p:cNvPr id="45"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p>
        </p:txBody>
      </p:sp>
      <p:sp>
        <p:nvSpPr>
          <p:cNvPr id="3" name="Text Placeholder 2"/>
          <p:cNvSpPr>
            <a:spLocks noGrp="1"/>
          </p:cNvSpPr>
          <p:nvPr>
            <p:ph type="body" idx="1"/>
          </p:nvPr>
        </p:nvSpPr>
        <p:spPr>
          <a:xfrm>
            <a:off x="706628" y="2232552"/>
            <a:ext cx="4754880" cy="822960"/>
          </a:xfrm>
        </p:spPr>
        <p:txBody>
          <a:bodyPr lIns="137160" rIns="137160" anchor="ctr">
            <a:normAutofit/>
          </a:bodyPr>
          <a:lstStyle>
            <a:lvl1pPr marL="0" indent="0">
              <a:spcBef>
                <a:spcPct val="0"/>
              </a:spcBef>
              <a:spcAft>
                <a:spcPct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3143250"/>
            <a:ext cx="4436872" cy="297391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2"/>
          <p:cNvSpPr>
            <a:spLocks noGrp="1"/>
          </p:cNvSpPr>
          <p:nvPr>
            <p:ph type="body" idx="13"/>
          </p:nvPr>
        </p:nvSpPr>
        <p:spPr>
          <a:xfrm>
            <a:off x="6351073" y="2232552"/>
            <a:ext cx="4754880" cy="822960"/>
          </a:xfrm>
        </p:spPr>
        <p:txBody>
          <a:bodyPr lIns="137160" rIns="137160" anchor="ctr">
            <a:normAutofit/>
          </a:bodyPr>
          <a:lstStyle>
            <a:lvl1pPr marL="0" indent="0">
              <a:spcBef>
                <a:spcPct val="0"/>
              </a:spcBef>
              <a:spcAft>
                <a:spcPct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5" name="Content Placeholder 3"/>
          <p:cNvSpPr>
            <a:spLocks noGrp="1"/>
          </p:cNvSpPr>
          <p:nvPr>
            <p:ph sz="half" idx="14"/>
          </p:nvPr>
        </p:nvSpPr>
        <p:spPr>
          <a:xfrm>
            <a:off x="6668573" y="3143250"/>
            <a:ext cx="4436872" cy="2973917"/>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5" name="Picture 6" descr="IRC-Top-Border-1.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sp>
        <p:nvSpPr>
          <p:cNvPr id="14"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p>
        </p:txBody>
      </p:sp>
      <p:sp>
        <p:nvSpPr>
          <p:cNvPr id="3" name="Content Placeholder 2"/>
          <p:cNvSpPr>
            <a:spLocks noGrp="1"/>
          </p:cNvSpPr>
          <p:nvPr>
            <p:ph sz="half" idx="1"/>
          </p:nvPr>
        </p:nvSpPr>
        <p:spPr>
          <a:xfrm>
            <a:off x="1024128" y="2286000"/>
            <a:ext cx="4754880" cy="4023360"/>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pic>
        <p:nvPicPr>
          <p:cNvPr id="6" name="Picture 6" descr="IRC-Top-Border-1.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cxnSp>
        <p:nvCxnSpPr>
          <p:cNvPr id="7" name="Straight Connector 6"/>
          <p:cNvCxnSpPr/>
          <p:nvPr userDrawn="1"/>
        </p:nvCxnSpPr>
        <p:spPr>
          <a:xfrm>
            <a:off x="1085850" y="3725863"/>
            <a:ext cx="4332288" cy="0"/>
          </a:xfrm>
          <a:prstGeom prst="line">
            <a:avLst/>
          </a:prstGeom>
          <a:ln w="76200" cmpd="sng">
            <a:solidFill>
              <a:schemeClr val="bg2"/>
            </a:solidFill>
          </a:ln>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p:nvPr>
        </p:nvSpPr>
        <p:spPr>
          <a:xfrm>
            <a:off x="375016" y="204215"/>
            <a:ext cx="11435983" cy="1136341"/>
          </a:xfrm>
        </p:spPr>
        <p:txBody>
          <a:bodyPr/>
          <a:lstStyle>
            <a:lvl1pPr>
              <a:defRPr sz="4000" baseline="0">
                <a:solidFill>
                  <a:schemeClr val="bg1"/>
                </a:solidFill>
              </a:defRPr>
            </a:lvl1pPr>
          </a:lstStyle>
          <a:p>
            <a:r>
              <a:rPr lang="en-US"/>
              <a:t>Click to edit Master title style</a:t>
            </a:r>
          </a:p>
        </p:txBody>
      </p:sp>
      <p:sp>
        <p:nvSpPr>
          <p:cNvPr id="3" name="Content Placeholder 2"/>
          <p:cNvSpPr>
            <a:spLocks noGrp="1"/>
          </p:cNvSpPr>
          <p:nvPr>
            <p:ph idx="1"/>
          </p:nvPr>
        </p:nvSpPr>
        <p:spPr>
          <a:xfrm>
            <a:off x="5715000" y="2234060"/>
            <a:ext cx="5678424" cy="3946607"/>
          </a:xfrm>
        </p:spPr>
        <p:txBody>
          <a:bodyPr/>
          <a:lstStyle>
            <a:lvl1pPr>
              <a:defRPr sz="2400" spc="20"/>
            </a:lvl1pPr>
            <a:lvl2pPr>
              <a:defRPr sz="2000" spc="20"/>
            </a:lvl2pPr>
            <a:lvl3pPr>
              <a:defRPr sz="1600" spc="20"/>
            </a:lvl3pPr>
            <a:lvl4pPr>
              <a:defRPr sz="1600" spc="20"/>
            </a:lvl4pPr>
            <a:lvl5pPr>
              <a:defRPr sz="1600" spc="2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3908778"/>
            <a:ext cx="4389120" cy="2271889"/>
          </a:xfrm>
        </p:spPr>
        <p:txBody>
          <a:bodyPr lIns="91440" rIns="91440">
            <a:normAutofit/>
          </a:bodyPr>
          <a:lstStyle>
            <a:lvl1pPr marL="0" indent="0">
              <a:lnSpc>
                <a:spcPct val="108000"/>
              </a:lnSpc>
              <a:spcBef>
                <a:spcPts val="600"/>
              </a:spcBef>
              <a:buNone/>
              <a:defRPr sz="2400" spc="2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10"/>
          </p:nvPr>
        </p:nvSpPr>
        <p:spPr>
          <a:xfrm>
            <a:off x="1024128" y="1975557"/>
            <a:ext cx="4389120" cy="1580444"/>
          </a:xfrm>
        </p:spPr>
        <p:txBody>
          <a:bodyPr lIns="91440" rIns="91440" anchor="b">
            <a:noAutofit/>
          </a:bodyPr>
          <a:lstStyle>
            <a:lvl1pPr marL="0" indent="0">
              <a:lnSpc>
                <a:spcPct val="100000"/>
              </a:lnSpc>
              <a:spcBef>
                <a:spcPts val="600"/>
              </a:spcBef>
              <a:buNone/>
              <a:defRPr sz="4400" b="0" i="0" spc="20">
                <a:solidFill>
                  <a:schemeClr val="accent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over Option 2">
    <p:spTree>
      <p:nvGrpSpPr>
        <p:cNvPr id="1" name=""/>
        <p:cNvGrpSpPr/>
        <p:nvPr/>
      </p:nvGrpSpPr>
      <p:grpSpPr>
        <a:xfrm>
          <a:off x="0" y="0"/>
          <a:ext cx="0" cy="0"/>
          <a:chOff x="0" y="0"/>
          <a:chExt cx="0" cy="0"/>
        </a:xfrm>
      </p:grpSpPr>
      <p:pic>
        <p:nvPicPr>
          <p:cNvPr id="5" name="Picture 6" descr="IRC-Cover-Yellow-1.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sp>
        <p:nvSpPr>
          <p:cNvPr id="2" name="Title 1"/>
          <p:cNvSpPr>
            <a:spLocks noGrp="1"/>
          </p:cNvSpPr>
          <p:nvPr>
            <p:ph type="ctrTitle"/>
          </p:nvPr>
        </p:nvSpPr>
        <p:spPr>
          <a:xfrm>
            <a:off x="973667" y="1962937"/>
            <a:ext cx="10244667" cy="2134930"/>
          </a:xfrm>
        </p:spPr>
        <p:txBody>
          <a:bodyPr anchor="t">
            <a:noAutofit/>
          </a:bodyPr>
          <a:lstStyle>
            <a:lvl1pPr algn="l">
              <a:lnSpc>
                <a:spcPct val="100000"/>
              </a:lnSpc>
              <a:defRPr sz="6000" spc="300" baseline="0">
                <a:solidFill>
                  <a:schemeClr val="bg1"/>
                </a:solidFill>
              </a:defRPr>
            </a:lvl1pPr>
          </a:lstStyle>
          <a:p>
            <a:r>
              <a:rPr lang="en-US"/>
              <a:t>Click to edit Master title style</a:t>
            </a:r>
          </a:p>
        </p:txBody>
      </p:sp>
      <p:sp>
        <p:nvSpPr>
          <p:cNvPr id="9" name="Text Placeholder 8"/>
          <p:cNvSpPr>
            <a:spLocks noGrp="1"/>
          </p:cNvSpPr>
          <p:nvPr>
            <p:ph type="body" sz="quarter" idx="10"/>
          </p:nvPr>
        </p:nvSpPr>
        <p:spPr>
          <a:xfrm>
            <a:off x="973667" y="1269486"/>
            <a:ext cx="10329334" cy="720725"/>
          </a:xfrm>
        </p:spPr>
        <p:txBody>
          <a:bodyPr/>
          <a:lstStyle>
            <a:lvl1pPr>
              <a:defRPr sz="2800" b="0" i="0" spc="100">
                <a:solidFill>
                  <a:schemeClr val="bg1"/>
                </a:solidFill>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73667" y="4890030"/>
            <a:ext cx="10201275" cy="803275"/>
          </a:xfrm>
        </p:spPr>
        <p:txBody>
          <a:bodyPr/>
          <a:lstStyle>
            <a:lvl1pPr>
              <a:defRPr sz="3200" spc="120">
                <a:solidFill>
                  <a:srgbClr val="FFFFFF"/>
                </a:solidFill>
              </a:defRPr>
            </a:lvl1pPr>
          </a:lstStyle>
          <a:p>
            <a:pPr lvl="0"/>
            <a:r>
              <a:rPr lang="en-US"/>
              <a:t>Click to edit Master text styles</a:t>
            </a: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pic>
        <p:nvPicPr>
          <p:cNvPr id="6" name="Picture 6" descr="IRC-Cover-1.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sp>
        <p:nvSpPr>
          <p:cNvPr id="7" name="Rectangle 6"/>
          <p:cNvSpPr/>
          <p:nvPr userDrawn="1"/>
        </p:nvSpPr>
        <p:spPr>
          <a:xfrm>
            <a:off x="0" y="1552575"/>
            <a:ext cx="12192000" cy="5305425"/>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solidFill>
                <a:prstClr val="black"/>
              </a:solidFill>
            </a:endParaRPr>
          </a:p>
        </p:txBody>
      </p:sp>
      <p:sp>
        <p:nvSpPr>
          <p:cNvPr id="8" name="Rectangle 7"/>
          <p:cNvSpPr/>
          <p:nvPr userDrawn="1"/>
        </p:nvSpPr>
        <p:spPr>
          <a:xfrm>
            <a:off x="2840038" y="2003425"/>
            <a:ext cx="6526212" cy="1187450"/>
          </a:xfrm>
          <a:prstGeom prst="rect">
            <a:avLst/>
          </a:prstGeom>
          <a:noFill/>
          <a:ln w="76200" cmpd="sng">
            <a:solidFill>
              <a:schemeClr val="accent3"/>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sp>
        <p:nvSpPr>
          <p:cNvPr id="9" name="Rectangle 8"/>
          <p:cNvSpPr/>
          <p:nvPr userDrawn="1"/>
        </p:nvSpPr>
        <p:spPr>
          <a:xfrm>
            <a:off x="2840038" y="3597275"/>
            <a:ext cx="6526212" cy="1187450"/>
          </a:xfrm>
          <a:prstGeom prst="rect">
            <a:avLst/>
          </a:prstGeom>
          <a:noFill/>
          <a:ln w="76200" cmpd="sng">
            <a:solidFill>
              <a:schemeClr val="accent5"/>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sp>
        <p:nvSpPr>
          <p:cNvPr id="10" name="Rectangle 9"/>
          <p:cNvSpPr/>
          <p:nvPr userDrawn="1"/>
        </p:nvSpPr>
        <p:spPr>
          <a:xfrm>
            <a:off x="2840038" y="5207000"/>
            <a:ext cx="6526212" cy="1187450"/>
          </a:xfrm>
          <a:prstGeom prst="rect">
            <a:avLst/>
          </a:prstGeom>
          <a:noFill/>
          <a:ln w="76200" cmpd="sng">
            <a:solidFill>
              <a:schemeClr val="accent6"/>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sp>
        <p:nvSpPr>
          <p:cNvPr id="2" name="Title 1"/>
          <p:cNvSpPr>
            <a:spLocks noGrp="1"/>
          </p:cNvSpPr>
          <p:nvPr>
            <p:ph type="title"/>
          </p:nvPr>
        </p:nvSpPr>
        <p:spPr>
          <a:xfrm>
            <a:off x="375016" y="204215"/>
            <a:ext cx="11435983" cy="1136341"/>
          </a:xfrm>
        </p:spPr>
        <p:txBody>
          <a:bodyPr/>
          <a:lstStyle>
            <a:lvl1pPr algn="ctr">
              <a:defRPr sz="4000" baseline="0">
                <a:solidFill>
                  <a:schemeClr val="bg1"/>
                </a:solidFill>
              </a:defRPr>
            </a:lvl1pPr>
          </a:lstStyle>
          <a:p>
            <a:r>
              <a:rPr lang="en-US"/>
              <a:t>Click to edit Master title style</a:t>
            </a:r>
          </a:p>
        </p:txBody>
      </p:sp>
      <p:sp>
        <p:nvSpPr>
          <p:cNvPr id="15" name="Text Placeholder 14"/>
          <p:cNvSpPr>
            <a:spLocks noGrp="1"/>
          </p:cNvSpPr>
          <p:nvPr>
            <p:ph type="body" sz="quarter" idx="10"/>
          </p:nvPr>
        </p:nvSpPr>
        <p:spPr>
          <a:xfrm>
            <a:off x="3020130" y="2342446"/>
            <a:ext cx="6123869" cy="578554"/>
          </a:xfrm>
        </p:spPr>
        <p:txBody>
          <a:bodyPr>
            <a:normAutofit/>
          </a:bodyPr>
          <a:lstStyle>
            <a:lvl1pPr algn="ctr">
              <a:defRPr sz="3200" b="0" i="0" spc="230">
                <a:solidFill>
                  <a:schemeClr val="accent3"/>
                </a:solidFill>
                <a:latin typeface="+mj-lt"/>
              </a:defRPr>
            </a:lvl1pPr>
            <a:lvl2pPr>
              <a:defRPr>
                <a:solidFill>
                  <a:srgbClr val="E8722D"/>
                </a:solidFill>
              </a:defRPr>
            </a:lvl2pPr>
            <a:lvl3pPr>
              <a:defRPr>
                <a:solidFill>
                  <a:srgbClr val="E8722D"/>
                </a:solidFill>
              </a:defRPr>
            </a:lvl3pPr>
            <a:lvl4pPr>
              <a:defRPr>
                <a:solidFill>
                  <a:srgbClr val="E8722D"/>
                </a:solidFill>
              </a:defRPr>
            </a:lvl4pPr>
            <a:lvl5pPr>
              <a:defRPr>
                <a:solidFill>
                  <a:srgbClr val="E8722D"/>
                </a:solidFill>
              </a:defRPr>
            </a:lvl5pPr>
          </a:lstStyle>
          <a:p>
            <a:pPr lvl="0"/>
            <a:r>
              <a:rPr lang="en-US"/>
              <a:t>Click to edit Master text styles</a:t>
            </a:r>
          </a:p>
        </p:txBody>
      </p:sp>
      <p:sp>
        <p:nvSpPr>
          <p:cNvPr id="14" name="Text Placeholder 14"/>
          <p:cNvSpPr>
            <a:spLocks noGrp="1"/>
          </p:cNvSpPr>
          <p:nvPr>
            <p:ph type="body" sz="quarter" idx="11"/>
          </p:nvPr>
        </p:nvSpPr>
        <p:spPr>
          <a:xfrm>
            <a:off x="3020130" y="3951110"/>
            <a:ext cx="6123869" cy="578554"/>
          </a:xfrm>
        </p:spPr>
        <p:txBody>
          <a:bodyPr>
            <a:normAutofit/>
          </a:bodyPr>
          <a:lstStyle>
            <a:lvl1pPr algn="ctr">
              <a:defRPr sz="3200" b="0" i="0" spc="230">
                <a:solidFill>
                  <a:schemeClr val="accent5"/>
                </a:solidFill>
                <a:latin typeface="+mj-lt"/>
              </a:defRPr>
            </a:lvl1pPr>
            <a:lvl2pPr>
              <a:defRPr>
                <a:solidFill>
                  <a:srgbClr val="E8722D"/>
                </a:solidFill>
              </a:defRPr>
            </a:lvl2pPr>
            <a:lvl3pPr>
              <a:defRPr>
                <a:solidFill>
                  <a:srgbClr val="E8722D"/>
                </a:solidFill>
              </a:defRPr>
            </a:lvl3pPr>
            <a:lvl4pPr>
              <a:defRPr>
                <a:solidFill>
                  <a:srgbClr val="E8722D"/>
                </a:solidFill>
              </a:defRPr>
            </a:lvl4pPr>
            <a:lvl5pPr>
              <a:defRPr>
                <a:solidFill>
                  <a:srgbClr val="E8722D"/>
                </a:solidFill>
              </a:defRPr>
            </a:lvl5pPr>
          </a:lstStyle>
          <a:p>
            <a:pPr lvl="0"/>
            <a:r>
              <a:rPr lang="en-US"/>
              <a:t>Click to edit Master text styles</a:t>
            </a:r>
          </a:p>
        </p:txBody>
      </p:sp>
      <p:sp>
        <p:nvSpPr>
          <p:cNvPr id="16" name="Text Placeholder 14"/>
          <p:cNvSpPr>
            <a:spLocks noGrp="1"/>
          </p:cNvSpPr>
          <p:nvPr>
            <p:ph type="body" sz="quarter" idx="12"/>
          </p:nvPr>
        </p:nvSpPr>
        <p:spPr>
          <a:xfrm>
            <a:off x="3020130" y="5573886"/>
            <a:ext cx="6123869" cy="578554"/>
          </a:xfrm>
        </p:spPr>
        <p:txBody>
          <a:bodyPr>
            <a:normAutofit/>
          </a:bodyPr>
          <a:lstStyle>
            <a:lvl1pPr algn="ctr">
              <a:defRPr sz="3200" b="0" i="0" spc="230">
                <a:solidFill>
                  <a:schemeClr val="accent6"/>
                </a:solidFill>
                <a:latin typeface="+mj-lt"/>
              </a:defRPr>
            </a:lvl1pPr>
            <a:lvl2pPr>
              <a:defRPr>
                <a:solidFill>
                  <a:srgbClr val="E8722D"/>
                </a:solidFill>
              </a:defRPr>
            </a:lvl2pPr>
            <a:lvl3pPr>
              <a:defRPr>
                <a:solidFill>
                  <a:srgbClr val="E8722D"/>
                </a:solidFill>
              </a:defRPr>
            </a:lvl3pPr>
            <a:lvl4pPr>
              <a:defRPr>
                <a:solidFill>
                  <a:srgbClr val="E8722D"/>
                </a:solidFill>
              </a:defRPr>
            </a:lvl4pPr>
            <a:lvl5pPr>
              <a:defRPr>
                <a:solidFill>
                  <a:srgbClr val="E8722D"/>
                </a:solidFill>
              </a:defRPr>
            </a:lvl5pPr>
          </a:lstStyle>
          <a:p>
            <a:pPr lvl="0"/>
            <a:r>
              <a:rPr lang="en-US"/>
              <a:t>Click to edit Master text styles</a:t>
            </a: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6" descr="IRC-Cover-1.jpg"/>
          <p:cNvPicPr>
            <a:picLocks noChangeAspect="1"/>
          </p:cNvPicPr>
          <p:nvPr userDrawn="1"/>
        </p:nvPicPr>
        <p:blipFill>
          <a:blip r:embed="rId2"/>
          <a:stretch>
            <a:fillRect/>
          </a:stretch>
        </p:blipFill>
        <p:spPr bwMode="auto">
          <a:xfrm>
            <a:off x="0" y="0"/>
            <a:ext cx="12192000" cy="6858000"/>
          </a:xfrm>
          <a:prstGeom prst="rect">
            <a:avLst/>
          </a:prstGeom>
          <a:noFill/>
          <a:ln w="9525">
            <a:noFill/>
            <a:miter lim="800000"/>
          </a:ln>
        </p:spPr>
      </p:pic>
      <p:sp>
        <p:nvSpPr>
          <p:cNvPr id="4" name="Title 1"/>
          <p:cNvSpPr txBox="1"/>
          <p:nvPr userDrawn="1"/>
        </p:nvSpPr>
        <p:spPr>
          <a:xfrm>
            <a:off x="982663" y="1268413"/>
            <a:ext cx="10244137" cy="661987"/>
          </a:xfrm>
          <a:prstGeom prst="rect">
            <a:avLst/>
          </a:prstGeom>
        </p:spPr>
        <p:txBody>
          <a:bodyPr/>
          <a:lstStyle>
            <a:lvl1pPr algn="l" defTabSz="914400" rtl="0" eaLnBrk="1" latinLnBrk="0" hangingPunct="1">
              <a:lnSpc>
                <a:spcPct val="100000"/>
              </a:lnSpc>
              <a:spcBef>
                <a:spcPct val="0"/>
              </a:spcBef>
              <a:buNone/>
              <a:defRPr sz="6000" kern="1200" cap="all" spc="200" baseline="0">
                <a:solidFill>
                  <a:schemeClr val="bg1"/>
                </a:solidFill>
                <a:latin typeface="+mj-lt"/>
                <a:ea typeface="+mj-ea"/>
                <a:cs typeface="+mj-cs"/>
              </a:defRPr>
            </a:lvl1pPr>
          </a:lstStyle>
          <a:p>
            <a:pPr>
              <a:defRPr/>
            </a:pPr>
            <a:r>
              <a:rPr lang="fr-FR" sz="2800" b="0" i="0" u="none" strike="noStrike" cap="all" baseline="0">
                <a:solidFill>
                  <a:srgbClr val="FFFFFF"/>
                </a:solidFill>
                <a:effectLst/>
                <a:uFill>
                  <a:solidFill>
                    <a:prstClr val="black">
                      <a:alpha val="0"/>
                    </a:prstClr>
                  </a:solidFill>
                </a:uFill>
                <a:latin typeface="Franklin Gothic Medium"/>
                <a:ea typeface="Franklin Gothic Medium"/>
                <a:cs typeface="Franklin Gothic Medium"/>
              </a:rPr>
              <a:t>Module 1</a:t>
            </a:r>
          </a:p>
        </p:txBody>
      </p:sp>
      <p:sp>
        <p:nvSpPr>
          <p:cNvPr id="5" name="Title 1"/>
          <p:cNvSpPr txBox="1"/>
          <p:nvPr userDrawn="1"/>
        </p:nvSpPr>
        <p:spPr>
          <a:xfrm>
            <a:off x="982663" y="4745038"/>
            <a:ext cx="10244137" cy="966787"/>
          </a:xfrm>
          <a:prstGeom prst="rect">
            <a:avLst/>
          </a:prstGeom>
        </p:spPr>
        <p:txBody>
          <a:bodyPr/>
          <a:lstStyle>
            <a:lvl1pPr algn="l" defTabSz="914400" rtl="0" eaLnBrk="1" latinLnBrk="0" hangingPunct="1">
              <a:lnSpc>
                <a:spcPct val="100000"/>
              </a:lnSpc>
              <a:spcBef>
                <a:spcPct val="0"/>
              </a:spcBef>
              <a:buNone/>
              <a:defRPr sz="6000" kern="1200" cap="all" spc="200" baseline="0">
                <a:solidFill>
                  <a:schemeClr val="bg1"/>
                </a:solidFill>
                <a:latin typeface="+mj-lt"/>
                <a:ea typeface="+mj-ea"/>
                <a:cs typeface="+mj-cs"/>
              </a:defRPr>
            </a:lvl1pPr>
          </a:lstStyle>
          <a:p>
            <a:pPr>
              <a:defRPr/>
            </a:pPr>
            <a:r>
              <a:rPr lang="fr-FR" sz="3200" b="0" i="0" u="none" strike="noStrike" cap="all" baseline="0">
                <a:solidFill>
                  <a:srgbClr val="FFFFFF"/>
                </a:solidFill>
                <a:effectLst/>
                <a:uFill>
                  <a:solidFill>
                    <a:prstClr val="black">
                      <a:alpha val="0"/>
                    </a:prstClr>
                  </a:solidFill>
                </a:uFill>
                <a:latin typeface="Franklin Gothic Book"/>
                <a:ea typeface="Franklin Gothic Book"/>
                <a:cs typeface="Franklin Gothic Book"/>
              </a:rPr>
              <a:t>Click to Edit Sub Title</a:t>
            </a:r>
          </a:p>
        </p:txBody>
      </p:sp>
      <p:cxnSp>
        <p:nvCxnSpPr>
          <p:cNvPr id="6" name="Straight Connector 5"/>
          <p:cNvCxnSpPr/>
          <p:nvPr userDrawn="1"/>
        </p:nvCxnSpPr>
        <p:spPr>
          <a:xfrm>
            <a:off x="1085850" y="4387850"/>
            <a:ext cx="10104438" cy="0"/>
          </a:xfrm>
          <a:prstGeom prst="line">
            <a:avLst/>
          </a:prstGeom>
          <a:ln w="76200" cmpd="sng">
            <a:solidFill>
              <a:schemeClr val="bg2"/>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982132" y="1962937"/>
            <a:ext cx="10244667" cy="2134930"/>
          </a:xfrm>
        </p:spPr>
        <p:txBody>
          <a:bodyPr anchor="t">
            <a:noAutofit/>
          </a:bodyPr>
          <a:lstStyle>
            <a:lvl1pPr algn="l">
              <a:lnSpc>
                <a:spcPct val="100000"/>
              </a:lnSpc>
              <a:defRPr sz="6000" spc="300" baseline="0">
                <a:solidFill>
                  <a:schemeClr val="bg1"/>
                </a:solidFill>
              </a:defRPr>
            </a:lvl1p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0">
          <a:blip r:embed="rId2"/>
          <a:stretch>
            <a:fillRect/>
          </a:stretch>
        </a:blipFill>
        <a:effectLst/>
      </p:bgPr>
    </p:bg>
    <p:spTree>
      <p:nvGrpSpPr>
        <p:cNvPr id="1" name=""/>
        <p:cNvGrpSpPr/>
        <p:nvPr/>
      </p:nvGrpSpPr>
      <p:grpSpPr>
        <a:xfrm>
          <a:off x="0" y="0"/>
          <a:ext cx="0" cy="0"/>
          <a:chOff x="0" y="0"/>
          <a:chExt cx="0" cy="0"/>
        </a:xfrm>
      </p:grpSpPr>
      <p:pic>
        <p:nvPicPr>
          <p:cNvPr id="4" name="Picture 6" descr="IRC-Left-Background-1.jpg"/>
          <p:cNvPicPr>
            <a:picLocks noChangeAspect="1"/>
          </p:cNvPicPr>
          <p:nvPr userDrawn="1"/>
        </p:nvPicPr>
        <p:blipFill>
          <a:blip r:embed="rId3"/>
          <a:stretch>
            <a:fillRect/>
          </a:stretch>
        </p:blipFill>
        <p:spPr bwMode="auto">
          <a:xfrm>
            <a:off x="0" y="0"/>
            <a:ext cx="12192000" cy="6858000"/>
          </a:xfrm>
          <a:prstGeom prst="rect">
            <a:avLst/>
          </a:prstGeom>
          <a:noFill/>
          <a:ln w="9525">
            <a:noFill/>
            <a:miter lim="800000"/>
          </a:ln>
        </p:spPr>
      </p:pic>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a:t>Click to edit Master title style</a:t>
            </a:r>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Clr>
                <a:schemeClr val="accent1"/>
              </a:buClr>
              <a:buSzTx/>
              <a:buFontTx/>
              <a:buBlip>
                <a:blip r:embed="rId4"/>
              </a:buBlip>
              <a:defRPr sz="2000" spc="0"/>
            </a:lvl1pPr>
            <a:lvl2pPr marL="265176" indent="-137160">
              <a:buClr>
                <a:schemeClr val="accent1"/>
              </a:buClr>
              <a:buSzTx/>
              <a:buFontTx/>
              <a:buBlip>
                <a:blip r:embed="rId4"/>
              </a:buBlip>
              <a:defRPr/>
            </a:lvl2pPr>
            <a:lvl3pPr marL="448056" indent="-137160">
              <a:buClr>
                <a:schemeClr val="accent1"/>
              </a:buClr>
              <a:buSzTx/>
              <a:buFontTx/>
              <a:buBlip>
                <a:blip r:embed="rId4"/>
              </a:buBlip>
              <a:defRPr/>
            </a:lvl3pPr>
            <a:lvl4pPr marL="594360" indent="-137160">
              <a:buSzTx/>
              <a:buFontTx/>
              <a:buBlip>
                <a:blip r:embed="rId4"/>
              </a:buBlip>
              <a:defRPr/>
            </a:lvl4pPr>
            <a:lvl5pPr marL="777240" indent="-137160">
              <a:buSzTx/>
              <a:buFontTx/>
              <a:buBlip>
                <a:blip r:embed="rId4"/>
              </a:buBlip>
              <a:defRPr/>
            </a:lvl5pPr>
          </a:lstStyle>
          <a:p>
            <a:pPr lvl="0"/>
            <a:r>
              <a:rPr lang="en-US"/>
              <a:t>Click to edit Master text styles</a:t>
            </a:r>
          </a:p>
          <a:p>
            <a:pPr lvl="1"/>
            <a:r>
              <a:rPr lang="en-US"/>
              <a:t>Second level</a:t>
            </a:r>
          </a:p>
          <a:p>
            <a:pPr lvl="2"/>
            <a:r>
              <a:rPr lang="en-US"/>
              <a:t>Third level</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0">
          <a:blip r:embed="rId2"/>
          <a:stretch>
            <a:fillRect/>
          </a:stretch>
        </a:blipFill>
        <a:effectLst/>
      </p:bgPr>
    </p:bg>
    <p:spTree>
      <p:nvGrpSpPr>
        <p:cNvPr id="1" name=""/>
        <p:cNvGrpSpPr/>
        <p:nvPr/>
      </p:nvGrpSpPr>
      <p:grpSpPr>
        <a:xfrm>
          <a:off x="0" y="0"/>
          <a:ext cx="0" cy="0"/>
          <a:chOff x="0" y="0"/>
          <a:chExt cx="0" cy="0"/>
        </a:xfrm>
      </p:grpSpPr>
      <p:pic>
        <p:nvPicPr>
          <p:cNvPr id="4" name="Picture 6" descr="IRC-Left-Background-3.jpg"/>
          <p:cNvPicPr>
            <a:picLocks noChangeAspect="1"/>
          </p:cNvPicPr>
          <p:nvPr userDrawn="1"/>
        </p:nvPicPr>
        <p:blipFill>
          <a:blip r:embed="rId3"/>
          <a:stretch>
            <a:fillRect/>
          </a:stretch>
        </p:blipFill>
        <p:spPr bwMode="auto">
          <a:xfrm>
            <a:off x="0" y="0"/>
            <a:ext cx="12192000" cy="6858000"/>
          </a:xfrm>
          <a:prstGeom prst="rect">
            <a:avLst/>
          </a:prstGeom>
          <a:noFill/>
          <a:ln w="9525">
            <a:noFill/>
            <a:miter lim="800000"/>
          </a:ln>
        </p:spPr>
      </p:pic>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a:t>Click to edit Master title style</a:t>
            </a:r>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Clr>
                <a:schemeClr val="accent5"/>
              </a:buClr>
              <a:buSzTx/>
              <a:buFontTx/>
              <a:buBlip>
                <a:blip r:embed="rId4"/>
              </a:buBlip>
              <a:defRPr sz="2000" spc="0"/>
            </a:lvl1pPr>
            <a:lvl2pPr marL="265176" indent="-137160">
              <a:buClr>
                <a:schemeClr val="accent5"/>
              </a:buClr>
              <a:buSzTx/>
              <a:buFontTx/>
              <a:buBlip>
                <a:blip r:embed="rId4"/>
              </a:buBlip>
              <a:defRPr/>
            </a:lvl2pPr>
            <a:lvl3pPr marL="448056" indent="-137160">
              <a:buClr>
                <a:schemeClr val="accent5"/>
              </a:buClr>
              <a:buSzTx/>
              <a:buFontTx/>
              <a:buBlip>
                <a:blip r:embed="rId4"/>
              </a:buBlip>
              <a:defRPr/>
            </a:lvl3pPr>
            <a:lvl4pPr marL="594360" indent="-137160">
              <a:buSzTx/>
              <a:buFontTx/>
              <a:buBlip>
                <a:blip r:embed="rId5"/>
              </a:buBlip>
              <a:defRPr/>
            </a:lvl4pPr>
            <a:lvl5pPr marL="777240" indent="-137160">
              <a:buSzTx/>
              <a:buFontTx/>
              <a:buBlip>
                <a:blip r:embed="rId5"/>
              </a:buBlip>
              <a:defRPr/>
            </a:lvl5pPr>
          </a:lstStyle>
          <a:p>
            <a:pPr lvl="0"/>
            <a:r>
              <a:rPr lang="en-US"/>
              <a:t>Click to edit Master text styles</a:t>
            </a:r>
          </a:p>
          <a:p>
            <a:pPr lvl="1"/>
            <a:r>
              <a:rPr lang="en-US"/>
              <a:t>Second level</a:t>
            </a:r>
          </a:p>
          <a:p>
            <a:pPr lvl="2"/>
            <a:r>
              <a:rPr lang="en-US"/>
              <a:t>Third level</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0">
          <a:blip r:embed="rId2"/>
          <a:stretch>
            <a:fillRect/>
          </a:stretch>
        </a:blipFill>
        <a:effectLst/>
      </p:bgPr>
    </p:bg>
    <p:spTree>
      <p:nvGrpSpPr>
        <p:cNvPr id="1" name=""/>
        <p:cNvGrpSpPr/>
        <p:nvPr/>
      </p:nvGrpSpPr>
      <p:grpSpPr>
        <a:xfrm>
          <a:off x="0" y="0"/>
          <a:ext cx="0" cy="0"/>
          <a:chOff x="0" y="0"/>
          <a:chExt cx="0" cy="0"/>
        </a:xfrm>
      </p:grpSpPr>
      <p:pic>
        <p:nvPicPr>
          <p:cNvPr id="4" name="Picture 6" descr="IRC-Left-Background-Orange.jpg"/>
          <p:cNvPicPr>
            <a:picLocks noChangeAspect="1"/>
          </p:cNvPicPr>
          <p:nvPr userDrawn="1"/>
        </p:nvPicPr>
        <p:blipFill>
          <a:blip r:embed="rId3"/>
          <a:stretch>
            <a:fillRect/>
          </a:stretch>
        </p:blipFill>
        <p:spPr bwMode="auto">
          <a:xfrm>
            <a:off x="0" y="0"/>
            <a:ext cx="12192000" cy="6858000"/>
          </a:xfrm>
          <a:prstGeom prst="rect">
            <a:avLst/>
          </a:prstGeom>
          <a:noFill/>
          <a:ln w="9525">
            <a:noFill/>
            <a:miter lim="800000"/>
          </a:ln>
        </p:spPr>
      </p:pic>
      <p:sp>
        <p:nvSpPr>
          <p:cNvPr id="2" name="Title 1"/>
          <p:cNvSpPr>
            <a:spLocks noGrp="1"/>
          </p:cNvSpPr>
          <p:nvPr>
            <p:ph type="title"/>
          </p:nvPr>
        </p:nvSpPr>
        <p:spPr>
          <a:xfrm>
            <a:off x="663222" y="2419659"/>
            <a:ext cx="4769556" cy="1545564"/>
          </a:xfrm>
        </p:spPr>
        <p:txBody>
          <a:bodyPr/>
          <a:lstStyle>
            <a:lvl1pPr algn="ctr">
              <a:defRPr sz="4400" spc="300" baseline="0">
                <a:solidFill>
                  <a:schemeClr val="bg1"/>
                </a:solidFill>
              </a:defRPr>
            </a:lvl1pPr>
          </a:lstStyle>
          <a:p>
            <a:r>
              <a:rPr lang="en-US"/>
              <a:t>Click to edit Master title style</a:t>
            </a:r>
          </a:p>
        </p:txBody>
      </p:sp>
      <p:sp>
        <p:nvSpPr>
          <p:cNvPr id="3" name="Content Placeholder 2"/>
          <p:cNvSpPr>
            <a:spLocks noGrp="1"/>
          </p:cNvSpPr>
          <p:nvPr>
            <p:ph idx="1"/>
          </p:nvPr>
        </p:nvSpPr>
        <p:spPr>
          <a:xfrm>
            <a:off x="7027333" y="860778"/>
            <a:ext cx="4478866" cy="5053469"/>
          </a:xfrm>
        </p:spPr>
        <p:txBody>
          <a:bodyPr anchor="ctr">
            <a:noAutofit/>
          </a:bodyPr>
          <a:lstStyle>
            <a:lvl1pPr marL="457200" indent="-457200">
              <a:lnSpc>
                <a:spcPct val="110000"/>
              </a:lnSpc>
              <a:spcBef>
                <a:spcPts val="1200"/>
              </a:spcBef>
              <a:spcAft>
                <a:spcPts val="2400"/>
              </a:spcAft>
              <a:buSzTx/>
              <a:buFontTx/>
              <a:buBlip>
                <a:blip r:embed="rId4"/>
              </a:buBlip>
              <a:defRPr sz="2000" spc="0"/>
            </a:lvl1pPr>
            <a:lvl2pPr marL="265176" indent="-137160">
              <a:buSzTx/>
              <a:buFontTx/>
              <a:buBlip>
                <a:blip r:embed="rId4"/>
              </a:buBlip>
              <a:defRPr/>
            </a:lvl2pPr>
            <a:lvl3pPr marL="448056" indent="-137160">
              <a:buSzTx/>
              <a:buFontTx/>
              <a:buBlip>
                <a:blip r:embed="rId4"/>
              </a:buBlip>
              <a:defRPr/>
            </a:lvl3pPr>
            <a:lvl4pPr marL="594360" indent="-137160">
              <a:buSzTx/>
              <a:buFontTx/>
              <a:buBlip>
                <a:blip r:embed="rId5"/>
              </a:buBlip>
              <a:defRPr/>
            </a:lvl4pPr>
            <a:lvl5pPr marL="777240" indent="-137160">
              <a:buSzTx/>
              <a:buFontTx/>
              <a:buBlip>
                <a:blip r:embed="rId5"/>
              </a:buBlip>
              <a:defRPr/>
            </a:lvl5pPr>
          </a:lstStyle>
          <a:p>
            <a:pPr lvl="0"/>
            <a:r>
              <a:rPr lang="en-US"/>
              <a:t>Click to edit Master text styles</a:t>
            </a:r>
          </a:p>
          <a:p>
            <a:pPr lvl="1"/>
            <a:r>
              <a:rPr lang="en-US"/>
              <a:t>Second level</a:t>
            </a:r>
          </a:p>
          <a:p>
            <a:pPr lvl="2"/>
            <a:r>
              <a:rPr lang="en-US"/>
              <a:t>Third level</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21" Type="http://schemas.openxmlformats.org/officeDocument/2006/relationships/slideLayout" Target="../slideLayouts/slideLayout45.xml"/><Relationship Id="rId34" Type="http://schemas.openxmlformats.org/officeDocument/2006/relationships/slideLayout" Target="../slideLayouts/slideLayout58.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33" Type="http://schemas.openxmlformats.org/officeDocument/2006/relationships/slideLayout" Target="../slideLayouts/slideLayout57.xml"/><Relationship Id="rId38"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slideLayout" Target="../slideLayouts/slideLayout5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slideLayout" Target="../slideLayouts/slideLayout56.xml"/><Relationship Id="rId37" Type="http://schemas.openxmlformats.org/officeDocument/2006/relationships/slideLayout" Target="../slideLayouts/slideLayout61.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36" Type="http://schemas.openxmlformats.org/officeDocument/2006/relationships/slideLayout" Target="../slideLayouts/slideLayout60.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slideLayout" Target="../slideLayouts/slideLayout55.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slideLayout" Target="../slideLayouts/slideLayout54.xml"/><Relationship Id="rId35" Type="http://schemas.openxmlformats.org/officeDocument/2006/relationships/slideLayout" Target="../slideLayouts/slideLayout59.xml"/><Relationship Id="rId8" Type="http://schemas.openxmlformats.org/officeDocument/2006/relationships/slideLayout" Target="../slideLayouts/slideLayout32.xml"/><Relationship Id="rId3"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3938" y="585788"/>
            <a:ext cx="9720262" cy="1498600"/>
          </a:xfrm>
          <a:prstGeom prst="rect">
            <a:avLst/>
          </a:prstGeom>
        </p:spPr>
        <p:txBody>
          <a:bodyPr vert="horz" lIns="91440" tIns="45720" rIns="91440" bIns="45720" rtlCol="0" anchor="ctr">
            <a:normAutofit/>
          </a:bodyPr>
          <a:lstStyle/>
          <a:p>
            <a:r>
              <a:rPr lang="en-US"/>
              <a:t>Click to edit Master title style</a:t>
            </a:r>
          </a:p>
        </p:txBody>
      </p:sp>
      <p:sp>
        <p:nvSpPr>
          <p:cNvPr id="1027" name="Text Placeholder 2"/>
          <p:cNvSpPr>
            <a:spLocks noGrp="1"/>
          </p:cNvSpPr>
          <p:nvPr>
            <p:ph type="body" idx="1"/>
          </p:nvPr>
        </p:nvSpPr>
        <p:spPr bwMode="auto">
          <a:xfrm>
            <a:off x="1023938" y="2286000"/>
            <a:ext cx="9720262" cy="4022725"/>
          </a:xfrm>
          <a:prstGeom prst="rect">
            <a:avLst/>
          </a:prstGeom>
          <a:noFill/>
          <a:ln w="9525">
            <a:noFill/>
            <a:miter lim="800000"/>
          </a:ln>
        </p:spPr>
        <p:txBody>
          <a:bodyPr vert="horz" wrap="square" lIns="45720" tIns="45720" rIns="4572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3938" y="6470650"/>
            <a:ext cx="2154237" cy="274638"/>
          </a:xfrm>
          <a:prstGeom prst="rect">
            <a:avLst/>
          </a:prstGeom>
        </p:spPr>
        <p:txBody>
          <a:bodyPr vert="horz" wrap="square" lIns="91440" tIns="45720" rIns="91440" bIns="45720" numCol="1" anchor="ctr" anchorCtr="0" compatLnSpc="1">
            <a:prstTxWarp prst="textNoShape">
              <a:avLst/>
            </a:prstTxWarp>
          </a:bodyPr>
          <a:lstStyle>
            <a:lvl1pPr>
              <a:defRPr sz="1000" smtClean="0">
                <a:solidFill>
                  <a:srgbClr val="0D0D0D"/>
                </a:solidFill>
                <a:latin typeface="Franklin Gothic Medium" pitchFamily="34" charset="0"/>
              </a:defRPr>
            </a:lvl1pPr>
          </a:lstStyle>
          <a:p>
            <a:pPr fontAlgn="base">
              <a:spcBef>
                <a:spcPct val="0"/>
              </a:spcBef>
              <a:spcAft>
                <a:spcPct val="0"/>
              </a:spcAft>
              <a:defRPr/>
            </a:pPr>
            <a:fld id="{EAD12348-1BEA-453A-AA28-4AC543540342}" type="datetimeFigureOut">
              <a:rPr lang="en-US">
                <a:ea typeface="MS PGothic" pitchFamily="34" charset="-128"/>
              </a:rPr>
              <a:pPr fontAlgn="base">
                <a:spcBef>
                  <a:spcPct val="0"/>
                </a:spcBef>
                <a:spcAft>
                  <a:spcPct val="0"/>
                </a:spcAft>
                <a:defRPr/>
              </a:pPr>
              <a:t>12/3/25</a:t>
            </a:fld>
            <a:endParaRPr lang="en-US">
              <a:ea typeface="MS PGothic" pitchFamily="34" charset="-128"/>
            </a:endParaRPr>
          </a:p>
        </p:txBody>
      </p:sp>
      <p:sp>
        <p:nvSpPr>
          <p:cNvPr id="5" name="Footer Placeholder 4"/>
          <p:cNvSpPr>
            <a:spLocks noGrp="1"/>
          </p:cNvSpPr>
          <p:nvPr>
            <p:ph type="ftr" sz="quarter" idx="3"/>
          </p:nvPr>
        </p:nvSpPr>
        <p:spPr>
          <a:xfrm>
            <a:off x="4843463" y="6470650"/>
            <a:ext cx="5900737" cy="274638"/>
          </a:xfrm>
          <a:prstGeom prst="rect">
            <a:avLst/>
          </a:prstGeom>
        </p:spPr>
        <p:txBody>
          <a:bodyPr vert="horz" lIns="91440" tIns="45720" rIns="91440" bIns="45720" rtlCol="0" anchor="ctr"/>
          <a:lstStyle>
            <a:lvl1pPr algn="r" fontAlgn="auto">
              <a:spcBef>
                <a:spcPct val="0"/>
              </a:spcBef>
              <a:spcAft>
                <a:spcPct val="0"/>
              </a:spcAft>
              <a:defRPr sz="1000" cap="all" baseline="0">
                <a:solidFill>
                  <a:schemeClr val="tx1">
                    <a:lumMod val="95000"/>
                    <a:lumOff val="5000"/>
                  </a:schemeClr>
                </a:solidFill>
                <a:latin typeface="+mj-lt"/>
                <a:ea typeface="+mn-ea"/>
                <a:cs typeface="+mn-cs"/>
              </a:defRPr>
            </a:lvl1pPr>
          </a:lstStyle>
          <a:p>
            <a:pPr>
              <a:defRPr/>
            </a:pPr>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10837863" y="6470650"/>
            <a:ext cx="973137" cy="274638"/>
          </a:xfrm>
          <a:prstGeom prst="rect">
            <a:avLst/>
          </a:prstGeom>
        </p:spPr>
        <p:txBody>
          <a:bodyPr vert="horz" wrap="square" lIns="91440" tIns="45720" rIns="91440" bIns="45720" numCol="1" anchor="ctr" anchorCtr="0" compatLnSpc="1">
            <a:prstTxWarp prst="textNoShape">
              <a:avLst/>
            </a:prstTxWarp>
          </a:bodyPr>
          <a:lstStyle>
            <a:lvl1pPr>
              <a:defRPr sz="1000" smtClean="0">
                <a:solidFill>
                  <a:srgbClr val="0D0D0D"/>
                </a:solidFill>
                <a:latin typeface="Franklin Gothic Medium" pitchFamily="34" charset="0"/>
              </a:defRPr>
            </a:lvl1pPr>
          </a:lstStyle>
          <a:p>
            <a:pPr fontAlgn="base">
              <a:spcBef>
                <a:spcPct val="0"/>
              </a:spcBef>
              <a:spcAft>
                <a:spcPct val="0"/>
              </a:spcAft>
              <a:defRPr/>
            </a:pPr>
            <a:fld id="{43D93A0B-5087-4DB7-AF2E-0D50B316499B}" type="slidenum">
              <a:rPr lang="en-US">
                <a:ea typeface="MS PGothic" pitchFamily="34" charset="-128"/>
              </a:rPr>
              <a:pPr fontAlgn="base">
                <a:spcBef>
                  <a:spcPct val="0"/>
                </a:spcBef>
                <a:spcAft>
                  <a:spcPct val="0"/>
                </a:spcAft>
                <a:defRPr/>
              </a:pPr>
              <a:t>‹#›</a:t>
            </a:fld>
            <a:endParaRPr lang="en-US">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Lst>
  <p:transition/>
  <p:txStyles>
    <p:titleStyle>
      <a:lvl1pPr algn="l" rtl="0" eaLnBrk="0" fontAlgn="base" hangingPunct="0">
        <a:lnSpc>
          <a:spcPct val="80000"/>
        </a:lnSpc>
        <a:spcBef>
          <a:spcPct val="0"/>
        </a:spcBef>
        <a:spcAft>
          <a:spcPct val="0"/>
        </a:spcAft>
        <a:defRPr sz="5000" kern="1200" cap="all" spc="100">
          <a:solidFill>
            <a:srgbClr val="27282A"/>
          </a:solidFill>
          <a:latin typeface="+mj-lt"/>
          <a:ea typeface="MS PGothic" pitchFamily="34" charset="-128"/>
          <a:cs typeface="MS PGothic" charset="0"/>
        </a:defRPr>
      </a:lvl1pPr>
      <a:lvl2pPr algn="l" rtl="0" eaLnBrk="0" fontAlgn="base" hangingPunct="0">
        <a:lnSpc>
          <a:spcPct val="80000"/>
        </a:lnSpc>
        <a:spcBef>
          <a:spcPct val="0"/>
        </a:spcBef>
        <a:spcAft>
          <a:spcPct val="0"/>
        </a:spcAft>
        <a:defRPr sz="5000">
          <a:solidFill>
            <a:srgbClr val="27282A"/>
          </a:solidFill>
          <a:latin typeface="Franklin Gothic Medium" pitchFamily="34" charset="0"/>
          <a:ea typeface="MS PGothic" pitchFamily="34" charset="-128"/>
          <a:cs typeface="MS PGothic" charset="0"/>
        </a:defRPr>
      </a:lvl2pPr>
      <a:lvl3pPr algn="l" rtl="0" eaLnBrk="0" fontAlgn="base" hangingPunct="0">
        <a:lnSpc>
          <a:spcPct val="80000"/>
        </a:lnSpc>
        <a:spcBef>
          <a:spcPct val="0"/>
        </a:spcBef>
        <a:spcAft>
          <a:spcPct val="0"/>
        </a:spcAft>
        <a:defRPr sz="5000">
          <a:solidFill>
            <a:srgbClr val="27282A"/>
          </a:solidFill>
          <a:latin typeface="Franklin Gothic Medium" pitchFamily="34" charset="0"/>
          <a:ea typeface="MS PGothic" pitchFamily="34" charset="-128"/>
          <a:cs typeface="MS PGothic" charset="0"/>
        </a:defRPr>
      </a:lvl3pPr>
      <a:lvl4pPr algn="l" rtl="0" eaLnBrk="0" fontAlgn="base" hangingPunct="0">
        <a:lnSpc>
          <a:spcPct val="80000"/>
        </a:lnSpc>
        <a:spcBef>
          <a:spcPct val="0"/>
        </a:spcBef>
        <a:spcAft>
          <a:spcPct val="0"/>
        </a:spcAft>
        <a:defRPr sz="5000">
          <a:solidFill>
            <a:srgbClr val="27282A"/>
          </a:solidFill>
          <a:latin typeface="Franklin Gothic Medium" pitchFamily="34" charset="0"/>
          <a:ea typeface="MS PGothic" pitchFamily="34" charset="-128"/>
          <a:cs typeface="MS PGothic" charset="0"/>
        </a:defRPr>
      </a:lvl4pPr>
      <a:lvl5pPr algn="l" rtl="0" eaLnBrk="0" fontAlgn="base" hangingPunct="0">
        <a:lnSpc>
          <a:spcPct val="80000"/>
        </a:lnSpc>
        <a:spcBef>
          <a:spcPct val="0"/>
        </a:spcBef>
        <a:spcAft>
          <a:spcPct val="0"/>
        </a:spcAft>
        <a:defRPr sz="5000">
          <a:solidFill>
            <a:srgbClr val="27282A"/>
          </a:solidFill>
          <a:latin typeface="Franklin Gothic Medium" pitchFamily="34" charset="0"/>
          <a:ea typeface="MS PGothic" pitchFamily="34" charset="-128"/>
          <a:cs typeface="MS PGothic" charset="0"/>
        </a:defRPr>
      </a:lvl5pPr>
      <a:lvl6pPr marL="457200" algn="l" rtl="0" fontAlgn="base">
        <a:lnSpc>
          <a:spcPct val="80000"/>
        </a:lnSpc>
        <a:spcBef>
          <a:spcPct val="0"/>
        </a:spcBef>
        <a:spcAft>
          <a:spcPct val="0"/>
        </a:spcAft>
        <a:defRPr sz="5000">
          <a:solidFill>
            <a:srgbClr val="27282A"/>
          </a:solidFill>
          <a:latin typeface="Franklin Gothic Medium" pitchFamily="34" charset="0"/>
          <a:ea typeface="MS PGothic" pitchFamily="34" charset="-128"/>
        </a:defRPr>
      </a:lvl6pPr>
      <a:lvl7pPr marL="914400" algn="l" rtl="0" fontAlgn="base">
        <a:lnSpc>
          <a:spcPct val="80000"/>
        </a:lnSpc>
        <a:spcBef>
          <a:spcPct val="0"/>
        </a:spcBef>
        <a:spcAft>
          <a:spcPct val="0"/>
        </a:spcAft>
        <a:defRPr sz="5000">
          <a:solidFill>
            <a:srgbClr val="27282A"/>
          </a:solidFill>
          <a:latin typeface="Franklin Gothic Medium" pitchFamily="34" charset="0"/>
          <a:ea typeface="MS PGothic" pitchFamily="34" charset="-128"/>
        </a:defRPr>
      </a:lvl7pPr>
      <a:lvl8pPr marL="1371600" algn="l" rtl="0" fontAlgn="base">
        <a:lnSpc>
          <a:spcPct val="80000"/>
        </a:lnSpc>
        <a:spcBef>
          <a:spcPct val="0"/>
        </a:spcBef>
        <a:spcAft>
          <a:spcPct val="0"/>
        </a:spcAft>
        <a:defRPr sz="5000">
          <a:solidFill>
            <a:srgbClr val="27282A"/>
          </a:solidFill>
          <a:latin typeface="Franklin Gothic Medium" pitchFamily="34" charset="0"/>
          <a:ea typeface="MS PGothic" pitchFamily="34" charset="-128"/>
        </a:defRPr>
      </a:lvl8pPr>
      <a:lvl9pPr marL="1828800" algn="l" rtl="0" fontAlgn="base">
        <a:lnSpc>
          <a:spcPct val="80000"/>
        </a:lnSpc>
        <a:spcBef>
          <a:spcPct val="0"/>
        </a:spcBef>
        <a:spcAft>
          <a:spcPct val="0"/>
        </a:spcAft>
        <a:defRPr sz="5000">
          <a:solidFill>
            <a:srgbClr val="27282A"/>
          </a:solidFill>
          <a:latin typeface="Franklin Gothic Medium" pitchFamily="34" charset="0"/>
          <a:ea typeface="MS PGothic" pitchFamily="34" charset="-128"/>
        </a:defRPr>
      </a:lvl9pPr>
    </p:titleStyle>
    <p:bodyStyle>
      <a:lvl1pPr marL="90488" indent="-90488" algn="l" rtl="0" eaLnBrk="0" fontAlgn="base" hangingPunct="0">
        <a:lnSpc>
          <a:spcPct val="90000"/>
        </a:lnSpc>
        <a:spcBef>
          <a:spcPts val="1200"/>
        </a:spcBef>
        <a:spcAft>
          <a:spcPts val="200"/>
        </a:spcAft>
        <a:buClr>
          <a:srgbClr val="E8722D"/>
        </a:buClr>
        <a:buSzTx/>
        <a:buFont typeface="Tw Cen MT" pitchFamily="34" charset="0"/>
        <a:buChar char=" "/>
        <a:defRPr sz="2200" kern="1200">
          <a:solidFill>
            <a:schemeClr val="tx2"/>
          </a:solidFill>
          <a:latin typeface="+mn-lt"/>
          <a:ea typeface="MS PGothic" pitchFamily="34" charset="-128"/>
          <a:cs typeface="MS PGothic" charset="0"/>
        </a:defRPr>
      </a:lvl1pPr>
      <a:lvl2pPr marL="265113" indent="-136525" algn="l" rtl="0" eaLnBrk="0" fontAlgn="base" hangingPunct="0">
        <a:lnSpc>
          <a:spcPct val="90000"/>
        </a:lnSpc>
        <a:spcBef>
          <a:spcPts val="200"/>
        </a:spcBef>
        <a:spcAft>
          <a:spcPts val="400"/>
        </a:spcAft>
        <a:buClr>
          <a:srgbClr val="E8722D"/>
        </a:buClr>
        <a:buFont typeface="Wingdings 3" pitchFamily="18" charset="2"/>
        <a:buChar char=""/>
        <a:defRPr kern="1200">
          <a:solidFill>
            <a:schemeClr val="tx2"/>
          </a:solidFill>
          <a:latin typeface="+mn-lt"/>
          <a:ea typeface="MS PGothic" pitchFamily="34" charset="-128"/>
          <a:cs typeface="MS PGothic" charset="0"/>
        </a:defRPr>
      </a:lvl2pPr>
      <a:lvl3pPr marL="447675" indent="-136525" algn="l" rtl="0" eaLnBrk="0" fontAlgn="base" hangingPunct="0">
        <a:lnSpc>
          <a:spcPct val="90000"/>
        </a:lnSpc>
        <a:spcBef>
          <a:spcPts val="200"/>
        </a:spcBef>
        <a:spcAft>
          <a:spcPts val="400"/>
        </a:spcAft>
        <a:buClr>
          <a:srgbClr val="E8722D"/>
        </a:buClr>
        <a:buFont typeface="Wingdings 3" pitchFamily="18" charset="2"/>
        <a:buChar char=""/>
        <a:defRPr sz="1400" kern="1200">
          <a:solidFill>
            <a:schemeClr val="tx2"/>
          </a:solidFill>
          <a:latin typeface="+mn-lt"/>
          <a:ea typeface="MS PGothic" pitchFamily="34" charset="-128"/>
          <a:cs typeface="MS PGothic" charset="0"/>
        </a:defRPr>
      </a:lvl3pPr>
      <a:lvl4pPr marL="593725" indent="-136525" algn="l" rtl="0" eaLnBrk="0" fontAlgn="base" hangingPunct="0">
        <a:lnSpc>
          <a:spcPct val="90000"/>
        </a:lnSpc>
        <a:spcBef>
          <a:spcPts val="200"/>
        </a:spcBef>
        <a:spcAft>
          <a:spcPts val="400"/>
        </a:spcAft>
        <a:buClr>
          <a:srgbClr val="E8722D"/>
        </a:buClr>
        <a:buFont typeface="Wingdings 3" pitchFamily="18" charset="2"/>
        <a:buChar char=""/>
        <a:defRPr sz="1400" kern="1200">
          <a:solidFill>
            <a:schemeClr val="tx2"/>
          </a:solidFill>
          <a:latin typeface="+mn-lt"/>
          <a:ea typeface="MS PGothic" pitchFamily="34" charset="-128"/>
          <a:cs typeface="MS PGothic" charset="0"/>
        </a:defRPr>
      </a:lvl4pPr>
      <a:lvl5pPr marL="776288" indent="-136525" algn="l" rtl="0" eaLnBrk="0" fontAlgn="base" hangingPunct="0">
        <a:lnSpc>
          <a:spcPct val="90000"/>
        </a:lnSpc>
        <a:spcBef>
          <a:spcPts val="200"/>
        </a:spcBef>
        <a:spcAft>
          <a:spcPts val="400"/>
        </a:spcAft>
        <a:buClr>
          <a:srgbClr val="E8722D"/>
        </a:buClr>
        <a:buFont typeface="Wingdings 3" pitchFamily="18" charset="2"/>
        <a:buChar char=""/>
        <a:defRPr sz="1400" kern="1200">
          <a:solidFill>
            <a:schemeClr val="tx2"/>
          </a:solidFill>
          <a:latin typeface="+mn-lt"/>
          <a:ea typeface="MS PGothic" pitchFamily="34" charset="-128"/>
          <a:cs typeface="MS PGothic" charset="0"/>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3938" y="585788"/>
            <a:ext cx="9720262" cy="1498600"/>
          </a:xfrm>
          <a:prstGeom prst="rect">
            <a:avLst/>
          </a:prstGeom>
        </p:spPr>
        <p:txBody>
          <a:bodyPr vert="horz" lIns="91440" tIns="45720" rIns="91440" bIns="45720" rtlCol="0" anchor="ctr">
            <a:normAutofit/>
          </a:bodyPr>
          <a:lstStyle/>
          <a:p>
            <a:r>
              <a:rPr lang="en-US"/>
              <a:t>Click to edit Master title style</a:t>
            </a:r>
          </a:p>
        </p:txBody>
      </p:sp>
      <p:sp>
        <p:nvSpPr>
          <p:cNvPr id="1027" name="Text Placeholder 2"/>
          <p:cNvSpPr>
            <a:spLocks noGrp="1"/>
          </p:cNvSpPr>
          <p:nvPr>
            <p:ph type="body" idx="1"/>
          </p:nvPr>
        </p:nvSpPr>
        <p:spPr bwMode="auto">
          <a:xfrm>
            <a:off x="1023938" y="2286000"/>
            <a:ext cx="9720262" cy="4022725"/>
          </a:xfrm>
          <a:prstGeom prst="rect">
            <a:avLst/>
          </a:prstGeom>
          <a:noFill/>
          <a:ln w="9525">
            <a:noFill/>
            <a:miter lim="800000"/>
          </a:ln>
        </p:spPr>
        <p:txBody>
          <a:bodyPr vert="horz" wrap="square" lIns="45720" tIns="45720" rIns="4572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3938" y="6470650"/>
            <a:ext cx="2154237" cy="274638"/>
          </a:xfrm>
          <a:prstGeom prst="rect">
            <a:avLst/>
          </a:prstGeom>
        </p:spPr>
        <p:txBody>
          <a:bodyPr vert="horz" wrap="square" lIns="91440" tIns="45720" rIns="91440" bIns="45720" numCol="1" anchor="ctr" anchorCtr="0" compatLnSpc="1">
            <a:prstTxWarp prst="textNoShape">
              <a:avLst/>
            </a:prstTxWarp>
          </a:bodyPr>
          <a:lstStyle>
            <a:lvl1pPr>
              <a:defRPr sz="1000" smtClean="0">
                <a:solidFill>
                  <a:srgbClr val="0D0D0D"/>
                </a:solidFill>
                <a:latin typeface="Franklin Gothic Medium" pitchFamily="34" charset="0"/>
              </a:defRPr>
            </a:lvl1pPr>
          </a:lstStyle>
          <a:p>
            <a:pPr fontAlgn="base">
              <a:spcBef>
                <a:spcPct val="0"/>
              </a:spcBef>
              <a:spcAft>
                <a:spcPct val="0"/>
              </a:spcAft>
              <a:defRPr/>
            </a:pPr>
            <a:fld id="{EAD12348-1BEA-453A-AA28-4AC543540342}" type="datetimeFigureOut">
              <a:rPr lang="en-US">
                <a:ea typeface="MS PGothic" pitchFamily="34" charset="-128"/>
              </a:rPr>
              <a:pPr fontAlgn="base">
                <a:spcBef>
                  <a:spcPct val="0"/>
                </a:spcBef>
                <a:spcAft>
                  <a:spcPct val="0"/>
                </a:spcAft>
                <a:defRPr/>
              </a:pPr>
              <a:t>12/3/25</a:t>
            </a:fld>
            <a:endParaRPr lang="en-US">
              <a:ea typeface="MS PGothic" pitchFamily="34" charset="-128"/>
            </a:endParaRPr>
          </a:p>
        </p:txBody>
      </p:sp>
      <p:sp>
        <p:nvSpPr>
          <p:cNvPr id="5" name="Footer Placeholder 4"/>
          <p:cNvSpPr>
            <a:spLocks noGrp="1"/>
          </p:cNvSpPr>
          <p:nvPr>
            <p:ph type="ftr" sz="quarter" idx="3"/>
          </p:nvPr>
        </p:nvSpPr>
        <p:spPr>
          <a:xfrm>
            <a:off x="4843463" y="6470650"/>
            <a:ext cx="5900737" cy="274638"/>
          </a:xfrm>
          <a:prstGeom prst="rect">
            <a:avLst/>
          </a:prstGeom>
        </p:spPr>
        <p:txBody>
          <a:bodyPr vert="horz" lIns="91440" tIns="45720" rIns="91440" bIns="45720" rtlCol="0" anchor="ctr"/>
          <a:lstStyle>
            <a:lvl1pPr algn="r" fontAlgn="auto">
              <a:spcBef>
                <a:spcPct val="0"/>
              </a:spcBef>
              <a:spcAft>
                <a:spcPct val="0"/>
              </a:spcAft>
              <a:defRPr sz="1000" cap="all" baseline="0">
                <a:solidFill>
                  <a:schemeClr val="tx1">
                    <a:lumMod val="95000"/>
                    <a:lumOff val="5000"/>
                  </a:schemeClr>
                </a:solidFill>
                <a:latin typeface="+mj-lt"/>
                <a:ea typeface="+mn-ea"/>
                <a:cs typeface="+mn-cs"/>
              </a:defRPr>
            </a:lvl1pPr>
          </a:lstStyle>
          <a:p>
            <a:pPr>
              <a:defRPr/>
            </a:pPr>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10837863" y="6470650"/>
            <a:ext cx="973137" cy="274638"/>
          </a:xfrm>
          <a:prstGeom prst="rect">
            <a:avLst/>
          </a:prstGeom>
        </p:spPr>
        <p:txBody>
          <a:bodyPr vert="horz" wrap="square" lIns="91440" tIns="45720" rIns="91440" bIns="45720" numCol="1" anchor="ctr" anchorCtr="0" compatLnSpc="1">
            <a:prstTxWarp prst="textNoShape">
              <a:avLst/>
            </a:prstTxWarp>
          </a:bodyPr>
          <a:lstStyle>
            <a:lvl1pPr>
              <a:defRPr sz="1000" smtClean="0">
                <a:solidFill>
                  <a:srgbClr val="0D0D0D"/>
                </a:solidFill>
                <a:latin typeface="Franklin Gothic Medium" pitchFamily="34" charset="0"/>
              </a:defRPr>
            </a:lvl1pPr>
          </a:lstStyle>
          <a:p>
            <a:pPr fontAlgn="base">
              <a:spcBef>
                <a:spcPct val="0"/>
              </a:spcBef>
              <a:spcAft>
                <a:spcPct val="0"/>
              </a:spcAft>
              <a:defRPr/>
            </a:pPr>
            <a:fld id="{43D93A0B-5087-4DB7-AF2E-0D50B316499B}" type="slidenum">
              <a:rPr lang="en-US">
                <a:ea typeface="MS PGothic" pitchFamily="34" charset="-128"/>
              </a:rPr>
              <a:pPr fontAlgn="base">
                <a:spcBef>
                  <a:spcPct val="0"/>
                </a:spcBef>
                <a:spcAft>
                  <a:spcPct val="0"/>
                </a:spcAft>
                <a:defRPr/>
              </a:pPr>
              <a:t>‹#›</a:t>
            </a:fld>
            <a:endParaRPr lang="en-US">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10" r:id="rId25"/>
    <p:sldLayoutId id="2147483711" r:id="rId26"/>
    <p:sldLayoutId id="2147483712" r:id="rId27"/>
    <p:sldLayoutId id="2147483713" r:id="rId28"/>
    <p:sldLayoutId id="2147483714" r:id="rId29"/>
    <p:sldLayoutId id="2147483715" r:id="rId30"/>
    <p:sldLayoutId id="2147483726" r:id="rId31"/>
    <p:sldLayoutId id="2147483727" r:id="rId32"/>
    <p:sldLayoutId id="2147483729" r:id="rId33"/>
    <p:sldLayoutId id="2147483730" r:id="rId34"/>
    <p:sldLayoutId id="2147483731" r:id="rId35"/>
    <p:sldLayoutId id="2147483732" r:id="rId36"/>
    <p:sldLayoutId id="2147483733" r:id="rId37"/>
  </p:sldLayoutIdLst>
  <p:transition/>
  <p:txStyles>
    <p:titleStyle>
      <a:lvl1pPr algn="l" rtl="0" eaLnBrk="0" fontAlgn="base" hangingPunct="0">
        <a:lnSpc>
          <a:spcPct val="80000"/>
        </a:lnSpc>
        <a:spcBef>
          <a:spcPct val="0"/>
        </a:spcBef>
        <a:spcAft>
          <a:spcPct val="0"/>
        </a:spcAft>
        <a:defRPr sz="5000" kern="1200" cap="all" spc="100">
          <a:solidFill>
            <a:srgbClr val="27282A"/>
          </a:solidFill>
          <a:latin typeface="+mj-lt"/>
          <a:ea typeface="MS PGothic" pitchFamily="34" charset="-128"/>
          <a:cs typeface="MS PGothic" charset="0"/>
        </a:defRPr>
      </a:lvl1pPr>
      <a:lvl2pPr algn="l" rtl="0" eaLnBrk="0" fontAlgn="base" hangingPunct="0">
        <a:lnSpc>
          <a:spcPct val="80000"/>
        </a:lnSpc>
        <a:spcBef>
          <a:spcPct val="0"/>
        </a:spcBef>
        <a:spcAft>
          <a:spcPct val="0"/>
        </a:spcAft>
        <a:defRPr sz="5000">
          <a:solidFill>
            <a:srgbClr val="27282A"/>
          </a:solidFill>
          <a:latin typeface="Franklin Gothic Medium" pitchFamily="34" charset="0"/>
          <a:ea typeface="MS PGothic" pitchFamily="34" charset="-128"/>
          <a:cs typeface="MS PGothic" charset="0"/>
        </a:defRPr>
      </a:lvl2pPr>
      <a:lvl3pPr algn="l" rtl="0" eaLnBrk="0" fontAlgn="base" hangingPunct="0">
        <a:lnSpc>
          <a:spcPct val="80000"/>
        </a:lnSpc>
        <a:spcBef>
          <a:spcPct val="0"/>
        </a:spcBef>
        <a:spcAft>
          <a:spcPct val="0"/>
        </a:spcAft>
        <a:defRPr sz="5000">
          <a:solidFill>
            <a:srgbClr val="27282A"/>
          </a:solidFill>
          <a:latin typeface="Franklin Gothic Medium" pitchFamily="34" charset="0"/>
          <a:ea typeface="MS PGothic" pitchFamily="34" charset="-128"/>
          <a:cs typeface="MS PGothic" charset="0"/>
        </a:defRPr>
      </a:lvl3pPr>
      <a:lvl4pPr algn="l" rtl="0" eaLnBrk="0" fontAlgn="base" hangingPunct="0">
        <a:lnSpc>
          <a:spcPct val="80000"/>
        </a:lnSpc>
        <a:spcBef>
          <a:spcPct val="0"/>
        </a:spcBef>
        <a:spcAft>
          <a:spcPct val="0"/>
        </a:spcAft>
        <a:defRPr sz="5000">
          <a:solidFill>
            <a:srgbClr val="27282A"/>
          </a:solidFill>
          <a:latin typeface="Franklin Gothic Medium" pitchFamily="34" charset="0"/>
          <a:ea typeface="MS PGothic" pitchFamily="34" charset="-128"/>
          <a:cs typeface="MS PGothic" charset="0"/>
        </a:defRPr>
      </a:lvl4pPr>
      <a:lvl5pPr algn="l" rtl="0" eaLnBrk="0" fontAlgn="base" hangingPunct="0">
        <a:lnSpc>
          <a:spcPct val="80000"/>
        </a:lnSpc>
        <a:spcBef>
          <a:spcPct val="0"/>
        </a:spcBef>
        <a:spcAft>
          <a:spcPct val="0"/>
        </a:spcAft>
        <a:defRPr sz="5000">
          <a:solidFill>
            <a:srgbClr val="27282A"/>
          </a:solidFill>
          <a:latin typeface="Franklin Gothic Medium" pitchFamily="34" charset="0"/>
          <a:ea typeface="MS PGothic" pitchFamily="34" charset="-128"/>
          <a:cs typeface="MS PGothic" charset="0"/>
        </a:defRPr>
      </a:lvl5pPr>
      <a:lvl6pPr marL="457200" algn="l" rtl="0" fontAlgn="base">
        <a:lnSpc>
          <a:spcPct val="80000"/>
        </a:lnSpc>
        <a:spcBef>
          <a:spcPct val="0"/>
        </a:spcBef>
        <a:spcAft>
          <a:spcPct val="0"/>
        </a:spcAft>
        <a:defRPr sz="5000">
          <a:solidFill>
            <a:srgbClr val="27282A"/>
          </a:solidFill>
          <a:latin typeface="Franklin Gothic Medium" pitchFamily="34" charset="0"/>
          <a:ea typeface="MS PGothic" pitchFamily="34" charset="-128"/>
        </a:defRPr>
      </a:lvl6pPr>
      <a:lvl7pPr marL="914400" algn="l" rtl="0" fontAlgn="base">
        <a:lnSpc>
          <a:spcPct val="80000"/>
        </a:lnSpc>
        <a:spcBef>
          <a:spcPct val="0"/>
        </a:spcBef>
        <a:spcAft>
          <a:spcPct val="0"/>
        </a:spcAft>
        <a:defRPr sz="5000">
          <a:solidFill>
            <a:srgbClr val="27282A"/>
          </a:solidFill>
          <a:latin typeface="Franklin Gothic Medium" pitchFamily="34" charset="0"/>
          <a:ea typeface="MS PGothic" pitchFamily="34" charset="-128"/>
        </a:defRPr>
      </a:lvl7pPr>
      <a:lvl8pPr marL="1371600" algn="l" rtl="0" fontAlgn="base">
        <a:lnSpc>
          <a:spcPct val="80000"/>
        </a:lnSpc>
        <a:spcBef>
          <a:spcPct val="0"/>
        </a:spcBef>
        <a:spcAft>
          <a:spcPct val="0"/>
        </a:spcAft>
        <a:defRPr sz="5000">
          <a:solidFill>
            <a:srgbClr val="27282A"/>
          </a:solidFill>
          <a:latin typeface="Franklin Gothic Medium" pitchFamily="34" charset="0"/>
          <a:ea typeface="MS PGothic" pitchFamily="34" charset="-128"/>
        </a:defRPr>
      </a:lvl8pPr>
      <a:lvl9pPr marL="1828800" algn="l" rtl="0" fontAlgn="base">
        <a:lnSpc>
          <a:spcPct val="80000"/>
        </a:lnSpc>
        <a:spcBef>
          <a:spcPct val="0"/>
        </a:spcBef>
        <a:spcAft>
          <a:spcPct val="0"/>
        </a:spcAft>
        <a:defRPr sz="5000">
          <a:solidFill>
            <a:srgbClr val="27282A"/>
          </a:solidFill>
          <a:latin typeface="Franklin Gothic Medium" pitchFamily="34" charset="0"/>
          <a:ea typeface="MS PGothic" pitchFamily="34" charset="-128"/>
        </a:defRPr>
      </a:lvl9pPr>
    </p:titleStyle>
    <p:bodyStyle>
      <a:lvl1pPr marL="90488" indent="-90488" algn="l" rtl="0" eaLnBrk="0" fontAlgn="base" hangingPunct="0">
        <a:lnSpc>
          <a:spcPct val="90000"/>
        </a:lnSpc>
        <a:spcBef>
          <a:spcPts val="1200"/>
        </a:spcBef>
        <a:spcAft>
          <a:spcPts val="200"/>
        </a:spcAft>
        <a:buClr>
          <a:srgbClr val="E8722D"/>
        </a:buClr>
        <a:buSzTx/>
        <a:buFont typeface="Tw Cen MT" pitchFamily="34" charset="0"/>
        <a:buChar char=" "/>
        <a:defRPr sz="2200" kern="1200">
          <a:solidFill>
            <a:schemeClr val="tx2"/>
          </a:solidFill>
          <a:latin typeface="+mn-lt"/>
          <a:ea typeface="MS PGothic" pitchFamily="34" charset="-128"/>
          <a:cs typeface="MS PGothic" charset="0"/>
        </a:defRPr>
      </a:lvl1pPr>
      <a:lvl2pPr marL="265113" indent="-136525" algn="l" rtl="0" eaLnBrk="0" fontAlgn="base" hangingPunct="0">
        <a:lnSpc>
          <a:spcPct val="90000"/>
        </a:lnSpc>
        <a:spcBef>
          <a:spcPts val="200"/>
        </a:spcBef>
        <a:spcAft>
          <a:spcPts val="400"/>
        </a:spcAft>
        <a:buClr>
          <a:srgbClr val="E8722D"/>
        </a:buClr>
        <a:buFont typeface="Wingdings 3" pitchFamily="18" charset="2"/>
        <a:buChar char=""/>
        <a:defRPr kern="1200">
          <a:solidFill>
            <a:schemeClr val="tx2"/>
          </a:solidFill>
          <a:latin typeface="+mn-lt"/>
          <a:ea typeface="MS PGothic" pitchFamily="34" charset="-128"/>
          <a:cs typeface="MS PGothic" charset="0"/>
        </a:defRPr>
      </a:lvl2pPr>
      <a:lvl3pPr marL="447675" indent="-136525" algn="l" rtl="0" eaLnBrk="0" fontAlgn="base" hangingPunct="0">
        <a:lnSpc>
          <a:spcPct val="90000"/>
        </a:lnSpc>
        <a:spcBef>
          <a:spcPts val="200"/>
        </a:spcBef>
        <a:spcAft>
          <a:spcPts val="400"/>
        </a:spcAft>
        <a:buClr>
          <a:srgbClr val="E8722D"/>
        </a:buClr>
        <a:buFont typeface="Wingdings 3" pitchFamily="18" charset="2"/>
        <a:buChar char=""/>
        <a:defRPr sz="1400" kern="1200">
          <a:solidFill>
            <a:schemeClr val="tx2"/>
          </a:solidFill>
          <a:latin typeface="+mn-lt"/>
          <a:ea typeface="MS PGothic" pitchFamily="34" charset="-128"/>
          <a:cs typeface="MS PGothic" charset="0"/>
        </a:defRPr>
      </a:lvl3pPr>
      <a:lvl4pPr marL="593725" indent="-136525" algn="l" rtl="0" eaLnBrk="0" fontAlgn="base" hangingPunct="0">
        <a:lnSpc>
          <a:spcPct val="90000"/>
        </a:lnSpc>
        <a:spcBef>
          <a:spcPts val="200"/>
        </a:spcBef>
        <a:spcAft>
          <a:spcPts val="400"/>
        </a:spcAft>
        <a:buClr>
          <a:srgbClr val="E8722D"/>
        </a:buClr>
        <a:buFont typeface="Wingdings 3" pitchFamily="18" charset="2"/>
        <a:buChar char=""/>
        <a:defRPr sz="1400" kern="1200">
          <a:solidFill>
            <a:schemeClr val="tx2"/>
          </a:solidFill>
          <a:latin typeface="+mn-lt"/>
          <a:ea typeface="MS PGothic" pitchFamily="34" charset="-128"/>
          <a:cs typeface="MS PGothic" charset="0"/>
        </a:defRPr>
      </a:lvl4pPr>
      <a:lvl5pPr marL="776288" indent="-136525" algn="l" rtl="0" eaLnBrk="0" fontAlgn="base" hangingPunct="0">
        <a:lnSpc>
          <a:spcPct val="90000"/>
        </a:lnSpc>
        <a:spcBef>
          <a:spcPts val="200"/>
        </a:spcBef>
        <a:spcAft>
          <a:spcPts val="400"/>
        </a:spcAft>
        <a:buClr>
          <a:srgbClr val="E8722D"/>
        </a:buClr>
        <a:buFont typeface="Wingdings 3" pitchFamily="18" charset="2"/>
        <a:buChar char=""/>
        <a:defRPr sz="1400" kern="1200">
          <a:solidFill>
            <a:schemeClr val="tx2"/>
          </a:solidFill>
          <a:latin typeface="+mn-lt"/>
          <a:ea typeface="MS PGothic" pitchFamily="34" charset="-128"/>
          <a:cs typeface="MS PGothic" charset="0"/>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016" y="398206"/>
            <a:ext cx="11435983" cy="942350"/>
          </a:xfrm>
        </p:spPr>
        <p:txBody>
          <a:bodyPr/>
          <a:lstStyle/>
          <a:p>
            <a:r>
              <a:rPr lang="fr-FR" sz="4000" b="0" i="0" u="none" strike="noStrike" cap="all" baseline="0">
                <a:solidFill>
                  <a:srgbClr val="FFFFFF"/>
                </a:solidFill>
                <a:effectLst/>
                <a:uFill>
                  <a:solidFill>
                    <a:prstClr val="black">
                      <a:alpha val="0"/>
                    </a:prstClr>
                  </a:solidFill>
                </a:uFill>
                <a:latin typeface="Franklin Gothic Medium"/>
                <a:ea typeface="Franklin Gothic Medium"/>
                <a:cs typeface="Franklin Gothic Medium"/>
              </a:rPr>
              <a:t>Les interventions de gestion de cas</a:t>
            </a:r>
          </a:p>
        </p:txBody>
      </p:sp>
      <p:graphicFrame>
        <p:nvGraphicFramePr>
          <p:cNvPr id="6" name="Table 5">
            <a:extLst>
              <a:ext uri="{FF2B5EF4-FFF2-40B4-BE49-F238E27FC236}">
                <a16:creationId xmlns:a16="http://schemas.microsoft.com/office/drawing/2014/main" id="{03529CFE-CF3E-4C35-9D7D-70DC0B611FCD}"/>
              </a:ext>
            </a:extLst>
          </p:cNvPr>
          <p:cNvGraphicFramePr>
            <a:graphicFrameLocks noGrp="1"/>
          </p:cNvGraphicFramePr>
          <p:nvPr>
            <p:extLst>
              <p:ext uri="{D42A27DB-BD31-4B8C-83A1-F6EECF244321}">
                <p14:modId xmlns:p14="http://schemas.microsoft.com/office/powerpoint/2010/main" val="3116963206"/>
              </p:ext>
            </p:extLst>
          </p:nvPr>
        </p:nvGraphicFramePr>
        <p:xfrm>
          <a:off x="530352" y="1700784"/>
          <a:ext cx="11046605" cy="4892040"/>
        </p:xfrm>
        <a:graphic>
          <a:graphicData uri="http://schemas.openxmlformats.org/drawingml/2006/table">
            <a:tbl>
              <a:tblPr firstRow="1" bandRow="1">
                <a:tableStyleId>{5C22544A-7EE6-4342-B048-85BDC9FD1C3A}</a:tableStyleId>
              </a:tblPr>
              <a:tblGrid>
                <a:gridCol w="5514972">
                  <a:extLst>
                    <a:ext uri="{9D8B030D-6E8A-4147-A177-3AD203B41FA5}">
                      <a16:colId xmlns:a16="http://schemas.microsoft.com/office/drawing/2014/main" val="1074372937"/>
                    </a:ext>
                  </a:extLst>
                </a:gridCol>
                <a:gridCol w="5531633">
                  <a:extLst>
                    <a:ext uri="{9D8B030D-6E8A-4147-A177-3AD203B41FA5}">
                      <a16:colId xmlns:a16="http://schemas.microsoft.com/office/drawing/2014/main" val="992760510"/>
                    </a:ext>
                  </a:extLst>
                </a:gridCol>
              </a:tblGrid>
              <a:tr h="4287061">
                <a:tc>
                  <a:txBody>
                    <a:bodyPr/>
                    <a:lstStyle/>
                    <a:p>
                      <a:pPr marL="285750" indent="-285750">
                        <a:spcBef>
                          <a:spcPts val="900"/>
                        </a:spcBef>
                        <a:buFont typeface="Arial" panose="020B0604020202020204" pitchFamily="34" charset="0"/>
                        <a:buChar char="•"/>
                      </a:pPr>
                      <a:r>
                        <a:rPr lang="fr-FR" sz="1800" b="0" i="0" u="none" strike="noStrike" cap="none" baseline="0" dirty="0">
                          <a:solidFill>
                            <a:srgbClr val="0E0E0E"/>
                          </a:solidFill>
                          <a:effectLst/>
                          <a:uFill>
                            <a:solidFill>
                              <a:prstClr val="black">
                                <a:alpha val="0"/>
                              </a:prstClr>
                            </a:solidFill>
                          </a:uFill>
                          <a:latin typeface="Franklin Gothic Book"/>
                          <a:ea typeface="Franklin Gothic Book"/>
                          <a:cs typeface="Franklin Gothic Book"/>
                        </a:rPr>
                        <a:t>Nous suivons la même approche que pour la gestion des cas d’autres formes de VBG.</a:t>
                      </a:r>
                    </a:p>
                    <a:p>
                      <a:pPr marL="285750" indent="-285750">
                        <a:spcBef>
                          <a:spcPts val="900"/>
                        </a:spcBef>
                        <a:buFont typeface="Arial" panose="020B0604020202020204" pitchFamily="34" charset="0"/>
                        <a:buChar char="•"/>
                      </a:pPr>
                      <a:r>
                        <a:rPr lang="fr-FR" sz="1800" b="0" i="0" u="none" strike="noStrike" cap="none" baseline="0" dirty="0">
                          <a:solidFill>
                            <a:srgbClr val="0E0E0E"/>
                          </a:solidFill>
                          <a:effectLst/>
                          <a:uFill>
                            <a:solidFill>
                              <a:prstClr val="black">
                                <a:alpha val="0"/>
                              </a:prstClr>
                            </a:solidFill>
                          </a:uFill>
                          <a:latin typeface="Franklin Gothic Book"/>
                          <a:ea typeface="Franklin Gothic Book"/>
                          <a:cs typeface="Franklin Gothic Book"/>
                        </a:rPr>
                        <a:t>Notre évaluation et nos actions seront différentes selon les cas (trois grandes catégories) : </a:t>
                      </a:r>
                    </a:p>
                    <a:p>
                      <a:pPr marL="342900" indent="-342900">
                        <a:spcBef>
                          <a:spcPts val="900"/>
                        </a:spcBef>
                        <a:buFont typeface="+mj-lt"/>
                        <a:buAutoNum type="arabicPeriod"/>
                      </a:pPr>
                      <a:r>
                        <a:rPr lang="fr-FR" sz="1800" b="1" i="0" u="none" strike="noStrike" cap="none" baseline="0" dirty="0">
                          <a:solidFill>
                            <a:srgbClr val="0E0E0E"/>
                          </a:solidFill>
                          <a:effectLst/>
                          <a:uFill>
                            <a:solidFill>
                              <a:prstClr val="black">
                                <a:alpha val="0"/>
                              </a:prstClr>
                            </a:solidFill>
                          </a:uFill>
                          <a:latin typeface="Franklin Gothic Book"/>
                          <a:ea typeface="Franklin Gothic Book"/>
                          <a:cs typeface="Franklin Gothic Book"/>
                        </a:rPr>
                        <a:t>Risque imminent :</a:t>
                      </a:r>
                      <a:r>
                        <a:rPr lang="fr-FR" sz="1800" b="0" i="0" u="none" strike="noStrike" cap="none" baseline="0" dirty="0">
                          <a:solidFill>
                            <a:srgbClr val="0E0E0E"/>
                          </a:solidFill>
                          <a:effectLst/>
                          <a:uFill>
                            <a:solidFill>
                              <a:prstClr val="black">
                                <a:alpha val="0"/>
                              </a:prstClr>
                            </a:solidFill>
                          </a:uFill>
                          <a:latin typeface="Franklin Gothic Book"/>
                          <a:ea typeface="Franklin Gothic Book"/>
                          <a:cs typeface="Franklin Gothic Book"/>
                        </a:rPr>
                        <a:t> jeunes filles qui risquent d’être mariées prochainement ou dont le mariage est déjà prévu.</a:t>
                      </a:r>
                    </a:p>
                    <a:p>
                      <a:pPr marL="342900" indent="-342900">
                        <a:spcBef>
                          <a:spcPts val="900"/>
                        </a:spcBef>
                        <a:buFont typeface="+mj-lt"/>
                        <a:buAutoNum type="arabicPeriod"/>
                      </a:pPr>
                      <a:r>
                        <a:rPr lang="fr-FR" sz="1800" b="1" i="0" u="none" strike="noStrike" cap="none" baseline="0" dirty="0">
                          <a:solidFill>
                            <a:srgbClr val="0E0E0E"/>
                          </a:solidFill>
                          <a:effectLst/>
                          <a:uFill>
                            <a:solidFill>
                              <a:prstClr val="black">
                                <a:alpha val="0"/>
                              </a:prstClr>
                            </a:solidFill>
                          </a:uFill>
                          <a:latin typeface="Franklin Gothic Book"/>
                          <a:ea typeface="Franklin Gothic Book"/>
                          <a:cs typeface="Franklin Gothic Book"/>
                        </a:rPr>
                        <a:t>Déjà mariées :</a:t>
                      </a:r>
                      <a:r>
                        <a:rPr lang="fr-FR" sz="1800" b="0" i="0" u="none" strike="noStrike" cap="none" baseline="0" dirty="0">
                          <a:solidFill>
                            <a:srgbClr val="0E0E0E"/>
                          </a:solidFill>
                          <a:effectLst/>
                          <a:uFill>
                            <a:solidFill>
                              <a:prstClr val="black">
                                <a:alpha val="0"/>
                              </a:prstClr>
                            </a:solidFill>
                          </a:uFill>
                          <a:latin typeface="Franklin Gothic Book"/>
                          <a:ea typeface="Franklin Gothic Book"/>
                          <a:cs typeface="Franklin Gothic Book"/>
                        </a:rPr>
                        <a:t> jeunes filles qui sont actuellement victimes d’un mariage précoce.</a:t>
                      </a:r>
                    </a:p>
                    <a:p>
                      <a:pPr marL="342900" indent="-342900">
                        <a:spcBef>
                          <a:spcPts val="900"/>
                        </a:spcBef>
                        <a:buFont typeface="+mj-lt"/>
                        <a:buAutoNum type="arabicPeriod"/>
                      </a:pPr>
                      <a:r>
                        <a:rPr lang="fr-FR" sz="1800" b="1" i="0" u="none" strike="noStrike" cap="none" baseline="0" dirty="0">
                          <a:solidFill>
                            <a:srgbClr val="0E0E0E"/>
                          </a:solidFill>
                          <a:effectLst/>
                          <a:uFill>
                            <a:solidFill>
                              <a:prstClr val="black">
                                <a:alpha val="0"/>
                              </a:prstClr>
                            </a:solidFill>
                          </a:uFill>
                          <a:latin typeface="Franklin Gothic Book"/>
                          <a:ea typeface="Franklin Gothic Book"/>
                          <a:cs typeface="Franklin Gothic Book"/>
                        </a:rPr>
                        <a:t>Divorcées ou veuves :</a:t>
                      </a:r>
                      <a:r>
                        <a:rPr lang="fr-FR" sz="1800" b="0" i="0" u="none" strike="noStrike" cap="none" baseline="0" dirty="0">
                          <a:solidFill>
                            <a:srgbClr val="0E0E0E"/>
                          </a:solidFill>
                          <a:effectLst/>
                          <a:uFill>
                            <a:solidFill>
                              <a:prstClr val="black">
                                <a:alpha val="0"/>
                              </a:prstClr>
                            </a:solidFill>
                          </a:uFill>
                          <a:latin typeface="Franklin Gothic Book"/>
                          <a:ea typeface="Franklin Gothic Book"/>
                          <a:cs typeface="Franklin Gothic Book"/>
                        </a:rPr>
                        <a:t> jeunes filles qui sont sorties d’un mariage précoce par le divorce ou le veuvage.</a:t>
                      </a:r>
                    </a:p>
                    <a:p>
                      <a:endParaRPr lang="fr-FR" dirty="0">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42888" indent="0"/>
                      <a:r>
                        <a:rPr lang="fr-FR" sz="1800" b="1" i="0" u="none" strike="noStrike" cap="none" baseline="0" dirty="0">
                          <a:solidFill>
                            <a:srgbClr val="0E0E0E"/>
                          </a:solidFill>
                          <a:effectLst/>
                          <a:uFill>
                            <a:solidFill>
                              <a:prstClr val="black">
                                <a:alpha val="0"/>
                              </a:prstClr>
                            </a:solidFill>
                          </a:uFill>
                          <a:latin typeface="Franklin Gothic Book"/>
                          <a:ea typeface="Franklin Gothic Book"/>
                          <a:cs typeface="Franklin Gothic Book"/>
                        </a:rPr>
                        <a:t>Rôle de l’intervenant :</a:t>
                      </a:r>
                      <a:endParaRPr lang="en-US" dirty="0">
                        <a:solidFill>
                          <a:srgbClr val="0E0E0E"/>
                        </a:solidFill>
                        <a:effectLst/>
                        <a:latin typeface="+mn-lt"/>
                      </a:endParaRPr>
                    </a:p>
                    <a:p>
                      <a:pPr marL="530225" indent="-285750" algn="l" defTabSz="914400" rtl="0" eaLnBrk="1" latinLnBrk="0" hangingPunct="1">
                        <a:spcBef>
                          <a:spcPts val="900"/>
                        </a:spcBef>
                        <a:buFont typeface="Arial" panose="020B0604020202020204" pitchFamily="34" charset="0"/>
                        <a:buChar char="•"/>
                      </a:pPr>
                      <a:r>
                        <a:rPr lang="fr-FR" sz="18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Établir une relation de confiance.</a:t>
                      </a:r>
                    </a:p>
                    <a:p>
                      <a:pPr marL="530225" indent="-285750" algn="l" defTabSz="914400" rtl="0" eaLnBrk="1" latinLnBrk="0" hangingPunct="1">
                        <a:spcBef>
                          <a:spcPts val="900"/>
                        </a:spcBef>
                        <a:buFont typeface="Arial" panose="020B0604020202020204" pitchFamily="34" charset="0"/>
                        <a:buChar char="•"/>
                      </a:pPr>
                      <a:r>
                        <a:rPr lang="fr-FR" sz="18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Favoriser un processus de collaboration, d’évaluation et d’élaboration d’un plan d’action personnalisé.</a:t>
                      </a:r>
                    </a:p>
                    <a:p>
                      <a:pPr marL="530225" indent="-285750" algn="l" defTabSz="914400" rtl="0" eaLnBrk="1" latinLnBrk="0" hangingPunct="1">
                        <a:spcBef>
                          <a:spcPts val="900"/>
                        </a:spcBef>
                        <a:buFont typeface="Arial" panose="020B0604020202020204" pitchFamily="34" charset="0"/>
                        <a:buChar char="•"/>
                      </a:pPr>
                      <a:r>
                        <a:rPr lang="fr-FR" sz="18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Collaborer avec des adultes de confiance le cas échéant.</a:t>
                      </a:r>
                    </a:p>
                    <a:p>
                      <a:pPr marL="530225" indent="-285750" algn="l" defTabSz="914400" rtl="0" eaLnBrk="1" latinLnBrk="0" hangingPunct="1">
                        <a:spcBef>
                          <a:spcPts val="900"/>
                        </a:spcBef>
                        <a:buFont typeface="Arial" panose="020B0604020202020204" pitchFamily="34" charset="0"/>
                        <a:buChar char="•"/>
                      </a:pPr>
                      <a:r>
                        <a:rPr lang="fr-FR" sz="18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Fournir à la jeune fille des informations sur le mariage d’enfants, au moment qui convient pendant le processus, en tenant compte de sa sécurité et de son niveau de préparation.</a:t>
                      </a:r>
                    </a:p>
                    <a:p>
                      <a:pPr marL="530225" indent="-285750" algn="l" defTabSz="914400" rtl="0" eaLnBrk="1" latinLnBrk="0" hangingPunct="1">
                        <a:spcBef>
                          <a:spcPts val="900"/>
                        </a:spcBef>
                        <a:buFont typeface="Arial" panose="020B0604020202020204" pitchFamily="34" charset="0"/>
                        <a:buChar char="•"/>
                      </a:pPr>
                      <a:r>
                        <a:rPr lang="fr-FR" sz="18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Comme pour toutes les autres formes de VBG, les intervenants n’interviennent jamais directement.</a:t>
                      </a:r>
                    </a:p>
                    <a:p>
                      <a:pPr marL="530225" indent="-285750" algn="l" defTabSz="914400" rtl="0" eaLnBrk="1" latinLnBrk="0" hangingPunct="1">
                        <a:spcBef>
                          <a:spcPts val="900"/>
                        </a:spcBef>
                        <a:buFont typeface="Arial" panose="020B0604020202020204" pitchFamily="34" charset="0"/>
                        <a:buChar char="•"/>
                      </a:pPr>
                      <a:r>
                        <a:rPr lang="fr-FR" sz="18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La sécurité de la jeune fille doit rester la priorité absolue dans toute action ou intervention.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2998237"/>
                  </a:ext>
                </a:extLst>
              </a:tr>
            </a:tbl>
          </a:graphicData>
        </a:graphic>
      </p:graphicFrame>
    </p:spTree>
    <p:extLst>
      <p:ext uri="{BB962C8B-B14F-4D97-AF65-F5344CB8AC3E}">
        <p14:creationId xmlns:p14="http://schemas.microsoft.com/office/powerpoint/2010/main" val="85530901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4000" b="0" i="0" u="none" strike="noStrike" cap="all" baseline="0">
                <a:solidFill>
                  <a:srgbClr val="FFFFFF"/>
                </a:solidFill>
                <a:effectLst/>
                <a:uFill>
                  <a:solidFill>
                    <a:prstClr val="black">
                      <a:alpha val="0"/>
                    </a:prstClr>
                  </a:solidFill>
                </a:uFill>
                <a:latin typeface="Franklin Gothic Medium"/>
                <a:ea typeface="Franklin Gothic Medium"/>
                <a:cs typeface="Franklin Gothic Medium"/>
              </a:rPr>
              <a:t>Se présenter et obtenir le consentement  </a:t>
            </a:r>
          </a:p>
        </p:txBody>
      </p:sp>
      <p:sp>
        <p:nvSpPr>
          <p:cNvPr id="3" name="Content Placeholder 2"/>
          <p:cNvSpPr>
            <a:spLocks noGrp="1"/>
          </p:cNvSpPr>
          <p:nvPr>
            <p:ph idx="1"/>
          </p:nvPr>
        </p:nvSpPr>
        <p:spPr>
          <a:xfrm>
            <a:off x="633501" y="1531078"/>
            <a:ext cx="10919012" cy="4311483"/>
          </a:xfrm>
        </p:spPr>
        <p:txBody>
          <a:bodyPr/>
          <a:lstStyle/>
          <a:p>
            <a:pPr marL="0" indent="0">
              <a:buNone/>
            </a:pPr>
            <a:r>
              <a:rPr lang="fr-FR" sz="20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Présentez-vous et assurez-vous d’obtenir le consentement / l’assentiment des personnes concernées pour chaque service</a:t>
            </a:r>
          </a:p>
        </p:txBody>
      </p:sp>
      <p:graphicFrame>
        <p:nvGraphicFramePr>
          <p:cNvPr id="4" name="Table 3"/>
          <p:cNvGraphicFramePr>
            <a:graphicFrameLocks noGrp="1"/>
          </p:cNvGraphicFramePr>
          <p:nvPr>
            <p:extLst>
              <p:ext uri="{D42A27DB-BD31-4B8C-83A1-F6EECF244321}">
                <p14:modId xmlns:p14="http://schemas.microsoft.com/office/powerpoint/2010/main" val="3698983794"/>
              </p:ext>
            </p:extLst>
          </p:nvPr>
        </p:nvGraphicFramePr>
        <p:xfrm>
          <a:off x="633501" y="2301701"/>
          <a:ext cx="10919012" cy="4251960"/>
        </p:xfrm>
        <a:graphic>
          <a:graphicData uri="http://schemas.openxmlformats.org/drawingml/2006/table">
            <a:tbl>
              <a:tblPr firstRow="1" bandRow="1">
                <a:tableStyleId>{7DF18680-E054-41AD-8BC1-D1AEF772440D}</a:tableStyleId>
              </a:tblPr>
              <a:tblGrid>
                <a:gridCol w="1318045">
                  <a:extLst>
                    <a:ext uri="{9D8B030D-6E8A-4147-A177-3AD203B41FA5}">
                      <a16:colId xmlns:a16="http://schemas.microsoft.com/office/drawing/2014/main" val="20000"/>
                    </a:ext>
                  </a:extLst>
                </a:gridCol>
                <a:gridCol w="1676166">
                  <a:extLst>
                    <a:ext uri="{9D8B030D-6E8A-4147-A177-3AD203B41FA5}">
                      <a16:colId xmlns:a16="http://schemas.microsoft.com/office/drawing/2014/main" val="20001"/>
                    </a:ext>
                  </a:extLst>
                </a:gridCol>
                <a:gridCol w="2277970">
                  <a:extLst>
                    <a:ext uri="{9D8B030D-6E8A-4147-A177-3AD203B41FA5}">
                      <a16:colId xmlns:a16="http://schemas.microsoft.com/office/drawing/2014/main" val="20002"/>
                    </a:ext>
                  </a:extLst>
                </a:gridCol>
                <a:gridCol w="3463028">
                  <a:extLst>
                    <a:ext uri="{9D8B030D-6E8A-4147-A177-3AD203B41FA5}">
                      <a16:colId xmlns:a16="http://schemas.microsoft.com/office/drawing/2014/main" val="20003"/>
                    </a:ext>
                  </a:extLst>
                </a:gridCol>
                <a:gridCol w="2183803">
                  <a:extLst>
                    <a:ext uri="{9D8B030D-6E8A-4147-A177-3AD203B41FA5}">
                      <a16:colId xmlns:a16="http://schemas.microsoft.com/office/drawing/2014/main" val="20004"/>
                    </a:ext>
                  </a:extLst>
                </a:gridCol>
              </a:tblGrid>
              <a:tr h="740580">
                <a:tc>
                  <a:txBody>
                    <a:bodyPr/>
                    <a:lstStyle/>
                    <a:p>
                      <a:r>
                        <a:rPr lang="fr-FR" sz="1700" b="1" i="0" u="none" strike="noStrike" cap="none" baseline="0" dirty="0">
                          <a:solidFill>
                            <a:srgbClr val="FFFFFF"/>
                          </a:solidFill>
                          <a:effectLst/>
                          <a:uFill>
                            <a:solidFill>
                              <a:prstClr val="black">
                                <a:alpha val="0"/>
                              </a:prstClr>
                            </a:solidFill>
                          </a:uFill>
                          <a:latin typeface="Franklin Gothic Book"/>
                          <a:ea typeface="Franklin Gothic Book"/>
                          <a:cs typeface="Franklin Gothic Book"/>
                        </a:rPr>
                        <a:t>Tranche d’âge</a:t>
                      </a:r>
                    </a:p>
                  </a:txBody>
                  <a:tcPr/>
                </a:tc>
                <a:tc>
                  <a:txBody>
                    <a:bodyPr/>
                    <a:lstStyle/>
                    <a:p>
                      <a:r>
                        <a:rPr lang="fr-FR" sz="1700" b="1" i="0" u="none" strike="noStrike" cap="none" baseline="0" dirty="0">
                          <a:solidFill>
                            <a:srgbClr val="FFFFFF"/>
                          </a:solidFill>
                          <a:effectLst/>
                          <a:uFill>
                            <a:solidFill>
                              <a:prstClr val="black">
                                <a:alpha val="0"/>
                              </a:prstClr>
                            </a:solidFill>
                          </a:uFill>
                          <a:latin typeface="Franklin Gothic Book"/>
                          <a:ea typeface="Franklin Gothic Book"/>
                          <a:cs typeface="Franklin Gothic Book"/>
                        </a:rPr>
                        <a:t>Enfant</a:t>
                      </a:r>
                    </a:p>
                  </a:txBody>
                  <a:tcPr/>
                </a:tc>
                <a:tc>
                  <a:txBody>
                    <a:bodyPr/>
                    <a:lstStyle/>
                    <a:p>
                      <a:r>
                        <a:rPr lang="fr-FR" sz="1700" b="1" i="0" u="none" strike="noStrike" cap="none" baseline="0">
                          <a:solidFill>
                            <a:srgbClr val="FFFFFF"/>
                          </a:solidFill>
                          <a:effectLst/>
                          <a:uFill>
                            <a:solidFill>
                              <a:prstClr val="black">
                                <a:alpha val="0"/>
                              </a:prstClr>
                            </a:solidFill>
                          </a:uFill>
                          <a:latin typeface="Franklin Gothic Book"/>
                          <a:ea typeface="Franklin Gothic Book"/>
                          <a:cs typeface="Franklin Gothic Book"/>
                        </a:rPr>
                        <a:t>Personne qui s’occupe de l’enfant</a:t>
                      </a:r>
                    </a:p>
                  </a:txBody>
                  <a:tcPr/>
                </a:tc>
                <a:tc>
                  <a:txBody>
                    <a:bodyPr/>
                    <a:lstStyle/>
                    <a:p>
                      <a:r>
                        <a:rPr lang="fr-FR" sz="1700" b="1" i="0" u="none" strike="noStrike" cap="none" baseline="0">
                          <a:solidFill>
                            <a:srgbClr val="FFFFFF"/>
                          </a:solidFill>
                          <a:effectLst/>
                          <a:uFill>
                            <a:solidFill>
                              <a:prstClr val="black">
                                <a:alpha val="0"/>
                              </a:prstClr>
                            </a:solidFill>
                          </a:uFill>
                          <a:latin typeface="Franklin Gothic Book"/>
                          <a:ea typeface="Franklin Gothic Book"/>
                          <a:cs typeface="Franklin Gothic Book"/>
                        </a:rPr>
                        <a:t>Si personne ne s’occupe de l’enfant ou s’il n’est pas dans l’intérêt supérieur de l’enfant de s’adresser aux personnes qui s’occupent de lui</a:t>
                      </a:r>
                      <a:endParaRPr lang="en-US" sz="1700">
                        <a:solidFill>
                          <a:schemeClr val="bg1"/>
                        </a:solidFill>
                      </a:endParaRPr>
                    </a:p>
                  </a:txBody>
                  <a:tcPr/>
                </a:tc>
                <a:tc>
                  <a:txBody>
                    <a:bodyPr/>
                    <a:lstStyle/>
                    <a:p>
                      <a:r>
                        <a:rPr lang="fr-FR" sz="1700" b="1" i="0" u="none" strike="noStrike" cap="none" baseline="0">
                          <a:solidFill>
                            <a:srgbClr val="FFFFFF"/>
                          </a:solidFill>
                          <a:effectLst/>
                          <a:uFill>
                            <a:solidFill>
                              <a:prstClr val="black">
                                <a:alpha val="0"/>
                              </a:prstClr>
                            </a:solidFill>
                          </a:uFill>
                          <a:latin typeface="Franklin Gothic Book"/>
                          <a:ea typeface="Franklin Gothic Book"/>
                          <a:cs typeface="Franklin Gothic Book"/>
                        </a:rPr>
                        <a:t>Méthode</a:t>
                      </a:r>
                    </a:p>
                  </a:txBody>
                  <a:tcPr/>
                </a:tc>
                <a:extLst>
                  <a:ext uri="{0D108BD9-81ED-4DB2-BD59-A6C34878D82A}">
                    <a16:rowId xmlns:a16="http://schemas.microsoft.com/office/drawing/2014/main" val="10000"/>
                  </a:ext>
                </a:extLst>
              </a:tr>
              <a:tr h="740580">
                <a:tc>
                  <a:txBody>
                    <a:bodyPr/>
                    <a:lstStyle/>
                    <a:p>
                      <a:r>
                        <a:rPr lang="fr-FR" sz="1700" b="0" i="0" u="none" strike="noStrike" cap="none" baseline="0">
                          <a:solidFill>
                            <a:srgbClr val="000000"/>
                          </a:solidFill>
                          <a:effectLst/>
                          <a:uFill>
                            <a:solidFill>
                              <a:prstClr val="black">
                                <a:alpha val="0"/>
                              </a:prstClr>
                            </a:solidFill>
                          </a:uFill>
                          <a:latin typeface="Franklin Gothic Book"/>
                          <a:ea typeface="Franklin Gothic Book"/>
                          <a:cs typeface="Franklin Gothic Book"/>
                        </a:rPr>
                        <a:t>6 à 11 ans</a:t>
                      </a:r>
                    </a:p>
                  </a:txBody>
                  <a:tcPr/>
                </a:tc>
                <a:tc>
                  <a:txBody>
                    <a:bodyPr/>
                    <a:lstStyle/>
                    <a:p>
                      <a:r>
                        <a:rPr lang="fr-FR" sz="1700" b="0" i="0" u="none" strike="noStrike" cap="none" baseline="0">
                          <a:solidFill>
                            <a:srgbClr val="000000"/>
                          </a:solidFill>
                          <a:effectLst/>
                          <a:uFill>
                            <a:solidFill>
                              <a:prstClr val="black">
                                <a:alpha val="0"/>
                              </a:prstClr>
                            </a:solidFill>
                          </a:uFill>
                          <a:latin typeface="Franklin Gothic Book"/>
                          <a:ea typeface="Franklin Gothic Book"/>
                          <a:cs typeface="Franklin Gothic Book"/>
                        </a:rPr>
                        <a:t>Assentiment éclairé</a:t>
                      </a:r>
                      <a:endParaRPr lang="en-US" sz="1700">
                        <a:solidFill>
                          <a:schemeClr val="tx1"/>
                        </a:solidFill>
                      </a:endParaRPr>
                    </a:p>
                  </a:txBody>
                  <a:tcPr/>
                </a:tc>
                <a:tc>
                  <a:txBody>
                    <a:bodyPr/>
                    <a:lstStyle/>
                    <a:p>
                      <a:r>
                        <a:rPr lang="fr-FR" sz="1700" b="0" i="0" u="none" strike="noStrike" cap="none" baseline="0">
                          <a:solidFill>
                            <a:srgbClr val="000000"/>
                          </a:solidFill>
                          <a:effectLst/>
                          <a:uFill>
                            <a:solidFill>
                              <a:prstClr val="black">
                                <a:alpha val="0"/>
                              </a:prstClr>
                            </a:solidFill>
                          </a:uFill>
                          <a:latin typeface="Franklin Gothic Book"/>
                          <a:ea typeface="Franklin Gothic Book"/>
                          <a:cs typeface="Franklin Gothic Book"/>
                        </a:rPr>
                        <a:t>Consentement éclairé</a:t>
                      </a:r>
                    </a:p>
                  </a:txBody>
                  <a:tcPr/>
                </a:tc>
                <a:tc>
                  <a:txBody>
                    <a:bodyPr/>
                    <a:lstStyle/>
                    <a:p>
                      <a:r>
                        <a:rPr lang="fr-FR" sz="17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Consentement éclairé d’un autre adulte de confiance ou de l’intervenant</a:t>
                      </a:r>
                      <a:endParaRPr lang="en-US" sz="1700" dirty="0">
                        <a:solidFill>
                          <a:schemeClr val="tx1"/>
                        </a:solidFill>
                      </a:endParaRPr>
                    </a:p>
                  </a:txBody>
                  <a:tcPr/>
                </a:tc>
                <a:tc>
                  <a:txBody>
                    <a:bodyPr/>
                    <a:lstStyle/>
                    <a:p>
                      <a:r>
                        <a:rPr lang="fr-FR" sz="1700" b="0" i="0" u="none" strike="noStrike" cap="none" baseline="0">
                          <a:solidFill>
                            <a:srgbClr val="000000"/>
                          </a:solidFill>
                          <a:effectLst/>
                          <a:uFill>
                            <a:solidFill>
                              <a:prstClr val="black">
                                <a:alpha val="0"/>
                              </a:prstClr>
                            </a:solidFill>
                          </a:uFill>
                          <a:latin typeface="Franklin Gothic Book"/>
                          <a:ea typeface="Franklin Gothic Book"/>
                          <a:cs typeface="Franklin Gothic Book"/>
                        </a:rPr>
                        <a:t>Assentiment oral, consentement écrit</a:t>
                      </a:r>
                    </a:p>
                  </a:txBody>
                  <a:tcPr/>
                </a:tc>
                <a:extLst>
                  <a:ext uri="{0D108BD9-81ED-4DB2-BD59-A6C34878D82A}">
                    <a16:rowId xmlns:a16="http://schemas.microsoft.com/office/drawing/2014/main" val="10001"/>
                  </a:ext>
                </a:extLst>
              </a:tr>
              <a:tr h="740580">
                <a:tc>
                  <a:txBody>
                    <a:bodyPr/>
                    <a:lstStyle/>
                    <a:p>
                      <a:r>
                        <a:rPr lang="fr-FR" sz="1700" b="0" i="0" u="none" strike="noStrike" cap="none" baseline="0">
                          <a:solidFill>
                            <a:srgbClr val="000000"/>
                          </a:solidFill>
                          <a:effectLst/>
                          <a:uFill>
                            <a:solidFill>
                              <a:prstClr val="black">
                                <a:alpha val="0"/>
                              </a:prstClr>
                            </a:solidFill>
                          </a:uFill>
                          <a:latin typeface="Franklin Gothic Book"/>
                          <a:ea typeface="Franklin Gothic Book"/>
                          <a:cs typeface="Franklin Gothic Book"/>
                        </a:rPr>
                        <a:t>12 à 14 ans</a:t>
                      </a:r>
                    </a:p>
                  </a:txBody>
                  <a:tcPr/>
                </a:tc>
                <a:tc>
                  <a:txBody>
                    <a:bodyPr/>
                    <a:lstStyle/>
                    <a:p>
                      <a:r>
                        <a:rPr lang="fr-FR" sz="1700" b="0" i="0" u="none" strike="noStrike" cap="none" baseline="0">
                          <a:solidFill>
                            <a:srgbClr val="000000"/>
                          </a:solidFill>
                          <a:effectLst/>
                          <a:uFill>
                            <a:solidFill>
                              <a:prstClr val="black">
                                <a:alpha val="0"/>
                              </a:prstClr>
                            </a:solidFill>
                          </a:uFill>
                          <a:latin typeface="Franklin Gothic Book"/>
                          <a:ea typeface="Franklin Gothic Book"/>
                          <a:cs typeface="Franklin Gothic Book"/>
                        </a:rPr>
                        <a:t>Assentiment éclairé</a:t>
                      </a:r>
                    </a:p>
                  </a:txBody>
                  <a:tcPr/>
                </a:tc>
                <a:tc>
                  <a:txBody>
                    <a:bodyPr/>
                    <a:lstStyle/>
                    <a:p>
                      <a:r>
                        <a:rPr lang="fr-FR" sz="1700" b="0" i="0" u="none" strike="noStrike" cap="none" baseline="0">
                          <a:solidFill>
                            <a:srgbClr val="000000"/>
                          </a:solidFill>
                          <a:effectLst/>
                          <a:uFill>
                            <a:solidFill>
                              <a:prstClr val="black">
                                <a:alpha val="0"/>
                              </a:prstClr>
                            </a:solidFill>
                          </a:uFill>
                          <a:latin typeface="Franklin Gothic Book"/>
                          <a:ea typeface="Franklin Gothic Book"/>
                          <a:cs typeface="Franklin Gothic Book"/>
                        </a:rPr>
                        <a:t>Consentement éclairé</a:t>
                      </a:r>
                      <a:endParaRPr lang="en-US" sz="1700">
                        <a:solidFill>
                          <a:schemeClr val="tx1"/>
                        </a:solidFill>
                      </a:endParaRPr>
                    </a:p>
                  </a:txBody>
                  <a:tcPr/>
                </a:tc>
                <a:tc>
                  <a:txBody>
                    <a:bodyPr/>
                    <a:lstStyle/>
                    <a:p>
                      <a:r>
                        <a:rPr lang="fr-FR" sz="1700" b="0" i="0" u="none" strike="noStrike" cap="none" baseline="0">
                          <a:solidFill>
                            <a:srgbClr val="000000"/>
                          </a:solidFill>
                          <a:effectLst/>
                          <a:uFill>
                            <a:solidFill>
                              <a:prstClr val="black">
                                <a:alpha val="0"/>
                              </a:prstClr>
                            </a:solidFill>
                          </a:uFill>
                          <a:latin typeface="Franklin Gothic Book"/>
                          <a:ea typeface="Franklin Gothic Book"/>
                          <a:cs typeface="Franklin Gothic Book"/>
                        </a:rPr>
                        <a:t>Assentiment éclairé d’un autre adulte de confiance ou de l’enfant. Il convient de s’assurer que le niveau de maturité (de l’enfant) est suffisant</a:t>
                      </a:r>
                      <a:endParaRPr lang="en-US" sz="1700">
                        <a:solidFill>
                          <a:schemeClr val="tx1"/>
                        </a:solidFill>
                      </a:endParaRPr>
                    </a:p>
                  </a:txBody>
                  <a:tcPr/>
                </a:tc>
                <a:tc>
                  <a:txBody>
                    <a:bodyPr/>
                    <a:lstStyle/>
                    <a:p>
                      <a:r>
                        <a:rPr lang="fr-FR" sz="1700" b="0" i="0" u="none" strike="noStrike" cap="none" baseline="0">
                          <a:solidFill>
                            <a:srgbClr val="000000"/>
                          </a:solidFill>
                          <a:effectLst/>
                          <a:uFill>
                            <a:solidFill>
                              <a:prstClr val="black">
                                <a:alpha val="0"/>
                              </a:prstClr>
                            </a:solidFill>
                          </a:uFill>
                          <a:latin typeface="Franklin Gothic Book"/>
                          <a:ea typeface="Franklin Gothic Book"/>
                          <a:cs typeface="Franklin Gothic Book"/>
                        </a:rPr>
                        <a:t>Assentiment écrit, consentement écrit</a:t>
                      </a:r>
                      <a:endParaRPr lang="en-US" sz="1700">
                        <a:solidFill>
                          <a:schemeClr val="tx1"/>
                        </a:solidFill>
                      </a:endParaRPr>
                    </a:p>
                  </a:txBody>
                  <a:tcPr/>
                </a:tc>
                <a:extLst>
                  <a:ext uri="{0D108BD9-81ED-4DB2-BD59-A6C34878D82A}">
                    <a16:rowId xmlns:a16="http://schemas.microsoft.com/office/drawing/2014/main" val="10002"/>
                  </a:ext>
                </a:extLst>
              </a:tr>
              <a:tr h="740580">
                <a:tc>
                  <a:txBody>
                    <a:bodyPr/>
                    <a:lstStyle/>
                    <a:p>
                      <a:r>
                        <a:rPr lang="fr-FR" sz="1700" b="0" i="0" u="none" strike="noStrike" cap="none" baseline="0">
                          <a:solidFill>
                            <a:srgbClr val="000000"/>
                          </a:solidFill>
                          <a:effectLst/>
                          <a:uFill>
                            <a:solidFill>
                              <a:prstClr val="black">
                                <a:alpha val="0"/>
                              </a:prstClr>
                            </a:solidFill>
                          </a:uFill>
                          <a:latin typeface="Franklin Gothic Book"/>
                          <a:ea typeface="Franklin Gothic Book"/>
                          <a:cs typeface="Franklin Gothic Book"/>
                        </a:rPr>
                        <a:t>15 à 17 ans</a:t>
                      </a:r>
                    </a:p>
                  </a:txBody>
                  <a:tcPr/>
                </a:tc>
                <a:tc>
                  <a:txBody>
                    <a:bodyPr/>
                    <a:lstStyle/>
                    <a:p>
                      <a:r>
                        <a:rPr lang="fr-FR" sz="1700" b="0" i="0" u="none" strike="noStrike" cap="none" baseline="0">
                          <a:solidFill>
                            <a:srgbClr val="000000"/>
                          </a:solidFill>
                          <a:effectLst/>
                          <a:uFill>
                            <a:solidFill>
                              <a:prstClr val="black">
                                <a:alpha val="0"/>
                              </a:prstClr>
                            </a:solidFill>
                          </a:uFill>
                          <a:latin typeface="Franklin Gothic Book"/>
                          <a:ea typeface="Franklin Gothic Book"/>
                          <a:cs typeface="Franklin Gothic Book"/>
                        </a:rPr>
                        <a:t>Consentement éclairé </a:t>
                      </a:r>
                    </a:p>
                  </a:txBody>
                  <a:tcPr/>
                </a:tc>
                <a:tc>
                  <a:txBody>
                    <a:bodyPr/>
                    <a:lstStyle/>
                    <a:p>
                      <a:r>
                        <a:rPr lang="fr-FR" sz="1700" b="0" i="0" u="none" strike="noStrike" cap="none" baseline="0">
                          <a:solidFill>
                            <a:srgbClr val="000000"/>
                          </a:solidFill>
                          <a:effectLst/>
                          <a:uFill>
                            <a:solidFill>
                              <a:prstClr val="black">
                                <a:alpha val="0"/>
                              </a:prstClr>
                            </a:solidFill>
                          </a:uFill>
                          <a:latin typeface="Franklin Gothic Book"/>
                          <a:ea typeface="Franklin Gothic Book"/>
                          <a:cs typeface="Franklin Gothic Book"/>
                        </a:rPr>
                        <a:t>Consentement éclairé avec la permission de l’enfant</a:t>
                      </a:r>
                      <a:endParaRPr lang="en-US" sz="1700">
                        <a:solidFill>
                          <a:schemeClr val="tx1"/>
                        </a:solidFill>
                      </a:endParaRPr>
                    </a:p>
                  </a:txBody>
                  <a:tcPr/>
                </a:tc>
                <a:tc>
                  <a:txBody>
                    <a:bodyPr/>
                    <a:lstStyle/>
                    <a:p>
                      <a:r>
                        <a:rPr lang="fr-FR" sz="1700" b="0" i="0" u="none" strike="noStrike" cap="none" baseline="0">
                          <a:solidFill>
                            <a:srgbClr val="000000"/>
                          </a:solidFill>
                          <a:effectLst/>
                          <a:uFill>
                            <a:solidFill>
                              <a:prstClr val="black">
                                <a:alpha val="0"/>
                              </a:prstClr>
                            </a:solidFill>
                          </a:uFill>
                          <a:latin typeface="Franklin Gothic Book"/>
                          <a:ea typeface="Franklin Gothic Book"/>
                          <a:cs typeface="Franklin Gothic Book"/>
                        </a:rPr>
                        <a:t>Consentement éclairé de l’enfant. Il convient de s’assurer que son niveau de maturité est suffisant</a:t>
                      </a:r>
                      <a:endParaRPr lang="en-US" sz="1700">
                        <a:solidFill>
                          <a:schemeClr val="tx1"/>
                        </a:solidFill>
                      </a:endParaRPr>
                    </a:p>
                  </a:txBody>
                  <a:tcPr/>
                </a:tc>
                <a:tc>
                  <a:txBody>
                    <a:bodyPr/>
                    <a:lstStyle/>
                    <a:p>
                      <a:r>
                        <a:rPr lang="fr-FR" sz="17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Consentement écrit</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3971897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017" y="286511"/>
            <a:ext cx="10433192" cy="1136341"/>
          </a:xfrm>
        </p:spPr>
        <p:txBody>
          <a:bodyPr/>
          <a:lstStyle/>
          <a:p>
            <a:r>
              <a:rPr lang="fr-FR" sz="4000" b="0" i="0" u="none" strike="noStrike" cap="all" baseline="0">
                <a:solidFill>
                  <a:srgbClr val="FFFFFF"/>
                </a:solidFill>
                <a:effectLst/>
                <a:uFill>
                  <a:solidFill>
                    <a:prstClr val="black">
                      <a:alpha val="0"/>
                    </a:prstClr>
                  </a:solidFill>
                </a:uFill>
                <a:latin typeface="Franklin Gothic Medium"/>
                <a:ea typeface="Franklin Gothic Medium"/>
                <a:cs typeface="Franklin Gothic Medium"/>
              </a:rPr>
              <a:t>PRÉVENIR LE MARIAGE :</a:t>
            </a:r>
            <a:br>
              <a:rPr sz="4000"/>
            </a:br>
            <a:r>
              <a:rPr lang="fr-FR" sz="4000" b="0" i="0" u="none" strike="noStrike" cap="all" baseline="0">
                <a:solidFill>
                  <a:srgbClr val="FFFFFF"/>
                </a:solidFill>
                <a:effectLst/>
                <a:uFill>
                  <a:solidFill>
                    <a:prstClr val="black">
                      <a:alpha val="0"/>
                    </a:prstClr>
                  </a:solidFill>
                </a:uFill>
                <a:latin typeface="Franklin Gothic Medium"/>
                <a:ea typeface="Franklin Gothic Medium"/>
                <a:cs typeface="Franklin Gothic Medium"/>
              </a:rPr>
              <a:t>LES CAS DE RISQUE IMMINENT</a:t>
            </a:r>
          </a:p>
        </p:txBody>
      </p:sp>
      <p:sp>
        <p:nvSpPr>
          <p:cNvPr id="8" name="Content Placeholder 2">
            <a:extLst>
              <a:ext uri="{FF2B5EF4-FFF2-40B4-BE49-F238E27FC236}">
                <a16:creationId xmlns:a16="http://schemas.microsoft.com/office/drawing/2014/main" id="{6CE00D11-87A2-4451-ACA6-3B13DBE4C650}"/>
              </a:ext>
            </a:extLst>
          </p:cNvPr>
          <p:cNvSpPr>
            <a:spLocks noGrp="1"/>
          </p:cNvSpPr>
          <p:nvPr>
            <p:ph idx="1"/>
          </p:nvPr>
        </p:nvSpPr>
        <p:spPr>
          <a:xfrm>
            <a:off x="631907" y="1949132"/>
            <a:ext cx="10625958" cy="4346334"/>
          </a:xfrm>
        </p:spPr>
        <p:txBody>
          <a:bodyPr>
            <a:normAutofit fontScale="90000" lnSpcReduction="20000"/>
          </a:bodyPr>
          <a:lstStyle/>
          <a:p>
            <a:pPr marL="0" indent="0">
              <a:buNone/>
            </a:pPr>
            <a:r>
              <a:rPr lang="fr-FR" sz="2400" b="1"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Risque imminent : les jeunes filles ne sont pas encore mariées, mais leurs parents sont en train de négocier le mariage ou de le préparer activement</a:t>
            </a:r>
          </a:p>
          <a:p>
            <a:pPr marL="0" indent="0">
              <a:buNone/>
            </a:pPr>
            <a:r>
              <a:rPr lang="fr-FR" sz="2400" b="1"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Aperçu des interventions de gestion de cas :</a:t>
            </a:r>
          </a:p>
          <a:p>
            <a:pPr marL="233363" indent="-233363">
              <a:buClrTx/>
              <a:buFont typeface="Arial" panose="020B0604020202020204" pitchFamily="34" charset="0"/>
              <a:buChar char="•"/>
            </a:pPr>
            <a:r>
              <a:rPr lang="fr-FR" sz="24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Bien comprendre ce que la jeune fille pense du mariage</a:t>
            </a:r>
          </a:p>
          <a:p>
            <a:pPr marL="233363" indent="-233363">
              <a:buClrTx/>
              <a:buFont typeface="Arial" panose="020B0604020202020204" pitchFamily="34" charset="0"/>
              <a:buChar char="•"/>
            </a:pPr>
            <a:r>
              <a:rPr lang="fr-FR" sz="24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Éventuellement, impliquer un adulte qui soutient la jeune fille (en évaluant les risques encourus)</a:t>
            </a:r>
          </a:p>
          <a:p>
            <a:pPr marL="233363" indent="-233363">
              <a:buClrTx/>
              <a:buFont typeface="Arial" panose="020B0604020202020204" pitchFamily="34" charset="0"/>
              <a:buChar char="•"/>
              <a:tabLst>
                <a:tab pos="503238" algn="l"/>
              </a:tabLst>
            </a:pPr>
            <a:r>
              <a:rPr lang="fr-FR" sz="2400" b="1"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Aider la jeune fille à identifier un membre de sa famille ou un autre adulte de confiance qui la soutient dans ses choix, surtout si elle ne veut pas se marier</a:t>
            </a:r>
            <a:endParaRPr lang="en-US" sz="2400" dirty="0">
              <a:solidFill>
                <a:schemeClr val="tx1"/>
              </a:solidFill>
            </a:endParaRPr>
          </a:p>
          <a:p>
            <a:pPr marL="233363" indent="-233363">
              <a:buClrTx/>
              <a:buFont typeface="Arial" panose="020B0604020202020204" pitchFamily="34" charset="0"/>
              <a:buChar char="•"/>
            </a:pPr>
            <a:r>
              <a:rPr lang="fr-FR" sz="24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Si la décision de marier la jeune fille se confirme </a:t>
            </a:r>
            <a:r>
              <a:rPr lang="fr-FR" sz="2400" b="0" i="0" u="none" strike="noStrike" cap="none" baseline="0" dirty="0">
                <a:solidFill>
                  <a:srgbClr val="000000"/>
                </a:solidFill>
                <a:effectLst/>
                <a:uFill>
                  <a:solidFill>
                    <a:prstClr val="black">
                      <a:alpha val="0"/>
                    </a:prstClr>
                  </a:solidFill>
                </a:uFill>
                <a:latin typeface="Wingdings"/>
                <a:ea typeface="Franklin Gothic Book"/>
                <a:cs typeface="Franklin Gothic Book"/>
                <a:sym typeface="Wingdings"/>
              </a:rPr>
              <a:t></a:t>
            </a:r>
            <a:r>
              <a:rPr lang="fr-FR" sz="24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 Informer la jeune fille des conséquences du mariage </a:t>
            </a:r>
            <a:r>
              <a:rPr lang="fr-FR" sz="2400" b="0" i="0" u="none" strike="noStrike" cap="none" baseline="0" dirty="0">
                <a:solidFill>
                  <a:srgbClr val="000000"/>
                </a:solidFill>
                <a:effectLst/>
                <a:uFill>
                  <a:solidFill>
                    <a:prstClr val="black">
                      <a:alpha val="0"/>
                    </a:prstClr>
                  </a:solidFill>
                </a:uFill>
                <a:latin typeface="Wingdings"/>
                <a:ea typeface="Franklin Gothic Book"/>
                <a:cs typeface="Franklin Gothic Book"/>
                <a:sym typeface="Wingdings"/>
              </a:rPr>
              <a:t></a:t>
            </a:r>
            <a:r>
              <a:rPr lang="fr-FR" sz="24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 Réduction des risques </a:t>
            </a:r>
            <a:endParaRPr lang="en-US" sz="2400" dirty="0">
              <a:solidFill>
                <a:schemeClr val="tx1"/>
              </a:solidFill>
            </a:endParaRPr>
          </a:p>
          <a:p>
            <a:pPr indent="-457200">
              <a:buClr>
                <a:schemeClr val="accent4">
                  <a:lumMod val="75000"/>
                </a:schemeClr>
              </a:buClr>
              <a:buFont typeface="Arial" panose="020B0604020202020204" pitchFamily="34" charset="0"/>
              <a:buChar char="•"/>
            </a:pPr>
            <a:endParaRPr lang="en-US" sz="2400" dirty="0">
              <a:solidFill>
                <a:schemeClr val="tx1"/>
              </a:solidFill>
            </a:endParaRPr>
          </a:p>
          <a:p>
            <a:pPr indent="-457200">
              <a:buClr>
                <a:schemeClr val="accent4">
                  <a:lumMod val="75000"/>
                </a:schemeClr>
              </a:buClr>
              <a:buFont typeface="Arial" panose="020B0604020202020204" pitchFamily="34" charset="0"/>
              <a:buChar char="•"/>
            </a:pPr>
            <a:endParaRPr lang="en-US" sz="2400" dirty="0">
              <a:solidFill>
                <a:schemeClr val="tx1"/>
              </a:solidFill>
            </a:endParaRPr>
          </a:p>
          <a:p>
            <a:pPr indent="-457200">
              <a:buClr>
                <a:schemeClr val="accent4">
                  <a:lumMod val="75000"/>
                </a:schemeClr>
              </a:buClr>
              <a:buFont typeface="Arial" panose="020B0604020202020204" pitchFamily="34" charset="0"/>
              <a:buChar char="•"/>
            </a:pPr>
            <a:endParaRPr lang="en-US" sz="2400" dirty="0">
              <a:solidFill>
                <a:schemeClr val="tx1"/>
              </a:solidFill>
            </a:endParaRPr>
          </a:p>
          <a:p>
            <a:pPr lvl="2">
              <a:buClr>
                <a:schemeClr val="accent4">
                  <a:lumMod val="75000"/>
                </a:schemeClr>
              </a:buClr>
              <a:buFont typeface="Arial" panose="020B0604020202020204" pitchFamily="34" charset="0"/>
              <a:buChar char="•"/>
            </a:pPr>
            <a:endParaRPr lang="en-US" sz="1600"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92531949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017" y="420624"/>
            <a:ext cx="10433192" cy="1002228"/>
          </a:xfrm>
        </p:spPr>
        <p:txBody>
          <a:bodyPr/>
          <a:lstStyle/>
          <a:p>
            <a:r>
              <a:rPr lang="fr-FR" sz="4000" b="0" i="0" u="none" strike="noStrike" cap="all" baseline="0">
                <a:solidFill>
                  <a:srgbClr val="FFFFFF"/>
                </a:solidFill>
                <a:effectLst/>
                <a:uFill>
                  <a:solidFill>
                    <a:prstClr val="black">
                      <a:alpha val="0"/>
                    </a:prstClr>
                  </a:solidFill>
                </a:uFill>
                <a:latin typeface="Franklin Gothic Medium"/>
                <a:ea typeface="Franklin Gothic Medium"/>
                <a:cs typeface="Franklin Gothic Medium"/>
              </a:rPr>
              <a:t>Cas de risque imminent : Évaluation</a:t>
            </a:r>
          </a:p>
        </p:txBody>
      </p:sp>
      <p:sp>
        <p:nvSpPr>
          <p:cNvPr id="6" name="Content Placeholder 2">
            <a:extLst>
              <a:ext uri="{FF2B5EF4-FFF2-40B4-BE49-F238E27FC236}">
                <a16:creationId xmlns:a16="http://schemas.microsoft.com/office/drawing/2014/main" id="{A479E18B-6A8B-405D-A52E-2167104986E6}"/>
              </a:ext>
            </a:extLst>
          </p:cNvPr>
          <p:cNvSpPr>
            <a:spLocks noGrp="1"/>
          </p:cNvSpPr>
          <p:nvPr>
            <p:ph idx="1"/>
          </p:nvPr>
        </p:nvSpPr>
        <p:spPr>
          <a:xfrm>
            <a:off x="625151" y="1622323"/>
            <a:ext cx="10939320" cy="5132438"/>
          </a:xfrm>
        </p:spPr>
        <p:txBody>
          <a:bodyPr>
            <a:noAutofit/>
          </a:bodyPr>
          <a:lstStyle/>
          <a:p>
            <a:pPr marL="265113" indent="-265113">
              <a:buClr>
                <a:schemeClr val="accent4">
                  <a:lumMod val="75000"/>
                </a:schemeClr>
              </a:buClr>
              <a:buNone/>
            </a:pPr>
            <a:r>
              <a:rPr lang="fr-FR" sz="1700" b="1"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Impliquer l’adulte qui la soutient</a:t>
            </a:r>
          </a:p>
          <a:p>
            <a:pPr marL="0" indent="0">
              <a:buClr>
                <a:schemeClr val="accent4">
                  <a:lumMod val="75000"/>
                </a:schemeClr>
              </a:buClr>
              <a:buNone/>
            </a:pPr>
            <a:r>
              <a:rPr lang="fr-FR" sz="17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Si l’adulte répond à la jeune fille en se montrant attentionné et en la soutenant, envisagez de l’impliquer lors d’une séance conjointe ou en tête-à-tête.</a:t>
            </a:r>
          </a:p>
          <a:p>
            <a:pPr lvl="1" indent="-265113">
              <a:buClr>
                <a:schemeClr val="accent4">
                  <a:lumMod val="75000"/>
                </a:schemeClr>
              </a:buClr>
              <a:buNone/>
            </a:pPr>
            <a:r>
              <a:rPr lang="en-US" sz="1700" dirty="0">
                <a:solidFill>
                  <a:schemeClr val="tx1"/>
                </a:solidFill>
              </a:rPr>
              <a:t> </a:t>
            </a:r>
          </a:p>
          <a:p>
            <a:pPr lvl="1" indent="-265113">
              <a:buClr>
                <a:schemeClr val="accent4">
                  <a:lumMod val="75000"/>
                </a:schemeClr>
              </a:buClr>
              <a:buNone/>
            </a:pPr>
            <a:r>
              <a:rPr lang="fr-FR" sz="1700" b="1"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S’il s’agit d’un parent/membre de la famille</a:t>
            </a:r>
          </a:p>
          <a:p>
            <a:pPr lvl="1" indent="-265113">
              <a:buClrTx/>
              <a:buFont typeface="Arial" panose="020B0604020202020204" pitchFamily="34" charset="0"/>
              <a:buChar char="•"/>
            </a:pPr>
            <a:r>
              <a:rPr lang="fr-FR" sz="17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Ne portez pas de jugement</a:t>
            </a:r>
          </a:p>
          <a:p>
            <a:pPr lvl="1" indent="-265113">
              <a:buClrTx/>
              <a:buFont typeface="Arial" panose="020B0604020202020204" pitchFamily="34" charset="0"/>
              <a:buChar char="•"/>
            </a:pPr>
            <a:r>
              <a:rPr lang="fr-FR" sz="17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Essayez de comprendre le contexte et la situation familiale</a:t>
            </a:r>
          </a:p>
          <a:p>
            <a:pPr lvl="1" indent="-265113">
              <a:buClrTx/>
              <a:buFont typeface="Arial" panose="020B0604020202020204" pitchFamily="34" charset="0"/>
              <a:buChar char="•"/>
            </a:pPr>
            <a:r>
              <a:rPr lang="fr-FR" sz="17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Aidez la personne qui s’occupe de la jeune fille à réfléchir aux avantages et aux inconvénients du mariage d’enfants</a:t>
            </a:r>
          </a:p>
          <a:p>
            <a:pPr lvl="1" indent="-265113">
              <a:buClrTx/>
              <a:buFont typeface="Arial" panose="020B0604020202020204" pitchFamily="34" charset="0"/>
              <a:buChar char="•"/>
            </a:pPr>
            <a:r>
              <a:rPr lang="fr-FR" sz="17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Informez cette personne des conséquences du mariage d’enfants </a:t>
            </a:r>
          </a:p>
          <a:p>
            <a:pPr lvl="1" indent="-265113">
              <a:buClr>
                <a:schemeClr val="accent4">
                  <a:lumMod val="75000"/>
                </a:schemeClr>
              </a:buClr>
              <a:buNone/>
            </a:pPr>
            <a:endParaRPr lang="en-US" sz="1700" dirty="0">
              <a:solidFill>
                <a:schemeClr val="tx1"/>
              </a:solidFill>
            </a:endParaRPr>
          </a:p>
          <a:p>
            <a:pPr lvl="1" indent="-265113">
              <a:buClr>
                <a:schemeClr val="accent4">
                  <a:lumMod val="75000"/>
                </a:schemeClr>
              </a:buClr>
              <a:buNone/>
            </a:pPr>
            <a:r>
              <a:rPr lang="fr-FR" sz="1700" b="1"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Si l’adulte qui soutient la jeune fille n’est pas l’un de ses parents ni un membre de sa famille :</a:t>
            </a:r>
          </a:p>
          <a:p>
            <a:pPr marL="265113" lvl="2" indent="-265113">
              <a:buClrTx/>
              <a:buFont typeface="Arial" panose="020B0604020202020204" pitchFamily="34" charset="0"/>
              <a:buChar char="•"/>
            </a:pPr>
            <a:r>
              <a:rPr lang="fr-FR" sz="17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Discutez de la relation de cet adulte avec la famille de la jeune fille et les personnes décisionnaires : est-ce que l’adulte qui soutient la jeune fille a une influence ?  Cet adulte pourrait-il parler à la famille / aux personnes décisionnaires ? </a:t>
            </a:r>
          </a:p>
          <a:p>
            <a:pPr lvl="1" indent="-265113">
              <a:buClr>
                <a:schemeClr val="accent4">
                  <a:lumMod val="75000"/>
                </a:schemeClr>
              </a:buClr>
              <a:buFont typeface="Arial" panose="020B0604020202020204" pitchFamily="34" charset="0"/>
              <a:buChar char="•"/>
            </a:pPr>
            <a:endParaRPr lang="en-US" sz="1000" b="1" dirty="0">
              <a:solidFill>
                <a:schemeClr val="tx1"/>
              </a:solidFill>
              <a:sym typeface="Wingdings" panose="05000000000000000000" pitchFamily="2" charset="2"/>
            </a:endParaRPr>
          </a:p>
          <a:p>
            <a:pPr lvl="1" indent="-265113">
              <a:buClr>
                <a:schemeClr val="accent4">
                  <a:lumMod val="75000"/>
                </a:schemeClr>
              </a:buClr>
              <a:buNone/>
            </a:pPr>
            <a:r>
              <a:rPr lang="fr-FR" sz="2400" b="1"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Faites toujours de la sécurité de la jeune fille une priorité absolue</a:t>
            </a:r>
            <a:endParaRPr lang="en-US" sz="2400" b="1" dirty="0">
              <a:solidFill>
                <a:schemeClr val="tx1"/>
              </a:solidFill>
            </a:endParaRPr>
          </a:p>
        </p:txBody>
      </p:sp>
    </p:spTree>
    <p:extLst>
      <p:ext uri="{BB962C8B-B14F-4D97-AF65-F5344CB8AC3E}">
        <p14:creationId xmlns:p14="http://schemas.microsoft.com/office/powerpoint/2010/main" val="44904270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sz="4000" b="0" i="0" u="none" strike="noStrike" cap="all" baseline="0">
                <a:solidFill>
                  <a:srgbClr val="FFFFFF"/>
                </a:solidFill>
                <a:effectLst/>
                <a:uFill>
                  <a:solidFill>
                    <a:prstClr val="black">
                      <a:alpha val="0"/>
                    </a:prstClr>
                  </a:solidFill>
                </a:uFill>
                <a:latin typeface="Franklin Gothic Medium"/>
                <a:ea typeface="Franklin Gothic Medium"/>
                <a:cs typeface="Franklin Gothic Medium"/>
              </a:rPr>
              <a:t>Activité : </a:t>
            </a:r>
            <a:br>
              <a:rPr sz="4000"/>
            </a:br>
            <a:r>
              <a:rPr lang="fr-FR" sz="4000" b="0" i="0" u="none" strike="noStrike" cap="all" baseline="0">
                <a:solidFill>
                  <a:srgbClr val="FFFFFF"/>
                </a:solidFill>
                <a:effectLst/>
                <a:uFill>
                  <a:solidFill>
                    <a:prstClr val="black">
                      <a:alpha val="0"/>
                    </a:prstClr>
                  </a:solidFill>
                </a:uFill>
                <a:latin typeface="Franklin Gothic Medium"/>
                <a:ea typeface="Franklin Gothic Medium"/>
                <a:cs typeface="Franklin Gothic Medium"/>
              </a:rPr>
              <a:t>Risque imminent</a:t>
            </a:r>
          </a:p>
        </p:txBody>
      </p:sp>
      <p:sp>
        <p:nvSpPr>
          <p:cNvPr id="6" name="Content Placeholder 2">
            <a:extLst>
              <a:ext uri="{FF2B5EF4-FFF2-40B4-BE49-F238E27FC236}">
                <a16:creationId xmlns:a16="http://schemas.microsoft.com/office/drawing/2014/main" id="{9D9A31CD-3F91-4ADC-A522-02D2AA11A5F0}"/>
              </a:ext>
            </a:extLst>
          </p:cNvPr>
          <p:cNvSpPr>
            <a:spLocks noGrp="1"/>
          </p:cNvSpPr>
          <p:nvPr>
            <p:ph idx="1"/>
          </p:nvPr>
        </p:nvSpPr>
        <p:spPr>
          <a:xfrm>
            <a:off x="7027333" y="320039"/>
            <a:ext cx="4478866" cy="5950131"/>
          </a:xfrm>
        </p:spPr>
        <p:txBody>
          <a:bodyPr/>
          <a:lstStyle/>
          <a:p>
            <a:pPr marL="0" indent="0">
              <a:buNone/>
            </a:pPr>
            <a:r>
              <a:rPr lang="fr-FR" sz="1800" b="1" i="0" u="none" strike="noStrike" cap="none" baseline="0" dirty="0">
                <a:solidFill>
                  <a:srgbClr val="0E0E0E"/>
                </a:solidFill>
                <a:effectLst/>
                <a:uFill>
                  <a:solidFill>
                    <a:prstClr val="black">
                      <a:alpha val="0"/>
                    </a:prstClr>
                  </a:solidFill>
                </a:uFill>
                <a:latin typeface="Franklin Gothic Book"/>
                <a:ea typeface="Franklin Gothic Book"/>
                <a:cs typeface="Franklin Gothic Book"/>
              </a:rPr>
              <a:t>Activité : La question du consentement, de l’évaluation et de la gestion des familles qui ne soutiennent pas les jeunes filles</a:t>
            </a:r>
            <a:endParaRPr lang="en-US" sz="1800" dirty="0">
              <a:solidFill>
                <a:srgbClr val="0E0E0E"/>
              </a:solidFill>
              <a:effectLst/>
            </a:endParaRPr>
          </a:p>
          <a:p>
            <a:r>
              <a:rPr lang="fr-FR" sz="1800" b="0" i="0" u="none" strike="noStrike" cap="none" baseline="0" dirty="0">
                <a:solidFill>
                  <a:srgbClr val="0E0E0E"/>
                </a:solidFill>
                <a:effectLst/>
                <a:uFill>
                  <a:solidFill>
                    <a:prstClr val="black">
                      <a:alpha val="0"/>
                    </a:prstClr>
                  </a:solidFill>
                </a:uFill>
                <a:latin typeface="Franklin Gothic Book"/>
                <a:ea typeface="Franklin Gothic Book"/>
                <a:cs typeface="Franklin Gothic Book"/>
              </a:rPr>
              <a:t>En petits groupes, étudiez le cas d’une jeune fille exposée à un risque imminent de mariage précoce.</a:t>
            </a:r>
          </a:p>
          <a:p>
            <a:r>
              <a:rPr lang="fr-FR" sz="1800" b="0" i="0" u="none" strike="noStrike" cap="none" baseline="0" dirty="0">
                <a:solidFill>
                  <a:srgbClr val="0E0E0E"/>
                </a:solidFill>
                <a:effectLst/>
                <a:uFill>
                  <a:solidFill>
                    <a:prstClr val="black">
                      <a:alpha val="0"/>
                    </a:prstClr>
                  </a:solidFill>
                </a:uFill>
                <a:latin typeface="Franklin Gothic Book"/>
                <a:ea typeface="Franklin Gothic Book"/>
                <a:cs typeface="Franklin Gothic Book"/>
              </a:rPr>
              <a:t>Discutez de la manière dont vous pouvez obtenir les consentements nécessaires et mener une évaluation pour comprendre ce qu’elle ressent, les risques auxquels elle est exposée et les systèmes de soutien dont elle dispose.</a:t>
            </a:r>
          </a:p>
          <a:p>
            <a:r>
              <a:rPr lang="fr-FR" sz="1800" b="0" i="0" u="none" strike="noStrike" cap="none" baseline="0" dirty="0">
                <a:solidFill>
                  <a:srgbClr val="0E0E0E"/>
                </a:solidFill>
                <a:effectLst/>
                <a:uFill>
                  <a:solidFill>
                    <a:prstClr val="black">
                      <a:alpha val="0"/>
                    </a:prstClr>
                  </a:solidFill>
                </a:uFill>
                <a:latin typeface="Franklin Gothic Book"/>
                <a:ea typeface="Franklin Gothic Book"/>
                <a:cs typeface="Franklin Gothic Book"/>
              </a:rPr>
              <a:t>Envisagez des stratégies pour impliquer la famille qui ne soutient pas la jeune fille en utilisant des protocoles de sécurité.</a:t>
            </a:r>
          </a:p>
        </p:txBody>
      </p:sp>
    </p:spTree>
    <p:extLst>
      <p:ext uri="{BB962C8B-B14F-4D97-AF65-F5344CB8AC3E}">
        <p14:creationId xmlns:p14="http://schemas.microsoft.com/office/powerpoint/2010/main" val="45860568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016" y="265176"/>
            <a:ext cx="11435983" cy="1075380"/>
          </a:xfrm>
        </p:spPr>
        <p:txBody>
          <a:bodyPr/>
          <a:lstStyle/>
          <a:p>
            <a:r>
              <a:rPr lang="fr-FR" sz="4000" b="0" i="0" u="none" strike="noStrike" cap="all" baseline="0" dirty="0" err="1">
                <a:solidFill>
                  <a:srgbClr val="FFFFFF"/>
                </a:solidFill>
                <a:effectLst/>
                <a:uFill>
                  <a:solidFill>
                    <a:prstClr val="black">
                      <a:alpha val="0"/>
                    </a:prstClr>
                  </a:solidFill>
                </a:uFill>
                <a:latin typeface="Franklin Gothic Medium"/>
                <a:ea typeface="Franklin Gothic Medium"/>
                <a:cs typeface="Franklin Gothic Medium"/>
              </a:rPr>
              <a:t>RÉDUction</a:t>
            </a:r>
            <a:r>
              <a:rPr lang="fr-FR" sz="4000" b="0" i="0" u="none" strike="noStrike" cap="all" baseline="0" dirty="0">
                <a:solidFill>
                  <a:srgbClr val="FFFFFF"/>
                </a:solidFill>
                <a:effectLst/>
                <a:uFill>
                  <a:solidFill>
                    <a:prstClr val="black">
                      <a:alpha val="0"/>
                    </a:prstClr>
                  </a:solidFill>
                </a:uFill>
                <a:latin typeface="Franklin Gothic Medium"/>
                <a:ea typeface="Franklin Gothic Medium"/>
                <a:cs typeface="Franklin Gothic Medium"/>
              </a:rPr>
              <a:t> des risques:</a:t>
            </a:r>
            <a:br>
              <a:rPr sz="4000" dirty="0"/>
            </a:br>
            <a:r>
              <a:rPr lang="fr-FR" sz="4000" b="0" i="0" u="none" strike="noStrike" cap="all" baseline="0" dirty="0">
                <a:solidFill>
                  <a:srgbClr val="FFFFFF"/>
                </a:solidFill>
                <a:effectLst/>
                <a:uFill>
                  <a:solidFill>
                    <a:prstClr val="black">
                      <a:alpha val="0"/>
                    </a:prstClr>
                  </a:solidFill>
                </a:uFill>
                <a:latin typeface="Franklin Gothic Medium"/>
                <a:ea typeface="Franklin Gothic Medium"/>
                <a:cs typeface="Franklin Gothic Medium"/>
              </a:rPr>
              <a:t>LORSQUE LE MARIAGE VA AVOIR LIEU</a:t>
            </a:r>
          </a:p>
        </p:txBody>
      </p:sp>
      <p:sp>
        <p:nvSpPr>
          <p:cNvPr id="6" name="Content Placeholder 2">
            <a:extLst>
              <a:ext uri="{FF2B5EF4-FFF2-40B4-BE49-F238E27FC236}">
                <a16:creationId xmlns:a16="http://schemas.microsoft.com/office/drawing/2014/main" id="{1CFB6668-D718-4396-BAB3-9E5B3BC41292}"/>
              </a:ext>
            </a:extLst>
          </p:cNvPr>
          <p:cNvSpPr>
            <a:spLocks noGrp="1"/>
          </p:cNvSpPr>
          <p:nvPr>
            <p:ph idx="1"/>
          </p:nvPr>
        </p:nvSpPr>
        <p:spPr>
          <a:xfrm>
            <a:off x="556315" y="1600318"/>
            <a:ext cx="11073383" cy="5155323"/>
          </a:xfrm>
        </p:spPr>
        <p:txBody>
          <a:bodyPr>
            <a:noAutofit/>
          </a:bodyPr>
          <a:lstStyle/>
          <a:p>
            <a:pPr marL="0" indent="0">
              <a:buClr>
                <a:schemeClr val="accent4">
                  <a:lumMod val="75000"/>
                </a:schemeClr>
              </a:buClr>
              <a:buNone/>
            </a:pPr>
            <a:r>
              <a:rPr lang="fr-FR" sz="1350" b="1"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Pour les jeunes filles dont le mariage est en préparation :</a:t>
            </a:r>
          </a:p>
          <a:p>
            <a:pPr marL="0" indent="0">
              <a:buClr>
                <a:schemeClr val="accent4">
                  <a:lumMod val="75000"/>
                </a:schemeClr>
              </a:buClr>
              <a:buNone/>
            </a:pPr>
            <a:r>
              <a:rPr lang="fr-FR" sz="1350" b="1"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Fournissez des informations. </a:t>
            </a:r>
            <a:r>
              <a:rPr lang="fr-FR" sz="135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Une fois que vous avez réuni suffisamment d’informations, communiquez-les à la jeune fille. Vous pouvez commencer par lui demander « selon vous, en quoi le mariage va-t-il changer votre vie ? ». N’hésitez pas à utiliser aussi les supports de communication dont votre bureau pourrait disposer.</a:t>
            </a:r>
          </a:p>
          <a:p>
            <a:pPr marL="0" indent="0">
              <a:buClr>
                <a:schemeClr val="accent4">
                  <a:lumMod val="75000"/>
                </a:schemeClr>
              </a:buClr>
              <a:buNone/>
            </a:pPr>
            <a:r>
              <a:rPr lang="fr-FR" sz="1350" b="1"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LA RÉDUCTION DES </a:t>
            </a:r>
            <a:r>
              <a:rPr lang="fr-FR" sz="1350" b="1" dirty="0">
                <a:solidFill>
                  <a:srgbClr val="000000"/>
                </a:solidFill>
                <a:uFill>
                  <a:solidFill>
                    <a:prstClr val="black">
                      <a:alpha val="0"/>
                    </a:prstClr>
                  </a:solidFill>
                </a:uFill>
                <a:latin typeface="Franklin Gothic Book"/>
                <a:ea typeface="Franklin Gothic Book"/>
                <a:cs typeface="Franklin Gothic Book"/>
              </a:rPr>
              <a:t>RISQUES</a:t>
            </a:r>
            <a:r>
              <a:rPr lang="fr-FR" sz="1350" b="1"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 devient la priorité</a:t>
            </a:r>
          </a:p>
          <a:p>
            <a:pPr>
              <a:buClrTx/>
              <a:buFont typeface="Arial" panose="020B0604020202020204" pitchFamily="34" charset="0"/>
              <a:buChar char="•"/>
            </a:pPr>
            <a:r>
              <a:rPr lang="fr-FR" sz="135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  Évaluez les éléments suivants avec la jeune fille :</a:t>
            </a:r>
          </a:p>
          <a:p>
            <a:pPr lvl="2">
              <a:buClrTx/>
              <a:buFont typeface="Arial" panose="020B0604020202020204" pitchFamily="34" charset="0"/>
              <a:buChar char="•"/>
            </a:pPr>
            <a:r>
              <a:rPr lang="fr-FR" sz="135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Quels sont ses sentiments par rapport à ce mariage ?</a:t>
            </a:r>
          </a:p>
          <a:p>
            <a:pPr lvl="2">
              <a:buClrTx/>
              <a:buFont typeface="Arial" panose="020B0604020202020204" pitchFamily="34" charset="0"/>
              <a:buChar char="•"/>
            </a:pPr>
            <a:r>
              <a:rPr lang="fr-FR" sz="135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Quelles sont ses questions/sujets d’inquiétude ?</a:t>
            </a:r>
          </a:p>
          <a:p>
            <a:pPr lvl="2">
              <a:buClrTx/>
              <a:buFont typeface="Arial" panose="020B0604020202020204" pitchFamily="34" charset="0"/>
              <a:buChar char="•"/>
            </a:pPr>
            <a:r>
              <a:rPr lang="fr-FR" sz="135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Quels sont les risques potentiels pour elle ?</a:t>
            </a:r>
          </a:p>
          <a:p>
            <a:pPr>
              <a:buClrTx/>
              <a:buFont typeface="Arial" panose="020B0604020202020204" pitchFamily="34" charset="0"/>
              <a:buChar char="•"/>
            </a:pPr>
            <a:r>
              <a:rPr lang="fr-FR" sz="135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 Élaborez un plan visant à assurer sa sécurité.</a:t>
            </a:r>
          </a:p>
          <a:p>
            <a:pPr>
              <a:buClrTx/>
              <a:buFont typeface="Arial" panose="020B0604020202020204" pitchFamily="34" charset="0"/>
              <a:buChar char="•"/>
            </a:pPr>
            <a:r>
              <a:rPr lang="fr-FR" sz="135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 Fournissez-lui des informations. </a:t>
            </a:r>
          </a:p>
          <a:p>
            <a:pPr>
              <a:buClrTx/>
              <a:buFont typeface="Arial" panose="020B0604020202020204" pitchFamily="34" charset="0"/>
              <a:buChar char="•"/>
            </a:pPr>
            <a:r>
              <a:rPr lang="fr-FR" sz="135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  Proposez à la jeune fille de bénéficier ou de continuer à bénéficier des services de votre programme.</a:t>
            </a:r>
          </a:p>
          <a:p>
            <a:pPr>
              <a:buClrTx/>
              <a:buFont typeface="Arial" panose="020B0604020202020204" pitchFamily="34" charset="0"/>
              <a:buChar char="•"/>
            </a:pPr>
            <a:r>
              <a:rPr lang="fr-FR" sz="135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  Aidez la jeune fille à identifier une personne susceptible de la soutenir dans ses choix.</a:t>
            </a:r>
          </a:p>
          <a:p>
            <a:pPr>
              <a:buClrTx/>
              <a:buFont typeface="Arial" panose="020B0604020202020204" pitchFamily="34" charset="0"/>
              <a:buChar char="•"/>
            </a:pPr>
            <a:r>
              <a:rPr lang="fr-FR" sz="135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  Défendez les intérêts de la jeune fille. </a:t>
            </a:r>
          </a:p>
          <a:p>
            <a:pPr>
              <a:buClrTx/>
              <a:buFont typeface="Arial" panose="020B0604020202020204" pitchFamily="34" charset="0"/>
              <a:buChar char="•"/>
            </a:pPr>
            <a:r>
              <a:rPr lang="fr-FR" sz="135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  Impliquez une personne qui la soutient.</a:t>
            </a:r>
          </a:p>
        </p:txBody>
      </p:sp>
    </p:spTree>
    <p:extLst>
      <p:ext uri="{BB962C8B-B14F-4D97-AF65-F5344CB8AC3E}">
        <p14:creationId xmlns:p14="http://schemas.microsoft.com/office/powerpoint/2010/main" val="253183774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4000" b="0" i="0" u="none" strike="noStrike" cap="all" baseline="0" dirty="0">
                <a:solidFill>
                  <a:srgbClr val="FFFFFF"/>
                </a:solidFill>
                <a:effectLst/>
                <a:uFill>
                  <a:solidFill>
                    <a:prstClr val="black">
                      <a:alpha val="0"/>
                    </a:prstClr>
                  </a:solidFill>
                </a:uFill>
                <a:latin typeface="Franklin Gothic Medium"/>
                <a:ea typeface="Franklin Gothic Medium"/>
                <a:cs typeface="Franklin Gothic Medium"/>
              </a:rPr>
              <a:t>Les JEUNES filles déjà mariées</a:t>
            </a:r>
          </a:p>
        </p:txBody>
      </p:sp>
      <p:sp>
        <p:nvSpPr>
          <p:cNvPr id="3" name="Content Placeholder 2"/>
          <p:cNvSpPr>
            <a:spLocks noGrp="1"/>
          </p:cNvSpPr>
          <p:nvPr>
            <p:ph idx="1"/>
          </p:nvPr>
        </p:nvSpPr>
        <p:spPr>
          <a:xfrm>
            <a:off x="622912" y="2415710"/>
            <a:ext cx="10121288" cy="461666"/>
          </a:xfrm>
        </p:spPr>
        <p:txBody>
          <a:bodyPr>
            <a:normAutofit/>
          </a:bodyPr>
          <a:lstStyle/>
          <a:p>
            <a:pPr marL="0" indent="0">
              <a:buNone/>
            </a:pPr>
            <a:r>
              <a:rPr lang="fr-FR" sz="2000" b="1"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Points clés d’évaluation :</a:t>
            </a:r>
          </a:p>
        </p:txBody>
      </p:sp>
      <p:sp>
        <p:nvSpPr>
          <p:cNvPr id="6" name="TextBox 5">
            <a:extLst>
              <a:ext uri="{FF2B5EF4-FFF2-40B4-BE49-F238E27FC236}">
                <a16:creationId xmlns:a16="http://schemas.microsoft.com/office/drawing/2014/main" id="{8ACB7C72-7AEF-91B6-183C-D6F0FEC29AD1}"/>
              </a:ext>
            </a:extLst>
          </p:cNvPr>
          <p:cNvSpPr txBox="1"/>
          <p:nvPr/>
        </p:nvSpPr>
        <p:spPr>
          <a:xfrm>
            <a:off x="589935" y="1542723"/>
            <a:ext cx="10154265" cy="822960"/>
          </a:xfrm>
          <a:prstGeom prst="rect">
            <a:avLst/>
          </a:prstGeom>
          <a:noFill/>
        </p:spPr>
        <p:txBody>
          <a:bodyPr wrap="square">
            <a:spAutoFit/>
          </a:bodyPr>
          <a:lstStyle/>
          <a:p>
            <a:r>
              <a:rPr lang="fr-FR" sz="2400" b="1"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Pour les jeunes filles qui sont déjà mariées, suivez le processus de la gestion de cas :</a:t>
            </a:r>
          </a:p>
        </p:txBody>
      </p:sp>
      <p:sp>
        <p:nvSpPr>
          <p:cNvPr id="5" name="Content Placeholder 2">
            <a:extLst>
              <a:ext uri="{FF2B5EF4-FFF2-40B4-BE49-F238E27FC236}">
                <a16:creationId xmlns:a16="http://schemas.microsoft.com/office/drawing/2014/main" id="{5ED356B4-DC1E-43DF-81DA-68D1CC8263E6}"/>
              </a:ext>
            </a:extLst>
          </p:cNvPr>
          <p:cNvSpPr txBox="1"/>
          <p:nvPr/>
        </p:nvSpPr>
        <p:spPr bwMode="auto">
          <a:xfrm>
            <a:off x="622912" y="2957764"/>
            <a:ext cx="10121288" cy="3633469"/>
          </a:xfrm>
          <a:prstGeom prst="rect">
            <a:avLst/>
          </a:prstGeom>
          <a:noFill/>
          <a:ln w="9525">
            <a:noFill/>
            <a:miter lim="800000"/>
          </a:ln>
        </p:spPr>
        <p:txBody>
          <a:bodyPr vert="horz" wrap="square" lIns="45720" tIns="45720" rIns="45720" bIns="45720" numCol="1" anchor="t" anchorCtr="0" compatLnSpc="1">
            <a:prstTxWarp prst="textNoShape">
              <a:avLst/>
            </a:prstTxWarp>
            <a:normAutofit lnSpcReduction="10000"/>
          </a:bodyPr>
          <a:lstStyle>
            <a:lvl1pPr marL="90488" indent="-90488" algn="l" rtl="0" eaLnBrk="0" fontAlgn="base" hangingPunct="0">
              <a:lnSpc>
                <a:spcPct val="110000"/>
              </a:lnSpc>
              <a:spcBef>
                <a:spcPts val="1200"/>
              </a:spcBef>
              <a:spcAft>
                <a:spcPts val="200"/>
              </a:spcAft>
              <a:buClr>
                <a:srgbClr val="E8722D"/>
              </a:buClr>
              <a:buSzTx/>
              <a:buFont typeface="Tw Cen MT" pitchFamily="34" charset="0"/>
              <a:buChar char=" "/>
              <a:defRPr sz="2200" kern="1200" spc="30">
                <a:solidFill>
                  <a:schemeClr val="tx2"/>
                </a:solidFill>
                <a:latin typeface="+mn-lt"/>
                <a:ea typeface="MS PGothic" pitchFamily="34" charset="-128"/>
                <a:cs typeface="MS PGothic" charset="0"/>
              </a:defRPr>
            </a:lvl1pPr>
            <a:lvl2pPr marL="265113" indent="-136525" algn="l" rtl="0" eaLnBrk="0" fontAlgn="base" hangingPunct="0">
              <a:lnSpc>
                <a:spcPct val="90000"/>
              </a:lnSpc>
              <a:spcBef>
                <a:spcPts val="200"/>
              </a:spcBef>
              <a:spcAft>
                <a:spcPts val="400"/>
              </a:spcAft>
              <a:buClr>
                <a:srgbClr val="E8722D"/>
              </a:buClr>
              <a:buFont typeface="Wingdings 3" pitchFamily="18" charset="2"/>
              <a:buChar char=""/>
              <a:defRPr kern="1200" spc="30">
                <a:solidFill>
                  <a:schemeClr val="tx2"/>
                </a:solidFill>
                <a:latin typeface="+mn-lt"/>
                <a:ea typeface="MS PGothic" pitchFamily="34" charset="-128"/>
                <a:cs typeface="MS PGothic" charset="0"/>
              </a:defRPr>
            </a:lvl2pPr>
            <a:lvl3pPr marL="447675" indent="-136525" algn="l" rtl="0" eaLnBrk="0" fontAlgn="base" hangingPunct="0">
              <a:lnSpc>
                <a:spcPct val="90000"/>
              </a:lnSpc>
              <a:spcBef>
                <a:spcPts val="200"/>
              </a:spcBef>
              <a:spcAft>
                <a:spcPts val="400"/>
              </a:spcAft>
              <a:buClr>
                <a:srgbClr val="E8722D"/>
              </a:buClr>
              <a:buFont typeface="Wingdings 3" pitchFamily="18" charset="2"/>
              <a:buChar char=""/>
              <a:defRPr sz="1400" kern="1200" spc="30">
                <a:solidFill>
                  <a:schemeClr val="tx2"/>
                </a:solidFill>
                <a:latin typeface="+mn-lt"/>
                <a:ea typeface="MS PGothic" pitchFamily="34" charset="-128"/>
                <a:cs typeface="MS PGothic" charset="0"/>
              </a:defRPr>
            </a:lvl3pPr>
            <a:lvl4pPr marL="593725" indent="-136525" algn="l" rtl="0" eaLnBrk="0" fontAlgn="base" hangingPunct="0">
              <a:lnSpc>
                <a:spcPct val="90000"/>
              </a:lnSpc>
              <a:spcBef>
                <a:spcPts val="200"/>
              </a:spcBef>
              <a:spcAft>
                <a:spcPts val="400"/>
              </a:spcAft>
              <a:buClr>
                <a:srgbClr val="E8722D"/>
              </a:buClr>
              <a:buFont typeface="Wingdings 3" pitchFamily="18" charset="2"/>
              <a:buChar char=""/>
              <a:defRPr sz="1400" kern="1200" spc="30">
                <a:solidFill>
                  <a:schemeClr val="tx2"/>
                </a:solidFill>
                <a:latin typeface="+mn-lt"/>
                <a:ea typeface="MS PGothic" pitchFamily="34" charset="-128"/>
                <a:cs typeface="MS PGothic" charset="0"/>
              </a:defRPr>
            </a:lvl4pPr>
            <a:lvl5pPr marL="776288" indent="-136525" algn="l" rtl="0" eaLnBrk="0" fontAlgn="base" hangingPunct="0">
              <a:lnSpc>
                <a:spcPct val="90000"/>
              </a:lnSpc>
              <a:spcBef>
                <a:spcPts val="200"/>
              </a:spcBef>
              <a:spcAft>
                <a:spcPts val="400"/>
              </a:spcAft>
              <a:buClr>
                <a:srgbClr val="E8722D"/>
              </a:buClr>
              <a:buFont typeface="Wingdings 3" pitchFamily="18" charset="2"/>
              <a:buChar char=""/>
              <a:defRPr sz="1400" kern="1200" spc="30">
                <a:solidFill>
                  <a:schemeClr val="tx2"/>
                </a:solidFill>
                <a:latin typeface="+mn-lt"/>
                <a:ea typeface="MS PGothic" pitchFamily="34" charset="-128"/>
                <a:cs typeface="MS PGothic" charset="0"/>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a:lstStyle>
          <a:p>
            <a:pPr lvl="1" indent="-265113">
              <a:lnSpc>
                <a:spcPct val="100000"/>
              </a:lnSpc>
              <a:buClrTx/>
              <a:buFont typeface="Arial" panose="020B0604020202020204" pitchFamily="34" charset="0"/>
              <a:buChar char="•"/>
            </a:pPr>
            <a:r>
              <a:rPr lang="fr-FR" sz="18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Rapports sexuels : sont-ils imposés ? Sont-ils douloureux ?</a:t>
            </a:r>
          </a:p>
          <a:p>
            <a:pPr lvl="1" indent="-265113">
              <a:lnSpc>
                <a:spcPct val="100000"/>
              </a:lnSpc>
              <a:buClrTx/>
              <a:buFont typeface="Arial" panose="020B0604020202020204" pitchFamily="34" charset="0"/>
              <a:buChar char="•"/>
            </a:pPr>
            <a:r>
              <a:rPr lang="fr-FR" sz="18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Connaissances de la jeune fille en matière de santé procréative et sur son propre corps.</a:t>
            </a:r>
          </a:p>
          <a:p>
            <a:pPr lvl="1" indent="-265113">
              <a:lnSpc>
                <a:spcPct val="100000"/>
              </a:lnSpc>
              <a:buClrTx/>
              <a:buFont typeface="Arial" panose="020B0604020202020204" pitchFamily="34" charset="0"/>
              <a:buChar char="•"/>
            </a:pPr>
            <a:r>
              <a:rPr lang="fr-FR" sz="18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Grossesse et maternité précoce.</a:t>
            </a:r>
          </a:p>
          <a:p>
            <a:pPr lvl="1" indent="-265113">
              <a:lnSpc>
                <a:spcPct val="100000"/>
              </a:lnSpc>
              <a:buClrTx/>
              <a:buFont typeface="Arial" panose="020B0604020202020204" pitchFamily="34" charset="0"/>
              <a:buChar char="•"/>
            </a:pPr>
            <a:r>
              <a:rPr lang="fr-FR" sz="18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Violence au sein du couple, y compris la maltraitance de la part du conjoint.</a:t>
            </a:r>
          </a:p>
          <a:p>
            <a:pPr lvl="1" indent="-265113">
              <a:lnSpc>
                <a:spcPct val="100000"/>
              </a:lnSpc>
              <a:buClrTx/>
              <a:buFont typeface="Arial" panose="020B0604020202020204" pitchFamily="34" charset="0"/>
              <a:buChar char="•"/>
            </a:pPr>
            <a:r>
              <a:rPr lang="fr-FR" sz="18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Violence ou contrôle exercé par d’autres membres de la famille, y compris la belle-famille.</a:t>
            </a:r>
          </a:p>
          <a:p>
            <a:pPr lvl="1" indent="-265113">
              <a:lnSpc>
                <a:spcPct val="100000"/>
              </a:lnSpc>
              <a:buClrTx/>
              <a:buFont typeface="Arial" panose="020B0604020202020204" pitchFamily="34" charset="0"/>
              <a:buChar char="•"/>
            </a:pPr>
            <a:r>
              <a:rPr lang="fr-FR" sz="18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Argent : accès et contrôle.</a:t>
            </a:r>
          </a:p>
          <a:p>
            <a:pPr lvl="1" indent="-265113">
              <a:lnSpc>
                <a:spcPct val="100000"/>
              </a:lnSpc>
              <a:buClrTx/>
              <a:buFont typeface="Arial" panose="020B0604020202020204" pitchFamily="34" charset="0"/>
              <a:buChar char="•"/>
            </a:pPr>
            <a:r>
              <a:rPr lang="fr-FR" sz="18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Fréquentation scolaire et possibilités d’apprentissage.</a:t>
            </a:r>
          </a:p>
          <a:p>
            <a:pPr lvl="1" indent="-265113">
              <a:lnSpc>
                <a:spcPct val="100000"/>
              </a:lnSpc>
              <a:buClrTx/>
              <a:buFont typeface="Arial" panose="020B0604020202020204" pitchFamily="34" charset="0"/>
              <a:buChar char="•"/>
            </a:pPr>
            <a:r>
              <a:rPr lang="fr-FR" sz="18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Système de soutien social : la jeune fille est-elle isolée ou entourée ?</a:t>
            </a:r>
          </a:p>
          <a:p>
            <a:pPr lvl="1" indent="-265113">
              <a:lnSpc>
                <a:spcPct val="100000"/>
              </a:lnSpc>
              <a:buClrTx/>
              <a:buFont typeface="Arial" panose="020B0604020202020204" pitchFamily="34" charset="0"/>
              <a:buChar char="•"/>
            </a:pPr>
            <a:r>
              <a:rPr lang="fr-FR" sz="18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Bien-être émotionnel : que pense la jeune fille du mariage et comment </a:t>
            </a:r>
            <a:r>
              <a:rPr lang="fr-FR" sz="1800" b="0" i="0" u="none" strike="noStrike" cap="none" baseline="0" dirty="0" err="1">
                <a:solidFill>
                  <a:srgbClr val="000000"/>
                </a:solidFill>
                <a:effectLst/>
                <a:uFill>
                  <a:solidFill>
                    <a:prstClr val="black">
                      <a:alpha val="0"/>
                    </a:prstClr>
                  </a:solidFill>
                </a:uFill>
                <a:latin typeface="Franklin Gothic Book"/>
                <a:ea typeface="Franklin Gothic Book"/>
                <a:cs typeface="Franklin Gothic Book"/>
              </a:rPr>
              <a:t>voit-elle</a:t>
            </a:r>
            <a:r>
              <a:rPr lang="fr-FR" sz="18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 son avenir ?</a:t>
            </a:r>
          </a:p>
          <a:p>
            <a:pPr lvl="1" indent="-265113">
              <a:lnSpc>
                <a:spcPct val="100000"/>
              </a:lnSpc>
              <a:buClrTx/>
              <a:buFont typeface="Arial" panose="020B0604020202020204" pitchFamily="34" charset="0"/>
              <a:buChar char="•"/>
            </a:pPr>
            <a:r>
              <a:rPr lang="fr-FR" sz="18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Accompagnement par étape : envisagez de la mettre d’abord en relation avec un groupe de soutien, puis une fois qu’elle se sentira en sécurité, proposez-lui un engagement individuel.</a:t>
            </a:r>
          </a:p>
        </p:txBody>
      </p:sp>
    </p:spTree>
    <p:extLst>
      <p:ext uri="{BB962C8B-B14F-4D97-AF65-F5344CB8AC3E}">
        <p14:creationId xmlns:p14="http://schemas.microsoft.com/office/powerpoint/2010/main" val="361708857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4000" b="0" i="0" u="none" strike="noStrike" cap="all" baseline="0" dirty="0">
                <a:solidFill>
                  <a:srgbClr val="FFFFFF"/>
                </a:solidFill>
                <a:effectLst/>
                <a:uFill>
                  <a:solidFill>
                    <a:prstClr val="black">
                      <a:alpha val="0"/>
                    </a:prstClr>
                  </a:solidFill>
                </a:uFill>
                <a:latin typeface="Franklin Gothic Medium"/>
                <a:ea typeface="Franklin Gothic Medium"/>
                <a:cs typeface="Franklin Gothic Medium"/>
              </a:rPr>
              <a:t>Les JEUNES filles déjà mariées</a:t>
            </a:r>
            <a:endParaRPr lang="en-US" dirty="0"/>
          </a:p>
        </p:txBody>
      </p:sp>
      <p:sp>
        <p:nvSpPr>
          <p:cNvPr id="3" name="Content Placeholder 2"/>
          <p:cNvSpPr>
            <a:spLocks noGrp="1"/>
          </p:cNvSpPr>
          <p:nvPr>
            <p:ph idx="1"/>
          </p:nvPr>
        </p:nvSpPr>
        <p:spPr>
          <a:xfrm>
            <a:off x="625359" y="1820402"/>
            <a:ext cx="10076878" cy="4553077"/>
          </a:xfrm>
        </p:spPr>
        <p:txBody>
          <a:bodyPr>
            <a:normAutofit fontScale="90000" lnSpcReduction="10000"/>
          </a:bodyPr>
          <a:lstStyle/>
          <a:p>
            <a:pPr marL="0" indent="0">
              <a:buNone/>
            </a:pPr>
            <a:r>
              <a:rPr lang="fr-FR" sz="2400" b="1"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Éléments du plan d’action personnalisé :</a:t>
            </a:r>
          </a:p>
          <a:p>
            <a:pPr marL="233363" indent="-233363">
              <a:buClrTx/>
              <a:buFont typeface="Arial" panose="020B0604020202020204" pitchFamily="34" charset="0"/>
              <a:buChar char="•"/>
            </a:pPr>
            <a:r>
              <a:rPr lang="fr-FR" sz="2200" b="1"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Informer la jeune fille sur les conséquences du mariage précoce pour sa santé, sa sécurité et son bien-être psychosocial</a:t>
            </a:r>
          </a:p>
          <a:p>
            <a:pPr marL="0" indent="0">
              <a:buClrTx/>
              <a:buNone/>
            </a:pPr>
            <a:endParaRPr lang="fr-FR" sz="100" b="1"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endParaRPr>
          </a:p>
          <a:p>
            <a:pPr marL="519113" lvl="1" indent="-285750">
              <a:buClrTx/>
              <a:buFont typeface="Arial" panose="020B0604020202020204" pitchFamily="34" charset="0"/>
              <a:buChar char="•"/>
            </a:pPr>
            <a:r>
              <a:rPr lang="fr-FR" sz="18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Fournir à la jeune fille des informations sur les services de santé et de santé procréative, y compris la planification familiale, les services relatifs à la sécurité, les services de soutien psychosocial et tout autre dispositif de soutien pertinent </a:t>
            </a:r>
          </a:p>
          <a:p>
            <a:pPr marL="519113" lvl="1" indent="-285750">
              <a:buClrTx/>
              <a:buFont typeface="Arial" panose="020B0604020202020204" pitchFamily="34" charset="0"/>
              <a:buChar char="•"/>
            </a:pPr>
            <a:r>
              <a:rPr lang="fr-FR" sz="18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Fournir des services de conseil juridique</a:t>
            </a:r>
          </a:p>
          <a:p>
            <a:pPr marL="233363" indent="-233363">
              <a:buClrTx/>
              <a:buFont typeface="Arial" panose="020B0604020202020204" pitchFamily="34" charset="0"/>
              <a:buChar char="•"/>
            </a:pPr>
            <a:r>
              <a:rPr lang="fr-FR" sz="2200" b="1"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Élaborer un plan pour assurer sa sécurité</a:t>
            </a:r>
          </a:p>
          <a:p>
            <a:pPr marL="233363" indent="-233363">
              <a:buClrTx/>
              <a:buFont typeface="Arial" panose="020B0604020202020204" pitchFamily="34" charset="0"/>
              <a:buChar char="•"/>
            </a:pPr>
            <a:r>
              <a:rPr lang="fr-FR" sz="2200" b="1"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Identifier et impliquer un adulte qui la soutient</a:t>
            </a:r>
          </a:p>
          <a:p>
            <a:pPr marL="233363" indent="-233363">
              <a:buClrTx/>
              <a:buFont typeface="Arial" panose="020B0604020202020204" pitchFamily="34" charset="0"/>
              <a:buChar char="•"/>
            </a:pPr>
            <a:r>
              <a:rPr lang="fr-FR" sz="2200" b="1"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Définir des stratégies d’adaptation positive</a:t>
            </a:r>
          </a:p>
          <a:p>
            <a:pPr marL="233363" indent="-233363">
              <a:buClrTx/>
              <a:buFont typeface="Arial" panose="020B0604020202020204" pitchFamily="34" charset="0"/>
              <a:buChar char="•"/>
            </a:pPr>
            <a:r>
              <a:rPr lang="fr-FR" sz="2200" b="1"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Orienter la jeune fille vers des services spécialisés, si nécessaire</a:t>
            </a:r>
          </a:p>
          <a:p>
            <a:pPr>
              <a:buClr>
                <a:schemeClr val="accent4">
                  <a:lumMod val="75000"/>
                </a:schemeClr>
              </a:buClr>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106891348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016" y="368710"/>
            <a:ext cx="11435983" cy="971846"/>
          </a:xfrm>
        </p:spPr>
        <p:txBody>
          <a:bodyPr>
            <a:normAutofit fontScale="90000"/>
          </a:bodyPr>
          <a:lstStyle/>
          <a:p>
            <a:r>
              <a:rPr lang="fr-FR" sz="4000" b="0" i="0" u="none" strike="noStrike" cap="all" baseline="0">
                <a:solidFill>
                  <a:srgbClr val="FFFFFF"/>
                </a:solidFill>
                <a:effectLst/>
                <a:uFill>
                  <a:solidFill>
                    <a:prstClr val="black">
                      <a:alpha val="0"/>
                    </a:prstClr>
                  </a:solidFill>
                </a:uFill>
                <a:latin typeface="Franklin Gothic Medium"/>
                <a:ea typeface="Franklin Gothic Medium"/>
                <a:cs typeface="Franklin Gothic Medium"/>
              </a:rPr>
              <a:t>Que faire si aucun adulte ne soutient la jeune fille ?</a:t>
            </a:r>
          </a:p>
        </p:txBody>
      </p:sp>
      <p:sp>
        <p:nvSpPr>
          <p:cNvPr id="4" name="Content Placeholder 2">
            <a:extLst>
              <a:ext uri="{FF2B5EF4-FFF2-40B4-BE49-F238E27FC236}">
                <a16:creationId xmlns:a16="http://schemas.microsoft.com/office/drawing/2014/main" id="{C8C43CD4-317F-4711-9399-E53FDAF16497}"/>
              </a:ext>
            </a:extLst>
          </p:cNvPr>
          <p:cNvSpPr txBox="1"/>
          <p:nvPr/>
        </p:nvSpPr>
        <p:spPr bwMode="auto">
          <a:xfrm>
            <a:off x="540426" y="2017407"/>
            <a:ext cx="10625958" cy="2545264"/>
          </a:xfrm>
          <a:prstGeom prst="rect">
            <a:avLst/>
          </a:prstGeom>
          <a:noFill/>
          <a:ln w="9525">
            <a:noFill/>
            <a:miter lim="800000"/>
          </a:ln>
        </p:spPr>
        <p:txBody>
          <a:bodyPr vert="horz" wrap="square" lIns="45720" tIns="45720" rIns="45720" bIns="45720" numCol="1" anchor="t" anchorCtr="0" compatLnSpc="1">
            <a:prstTxWarp prst="textNoShape">
              <a:avLst/>
            </a:prstTxWarp>
            <a:normAutofit fontScale="97500" lnSpcReduction="10000"/>
          </a:bodyPr>
          <a:lstStyle>
            <a:lvl1pPr marL="90488" indent="-90488" algn="l" rtl="0" eaLnBrk="0" fontAlgn="base" hangingPunct="0">
              <a:lnSpc>
                <a:spcPct val="110000"/>
              </a:lnSpc>
              <a:spcBef>
                <a:spcPts val="1200"/>
              </a:spcBef>
              <a:spcAft>
                <a:spcPts val="200"/>
              </a:spcAft>
              <a:buClr>
                <a:srgbClr val="E8722D"/>
              </a:buClr>
              <a:buSzTx/>
              <a:buFont typeface="Tw Cen MT" pitchFamily="34" charset="0"/>
              <a:buChar char=" "/>
              <a:defRPr sz="2200" kern="1200" spc="30">
                <a:solidFill>
                  <a:schemeClr val="tx2"/>
                </a:solidFill>
                <a:latin typeface="+mn-lt"/>
                <a:ea typeface="MS PGothic" pitchFamily="34" charset="-128"/>
                <a:cs typeface="MS PGothic" charset="0"/>
              </a:defRPr>
            </a:lvl1pPr>
            <a:lvl2pPr marL="265113" indent="-136525" algn="l" rtl="0" eaLnBrk="0" fontAlgn="base" hangingPunct="0">
              <a:lnSpc>
                <a:spcPct val="90000"/>
              </a:lnSpc>
              <a:spcBef>
                <a:spcPts val="200"/>
              </a:spcBef>
              <a:spcAft>
                <a:spcPts val="400"/>
              </a:spcAft>
              <a:buClr>
                <a:srgbClr val="E8722D"/>
              </a:buClr>
              <a:buFont typeface="Wingdings 3" pitchFamily="18" charset="2"/>
              <a:buChar char=""/>
              <a:defRPr kern="1200" spc="30">
                <a:solidFill>
                  <a:schemeClr val="tx2"/>
                </a:solidFill>
                <a:latin typeface="+mn-lt"/>
                <a:ea typeface="MS PGothic" pitchFamily="34" charset="-128"/>
                <a:cs typeface="MS PGothic" charset="0"/>
              </a:defRPr>
            </a:lvl2pPr>
            <a:lvl3pPr marL="447675" indent="-136525" algn="l" rtl="0" eaLnBrk="0" fontAlgn="base" hangingPunct="0">
              <a:lnSpc>
                <a:spcPct val="90000"/>
              </a:lnSpc>
              <a:spcBef>
                <a:spcPts val="200"/>
              </a:spcBef>
              <a:spcAft>
                <a:spcPts val="400"/>
              </a:spcAft>
              <a:buClr>
                <a:srgbClr val="E8722D"/>
              </a:buClr>
              <a:buFont typeface="Wingdings 3" pitchFamily="18" charset="2"/>
              <a:buChar char=""/>
              <a:defRPr sz="1400" kern="1200" spc="30">
                <a:solidFill>
                  <a:schemeClr val="tx2"/>
                </a:solidFill>
                <a:latin typeface="+mn-lt"/>
                <a:ea typeface="MS PGothic" pitchFamily="34" charset="-128"/>
                <a:cs typeface="MS PGothic" charset="0"/>
              </a:defRPr>
            </a:lvl3pPr>
            <a:lvl4pPr marL="593725" indent="-136525" algn="l" rtl="0" eaLnBrk="0" fontAlgn="base" hangingPunct="0">
              <a:lnSpc>
                <a:spcPct val="90000"/>
              </a:lnSpc>
              <a:spcBef>
                <a:spcPts val="200"/>
              </a:spcBef>
              <a:spcAft>
                <a:spcPts val="400"/>
              </a:spcAft>
              <a:buClr>
                <a:srgbClr val="E8722D"/>
              </a:buClr>
              <a:buFont typeface="Wingdings 3" pitchFamily="18" charset="2"/>
              <a:buChar char=""/>
              <a:defRPr sz="1400" kern="1200" spc="30">
                <a:solidFill>
                  <a:schemeClr val="tx2"/>
                </a:solidFill>
                <a:latin typeface="+mn-lt"/>
                <a:ea typeface="MS PGothic" pitchFamily="34" charset="-128"/>
                <a:cs typeface="MS PGothic" charset="0"/>
              </a:defRPr>
            </a:lvl4pPr>
            <a:lvl5pPr marL="776288" indent="-136525" algn="l" rtl="0" eaLnBrk="0" fontAlgn="base" hangingPunct="0">
              <a:lnSpc>
                <a:spcPct val="90000"/>
              </a:lnSpc>
              <a:spcBef>
                <a:spcPts val="200"/>
              </a:spcBef>
              <a:spcAft>
                <a:spcPts val="400"/>
              </a:spcAft>
              <a:buClr>
                <a:srgbClr val="E8722D"/>
              </a:buClr>
              <a:buFont typeface="Wingdings 3" pitchFamily="18" charset="2"/>
              <a:buChar char=""/>
              <a:defRPr sz="1400" kern="1200" spc="30">
                <a:solidFill>
                  <a:schemeClr val="tx2"/>
                </a:solidFill>
                <a:latin typeface="+mn-lt"/>
                <a:ea typeface="MS PGothic" pitchFamily="34" charset="-128"/>
                <a:cs typeface="MS PGothic" charset="0"/>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a:lstStyle>
          <a:p>
            <a:pPr marL="344488" indent="-344488">
              <a:buClrTx/>
              <a:buFont typeface="Arial" panose="020B0604020202020204" pitchFamily="34" charset="0"/>
              <a:buChar char="•"/>
            </a:pPr>
            <a:r>
              <a:rPr lang="fr-FR" sz="2400" b="0" i="0" u="none" strike="noStrike" cap="none" baseline="0">
                <a:solidFill>
                  <a:srgbClr val="000000"/>
                </a:solidFill>
                <a:effectLst/>
                <a:uFill>
                  <a:solidFill>
                    <a:prstClr val="black">
                      <a:alpha val="0"/>
                    </a:prstClr>
                  </a:solidFill>
                </a:uFill>
                <a:latin typeface="Franklin Gothic Book"/>
                <a:ea typeface="Franklin Gothic Book"/>
                <a:cs typeface="Franklin Gothic Book"/>
              </a:rPr>
              <a:t>L’intervenant est parfois la seule personne en qui la jeune fille a confiance</a:t>
            </a:r>
          </a:p>
          <a:p>
            <a:pPr marL="344488" indent="-344488">
              <a:buClrTx/>
              <a:buFont typeface="Arial" panose="020B0604020202020204" pitchFamily="34" charset="0"/>
              <a:buChar char="•"/>
            </a:pPr>
            <a:r>
              <a:rPr lang="fr-FR" sz="2400" b="0" i="0" u="none" strike="noStrike" cap="none" baseline="0">
                <a:solidFill>
                  <a:srgbClr val="000000"/>
                </a:solidFill>
                <a:effectLst/>
                <a:uFill>
                  <a:solidFill>
                    <a:prstClr val="black">
                      <a:alpha val="0"/>
                    </a:prstClr>
                  </a:solidFill>
                </a:uFill>
                <a:latin typeface="Franklin Gothic Book"/>
                <a:ea typeface="Franklin Gothic Book"/>
                <a:cs typeface="Franklin Gothic Book"/>
              </a:rPr>
              <a:t>Veillez à ce qu’elle puisse continuer à venir vous voir et à accéder aux services de votre programme</a:t>
            </a:r>
          </a:p>
          <a:p>
            <a:pPr marL="344488" indent="-344488">
              <a:buClrTx/>
              <a:buFont typeface="Arial" panose="020B0604020202020204" pitchFamily="34" charset="0"/>
              <a:buChar char="•"/>
            </a:pPr>
            <a:r>
              <a:rPr lang="fr-FR" sz="2400" b="0" i="0" u="none" strike="noStrike" cap="none" baseline="0">
                <a:solidFill>
                  <a:srgbClr val="000000"/>
                </a:solidFill>
                <a:effectLst/>
                <a:uFill>
                  <a:solidFill>
                    <a:prstClr val="black">
                      <a:alpha val="0"/>
                    </a:prstClr>
                  </a:solidFill>
                </a:uFill>
                <a:latin typeface="Franklin Gothic Book"/>
                <a:ea typeface="Franklin Gothic Book"/>
                <a:cs typeface="Franklin Gothic Book"/>
              </a:rPr>
              <a:t>N’essayez PAS d’impliquer une personne qui ne la soutient pas :</a:t>
            </a:r>
          </a:p>
          <a:p>
            <a:pPr marL="625475" lvl="2" indent="-280988">
              <a:buClrTx/>
              <a:buFont typeface="Arial" panose="020B0604020202020204" pitchFamily="34" charset="0"/>
              <a:buChar char="•"/>
            </a:pPr>
            <a:r>
              <a:rPr lang="fr-FR" sz="2000" b="0" i="0" u="none" strike="noStrike" cap="none" baseline="0">
                <a:solidFill>
                  <a:srgbClr val="000000"/>
                </a:solidFill>
                <a:effectLst/>
                <a:uFill>
                  <a:solidFill>
                    <a:prstClr val="black">
                      <a:alpha val="0"/>
                    </a:prstClr>
                  </a:solidFill>
                </a:uFill>
                <a:latin typeface="Franklin Gothic Book"/>
                <a:ea typeface="Franklin Gothic Book"/>
                <a:cs typeface="Franklin Gothic Book"/>
              </a:rPr>
              <a:t>Si la personne qui s’occupe d’elle réagit mal lorsque vous abordez le sujet du mariage d’enfants, elle risque de refuser que la jeune fille bénéficie de vos services</a:t>
            </a:r>
          </a:p>
        </p:txBody>
      </p:sp>
    </p:spTree>
    <p:extLst>
      <p:ext uri="{BB962C8B-B14F-4D97-AF65-F5344CB8AC3E}">
        <p14:creationId xmlns:p14="http://schemas.microsoft.com/office/powerpoint/2010/main" val="428957003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AB262-9779-A420-FC8E-A5BB9E1450E0}"/>
              </a:ext>
            </a:extLst>
          </p:cNvPr>
          <p:cNvSpPr>
            <a:spLocks noGrp="1"/>
          </p:cNvSpPr>
          <p:nvPr>
            <p:ph type="title"/>
          </p:nvPr>
        </p:nvSpPr>
        <p:spPr/>
        <p:txBody>
          <a:bodyPr>
            <a:normAutofit fontScale="90000"/>
          </a:bodyPr>
          <a:lstStyle/>
          <a:p>
            <a:br>
              <a:rPr sz="3600" dirty="0"/>
            </a:br>
            <a:r>
              <a:rPr lang="fr-FR" sz="3600" b="1" i="0" u="none" strike="noStrike" cap="all" baseline="0" dirty="0">
                <a:solidFill>
                  <a:srgbClr val="FFFFFF"/>
                </a:solidFill>
                <a:effectLst/>
                <a:uFill>
                  <a:solidFill>
                    <a:prstClr val="black">
                      <a:alpha val="0"/>
                    </a:prstClr>
                  </a:solidFill>
                </a:uFill>
                <a:latin typeface="Franklin Gothic Medium"/>
                <a:ea typeface="Franklin Gothic Medium"/>
                <a:cs typeface="Franklin Gothic Medium"/>
              </a:rPr>
              <a:t>les jeunes filles divorcées, séparées ou veuves</a:t>
            </a:r>
            <a:br>
              <a:rPr sz="3600" dirty="0"/>
            </a:br>
            <a:endParaRPr lang="fr-FR" dirty="0"/>
          </a:p>
        </p:txBody>
      </p:sp>
      <p:sp>
        <p:nvSpPr>
          <p:cNvPr id="3" name="Content Placeholder 2">
            <a:extLst>
              <a:ext uri="{FF2B5EF4-FFF2-40B4-BE49-F238E27FC236}">
                <a16:creationId xmlns:a16="http://schemas.microsoft.com/office/drawing/2014/main" id="{E9A2A68B-8A86-647F-DCE2-DB20958AFB5A}"/>
              </a:ext>
            </a:extLst>
          </p:cNvPr>
          <p:cNvSpPr>
            <a:spLocks noGrp="1"/>
          </p:cNvSpPr>
          <p:nvPr>
            <p:ph idx="1"/>
          </p:nvPr>
        </p:nvSpPr>
        <p:spPr>
          <a:xfrm>
            <a:off x="639918" y="1675597"/>
            <a:ext cx="10942482" cy="3916934"/>
          </a:xfrm>
        </p:spPr>
        <p:txBody>
          <a:bodyPr/>
          <a:lstStyle/>
          <a:p>
            <a:pPr>
              <a:buNone/>
            </a:pPr>
            <a:r>
              <a:rPr lang="fr-FR" sz="22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L’intervenant doivent aborder les points suivants :</a:t>
            </a:r>
          </a:p>
          <a:p>
            <a:pPr marL="233363" indent="-233363">
              <a:buClr>
                <a:schemeClr val="tx1"/>
              </a:buClr>
              <a:buFont typeface="Arial" panose="020B0604020202020204" pitchFamily="34" charset="0"/>
              <a:buChar char="•"/>
            </a:pPr>
            <a:r>
              <a:rPr lang="fr-FR" sz="22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La situation actuelle de la jeune fille et </a:t>
            </a:r>
            <a:r>
              <a:rPr lang="fr-FR" sz="2200" b="1"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le</a:t>
            </a:r>
            <a:r>
              <a:rPr lang="fr-FR" sz="22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 </a:t>
            </a:r>
            <a:r>
              <a:rPr lang="fr-FR" sz="2200" b="1"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niveau de soutien familial ou communautaire dont elle bénéficie</a:t>
            </a:r>
            <a:endParaRPr lang="en-US" dirty="0">
              <a:solidFill>
                <a:schemeClr val="tx1"/>
              </a:solidFill>
            </a:endParaRPr>
          </a:p>
          <a:p>
            <a:pPr marL="233363" indent="-233363">
              <a:buClr>
                <a:schemeClr val="tx1"/>
              </a:buClr>
              <a:buFont typeface="Arial" panose="020B0604020202020204" pitchFamily="34" charset="0"/>
              <a:buChar char="•"/>
            </a:pPr>
            <a:r>
              <a:rPr lang="fr-FR" sz="22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Les pressions éventuelles qu’elle subit pour se </a:t>
            </a:r>
            <a:r>
              <a:rPr lang="fr-FR" sz="2200" b="1"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remarier</a:t>
            </a:r>
            <a:r>
              <a:rPr lang="fr-FR" sz="22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 en particulier avec un membre de sa famille</a:t>
            </a:r>
          </a:p>
          <a:p>
            <a:pPr marL="233363" indent="-233363">
              <a:buClr>
                <a:schemeClr val="tx1"/>
              </a:buClr>
              <a:buFont typeface="Arial" panose="020B0604020202020204" pitchFamily="34" charset="0"/>
              <a:buChar char="•"/>
            </a:pPr>
            <a:r>
              <a:rPr lang="fr-FR" sz="2200" b="1"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La question de la garde des enfants,</a:t>
            </a:r>
            <a:r>
              <a:rPr lang="fr-FR" sz="22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 le cas échéant</a:t>
            </a:r>
          </a:p>
          <a:p>
            <a:pPr marL="233363" indent="-233363">
              <a:buClr>
                <a:schemeClr val="tx1"/>
              </a:buClr>
              <a:buFont typeface="Arial" panose="020B0604020202020204" pitchFamily="34" charset="0"/>
              <a:buChar char="•"/>
            </a:pPr>
            <a:r>
              <a:rPr lang="fr-FR" sz="22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Ses </a:t>
            </a:r>
            <a:r>
              <a:rPr lang="fr-FR" sz="2200" b="1"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droits légaux </a:t>
            </a:r>
            <a:r>
              <a:rPr lang="fr-FR" sz="22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et les soutiens dont elle dispose (coutumiers et officiels)</a:t>
            </a:r>
          </a:p>
          <a:p>
            <a:pPr marL="233363" indent="-233363">
              <a:buClr>
                <a:schemeClr val="tx1"/>
              </a:buClr>
              <a:buFont typeface="Arial" panose="020B0604020202020204" pitchFamily="34" charset="0"/>
              <a:buChar char="•"/>
            </a:pPr>
            <a:r>
              <a:rPr lang="fr-FR" sz="22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Ses perspectives en matière </a:t>
            </a:r>
            <a:r>
              <a:rPr lang="fr-FR" sz="2200" b="1"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d’éducation, de moyens de subsistance et de réinsertion sociale</a:t>
            </a:r>
          </a:p>
          <a:p>
            <a:pPr marL="233363" indent="-233363">
              <a:buClr>
                <a:schemeClr val="tx1"/>
              </a:buClr>
              <a:buFont typeface="Arial" panose="020B0604020202020204" pitchFamily="34" charset="0"/>
              <a:buChar char="•"/>
            </a:pPr>
            <a:r>
              <a:rPr lang="fr-FR" sz="2200" b="1"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La stigmatisation et les pressions qu’elle subit pour se remarier</a:t>
            </a:r>
            <a:r>
              <a:rPr lang="fr-FR" sz="22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 y compris les pratiques telles que </a:t>
            </a:r>
            <a:r>
              <a:rPr lang="fr-FR" sz="2200" b="0" i="1"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le lévirat</a:t>
            </a:r>
            <a:endParaRPr lang="en-US" dirty="0">
              <a:solidFill>
                <a:schemeClr val="tx1"/>
              </a:solidFill>
            </a:endParaRPr>
          </a:p>
        </p:txBody>
      </p:sp>
    </p:spTree>
    <p:extLst>
      <p:ext uri="{BB962C8B-B14F-4D97-AF65-F5344CB8AC3E}">
        <p14:creationId xmlns:p14="http://schemas.microsoft.com/office/powerpoint/2010/main" val="47991090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21793" y="2179506"/>
            <a:ext cx="8908591" cy="2134930"/>
          </a:xfrm>
        </p:spPr>
        <p:txBody>
          <a:bodyPr/>
          <a:lstStyle/>
          <a:p>
            <a:r>
              <a:rPr lang="fr-FR" sz="4800" b="0" i="0" u="none" strike="noStrike" cap="all" baseline="0">
                <a:solidFill>
                  <a:srgbClr val="FFFFFF"/>
                </a:solidFill>
                <a:effectLst/>
                <a:uFill>
                  <a:solidFill>
                    <a:prstClr val="black">
                      <a:alpha val="0"/>
                    </a:prstClr>
                  </a:solidFill>
                </a:uFill>
                <a:latin typeface="Franklin Gothic Medium"/>
                <a:ea typeface="Franklin Gothic Medium"/>
                <a:cs typeface="Franklin Gothic Medium"/>
              </a:rPr>
              <a:t>La gestion des cas de VBG pour les adolescentes et les mariages d’enfants</a:t>
            </a:r>
          </a:p>
        </p:txBody>
      </p:sp>
      <p:sp>
        <p:nvSpPr>
          <p:cNvPr id="5" name="Text Placeholder 4"/>
          <p:cNvSpPr>
            <a:spLocks noGrp="1"/>
          </p:cNvSpPr>
          <p:nvPr>
            <p:ph type="body" sz="quarter" idx="10"/>
          </p:nvPr>
        </p:nvSpPr>
        <p:spPr/>
        <p:txBody>
          <a:bodyPr/>
          <a:lstStyle/>
          <a:p>
            <a:pPr>
              <a:buFont typeface="Tw Cen MT" charset="0"/>
              <a:buChar char=" "/>
              <a:defRPr/>
            </a:pPr>
            <a:r>
              <a:rPr lang="fr-FR" sz="2800" b="0" i="0" u="none" strike="noStrike" cap="none" baseline="0">
                <a:solidFill>
                  <a:srgbClr val="FFFFFF"/>
                </a:solidFill>
                <a:effectLst/>
                <a:uFill>
                  <a:solidFill>
                    <a:prstClr val="black">
                      <a:alpha val="0"/>
                    </a:prstClr>
                  </a:solidFill>
                </a:uFill>
                <a:latin typeface="Franklin Gothic Medium"/>
                <a:ea typeface="Franklin Gothic Medium"/>
                <a:cs typeface="Franklin Gothic Medium"/>
              </a:rPr>
              <a:t>MODULE 16</a:t>
            </a:r>
          </a:p>
        </p:txBody>
      </p:sp>
      <p:cxnSp>
        <p:nvCxnSpPr>
          <p:cNvPr id="7" name="Straight Connector 6"/>
          <p:cNvCxnSpPr/>
          <p:nvPr/>
        </p:nvCxnSpPr>
        <p:spPr>
          <a:xfrm>
            <a:off x="988979" y="5381389"/>
            <a:ext cx="10104438" cy="0"/>
          </a:xfrm>
          <a:prstGeom prst="line">
            <a:avLst/>
          </a:prstGeom>
          <a:ln w="76200" cmpd="sng">
            <a:solidFill>
              <a:schemeClr val="bg2"/>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81257-DCE7-2A32-7BFF-5DCFF08B1908}"/>
              </a:ext>
            </a:extLst>
          </p:cNvPr>
          <p:cNvSpPr>
            <a:spLocks noGrp="1"/>
          </p:cNvSpPr>
          <p:nvPr>
            <p:ph type="title"/>
          </p:nvPr>
        </p:nvSpPr>
        <p:spPr>
          <a:xfrm>
            <a:off x="375016" y="204215"/>
            <a:ext cx="11435983" cy="1136341"/>
          </a:xfrm>
        </p:spPr>
        <p:txBody>
          <a:bodyPr>
            <a:normAutofit/>
          </a:bodyPr>
          <a:lstStyle/>
          <a:p>
            <a:r>
              <a:rPr lang="fr-FR" sz="4000" b="1" i="0" u="none" strike="noStrike" cap="all" baseline="0" dirty="0">
                <a:solidFill>
                  <a:srgbClr val="FFFFFF"/>
                </a:solidFill>
                <a:effectLst/>
                <a:uFill>
                  <a:solidFill>
                    <a:prstClr val="black">
                      <a:alpha val="0"/>
                    </a:prstClr>
                  </a:solidFill>
                </a:uFill>
                <a:latin typeface="Franklin Gothic Medium"/>
                <a:ea typeface="Franklin Gothic Medium"/>
                <a:cs typeface="Franklin Gothic Medium"/>
              </a:rPr>
              <a:t>Plan d’action personnalisé – Les JEUNES filles divorcées/veuves</a:t>
            </a:r>
            <a:endParaRPr lang="fr-FR" dirty="0"/>
          </a:p>
        </p:txBody>
      </p:sp>
      <p:sp>
        <p:nvSpPr>
          <p:cNvPr id="3" name="Content Placeholder 2">
            <a:extLst>
              <a:ext uri="{FF2B5EF4-FFF2-40B4-BE49-F238E27FC236}">
                <a16:creationId xmlns:a16="http://schemas.microsoft.com/office/drawing/2014/main" id="{128AC847-D91C-420C-EE5B-6B6CC5787EE1}"/>
              </a:ext>
            </a:extLst>
          </p:cNvPr>
          <p:cNvSpPr>
            <a:spLocks noGrp="1"/>
          </p:cNvSpPr>
          <p:nvPr>
            <p:ph idx="1"/>
          </p:nvPr>
        </p:nvSpPr>
        <p:spPr>
          <a:xfrm>
            <a:off x="581608" y="1607061"/>
            <a:ext cx="11028784" cy="4666364"/>
          </a:xfrm>
        </p:spPr>
        <p:txBody>
          <a:bodyPr/>
          <a:lstStyle/>
          <a:p>
            <a:pPr>
              <a:buNone/>
            </a:pPr>
            <a:r>
              <a:rPr lang="fr-FR" sz="18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L’intervenant doit :</a:t>
            </a:r>
          </a:p>
          <a:p>
            <a:pPr marL="233363" indent="-233363">
              <a:buClr>
                <a:schemeClr val="tx1"/>
              </a:buClr>
              <a:buFont typeface="Arial" panose="020B0604020202020204" pitchFamily="34" charset="0"/>
              <a:buChar char="•"/>
            </a:pPr>
            <a:r>
              <a:rPr lang="fr-FR" sz="18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Évaluer et donner la priorité à la </a:t>
            </a:r>
            <a:r>
              <a:rPr lang="fr-FR" sz="1800" b="1"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sécurité</a:t>
            </a:r>
            <a:r>
              <a:rPr lang="fr-FR" sz="18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 de la jeune fille ; envisager un autre logement uniquement si elle est en danger immédiat et n’a nulle part où aller</a:t>
            </a:r>
          </a:p>
          <a:p>
            <a:pPr marL="233363" indent="-233363">
              <a:buClr>
                <a:schemeClr val="tx1"/>
              </a:buClr>
              <a:buFont typeface="Arial" panose="020B0604020202020204" pitchFamily="34" charset="0"/>
              <a:buChar char="•"/>
            </a:pPr>
            <a:r>
              <a:rPr lang="fr-FR" sz="18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Aider la jeune fille à obtenir une</a:t>
            </a:r>
            <a:r>
              <a:rPr lang="fr-FR" sz="1800" b="1"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 assistance juridique</a:t>
            </a:r>
            <a:r>
              <a:rPr lang="fr-FR" sz="18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 notamment en matière de garde d’enfants, d’héritage et de protection contre un remariage forcé</a:t>
            </a:r>
          </a:p>
          <a:p>
            <a:pPr marL="233363" indent="-233363">
              <a:buClr>
                <a:schemeClr val="tx1"/>
              </a:buClr>
              <a:buFont typeface="Arial" panose="020B0604020202020204" pitchFamily="34" charset="0"/>
              <a:buChar char="•"/>
            </a:pPr>
            <a:r>
              <a:rPr lang="fr-FR" sz="18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La mettre en relation avec des </a:t>
            </a:r>
            <a:r>
              <a:rPr lang="fr-FR" sz="1800" b="1"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programmes axés sur les moyens de subsistance</a:t>
            </a:r>
          </a:p>
          <a:p>
            <a:pPr marL="233363" indent="-233363">
              <a:buClr>
                <a:schemeClr val="tx1"/>
              </a:buClr>
              <a:buFont typeface="Arial" panose="020B0604020202020204" pitchFamily="34" charset="0"/>
              <a:buChar char="•"/>
            </a:pPr>
            <a:r>
              <a:rPr lang="fr-FR" sz="18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La mettre en relation avec des </a:t>
            </a:r>
            <a:r>
              <a:rPr lang="fr-FR" sz="1800" b="1"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programmes destinés aux adolescents</a:t>
            </a:r>
            <a:r>
              <a:rPr lang="fr-FR" sz="18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 qui proposent notamment des espaces sûrs, des groupes de pairs ou des activités de développement des compétences</a:t>
            </a:r>
          </a:p>
          <a:p>
            <a:pPr marL="233363" indent="-233363">
              <a:buClr>
                <a:schemeClr val="tx1"/>
              </a:buClr>
              <a:buFont typeface="Arial" panose="020B0604020202020204" pitchFamily="34" charset="0"/>
              <a:buChar char="•"/>
            </a:pPr>
            <a:r>
              <a:rPr lang="fr-FR" sz="18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L’orienter vers un service de </a:t>
            </a:r>
            <a:r>
              <a:rPr lang="fr-FR" sz="1800" b="1"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soutien psychosocial</a:t>
            </a:r>
            <a:r>
              <a:rPr lang="fr-FR" sz="18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 pour l’aider à surmonter son chagrin, la stigmatisation ou les difficultés liées à la prise en charge d’un enfant</a:t>
            </a:r>
          </a:p>
          <a:p>
            <a:pPr marL="233363" indent="-233363">
              <a:buClr>
                <a:schemeClr val="tx1"/>
              </a:buClr>
              <a:buFont typeface="Arial" panose="020B0604020202020204" pitchFamily="34" charset="0"/>
              <a:buChar char="•"/>
            </a:pPr>
            <a:r>
              <a:rPr lang="fr-FR" sz="18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Impliquer des adultes qui la soutiennent </a:t>
            </a:r>
            <a:r>
              <a:rPr lang="fr-FR" sz="1800" b="1"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uniquement avec son consentement</a:t>
            </a:r>
            <a:r>
              <a:rPr lang="fr-FR" sz="18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 et sur la base d’une évaluation des risques</a:t>
            </a:r>
          </a:p>
          <a:p>
            <a:pPr marL="233363" indent="-233363">
              <a:buClr>
                <a:schemeClr val="tx1"/>
              </a:buClr>
              <a:buFont typeface="Arial" panose="020B0604020202020204" pitchFamily="34" charset="0"/>
              <a:buChar char="•"/>
            </a:pPr>
            <a:r>
              <a:rPr lang="fr-FR" sz="18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Objectif à long terme : « construire une nouvelle identité au-delà du mariage »</a:t>
            </a:r>
            <a:endParaRPr lang="en-US" dirty="0">
              <a:solidFill>
                <a:schemeClr val="tx1"/>
              </a:solidFill>
            </a:endParaRPr>
          </a:p>
          <a:p>
            <a:endParaRPr lang="fr-FR" dirty="0">
              <a:solidFill>
                <a:schemeClr val="tx1"/>
              </a:solidFill>
            </a:endParaRPr>
          </a:p>
        </p:txBody>
      </p:sp>
    </p:spTree>
    <p:extLst>
      <p:ext uri="{BB962C8B-B14F-4D97-AF65-F5344CB8AC3E}">
        <p14:creationId xmlns:p14="http://schemas.microsoft.com/office/powerpoint/2010/main" val="163890436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44C6C-EDC2-FDCF-6D4B-39B54F4747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EB090B-7A53-1E64-BD91-FCD9FD4F426E}"/>
              </a:ext>
            </a:extLst>
          </p:cNvPr>
          <p:cNvSpPr>
            <a:spLocks noGrp="1"/>
          </p:cNvSpPr>
          <p:nvPr>
            <p:ph type="title"/>
          </p:nvPr>
        </p:nvSpPr>
        <p:spPr>
          <a:xfrm>
            <a:off x="375016" y="204215"/>
            <a:ext cx="11435983" cy="1136341"/>
          </a:xfrm>
        </p:spPr>
        <p:txBody>
          <a:bodyPr>
            <a:normAutofit/>
          </a:bodyPr>
          <a:lstStyle/>
          <a:p>
            <a:r>
              <a:rPr lang="fr-FR" sz="4000" b="1" i="0" u="none" strike="noStrike" cap="all" baseline="0">
                <a:solidFill>
                  <a:srgbClr val="FFFFFF"/>
                </a:solidFill>
                <a:effectLst/>
                <a:uFill>
                  <a:solidFill>
                    <a:prstClr val="black">
                      <a:alpha val="0"/>
                    </a:prstClr>
                  </a:solidFill>
                </a:uFill>
                <a:latin typeface="Franklin Gothic Medium"/>
                <a:ea typeface="Franklin Gothic Medium"/>
                <a:cs typeface="Franklin Gothic Medium"/>
              </a:rPr>
              <a:t>Travail de groupe sur une étude de cas</a:t>
            </a:r>
            <a:endParaRPr lang="fr-FR"/>
          </a:p>
        </p:txBody>
      </p:sp>
      <p:sp>
        <p:nvSpPr>
          <p:cNvPr id="3" name="Content Placeholder 2">
            <a:extLst>
              <a:ext uri="{FF2B5EF4-FFF2-40B4-BE49-F238E27FC236}">
                <a16:creationId xmlns:a16="http://schemas.microsoft.com/office/drawing/2014/main" id="{591FBABB-73D8-9EE9-C4DC-079D866A4D79}"/>
              </a:ext>
            </a:extLst>
          </p:cNvPr>
          <p:cNvSpPr>
            <a:spLocks noGrp="1"/>
          </p:cNvSpPr>
          <p:nvPr>
            <p:ph idx="1"/>
          </p:nvPr>
        </p:nvSpPr>
        <p:spPr>
          <a:xfrm>
            <a:off x="628718" y="2077501"/>
            <a:ext cx="9734259" cy="2702998"/>
          </a:xfrm>
        </p:spPr>
        <p:txBody>
          <a:bodyPr/>
          <a:lstStyle/>
          <a:p>
            <a:pPr>
              <a:buNone/>
            </a:pPr>
            <a:r>
              <a:rPr lang="fr-FR" sz="2200" b="1" i="0" u="none" strike="noStrike" cap="none" baseline="0">
                <a:solidFill>
                  <a:srgbClr val="000000"/>
                </a:solidFill>
                <a:effectLst/>
                <a:uFill>
                  <a:solidFill>
                    <a:prstClr val="black">
                      <a:alpha val="0"/>
                    </a:prstClr>
                  </a:solidFill>
                </a:uFill>
                <a:latin typeface="Franklin Gothic Book"/>
                <a:ea typeface="Franklin Gothic Book"/>
                <a:cs typeface="Franklin Gothic Book"/>
              </a:rPr>
              <a:t>Vos tâches :</a:t>
            </a:r>
            <a:endParaRPr lang="en-US">
              <a:solidFill>
                <a:schemeClr val="tx1"/>
              </a:solidFill>
            </a:endParaRPr>
          </a:p>
          <a:p>
            <a:pPr marL="457200" indent="-457200">
              <a:buClrTx/>
              <a:buFont typeface="+mj-lt"/>
              <a:buAutoNum type="arabicPeriod"/>
            </a:pPr>
            <a:r>
              <a:rPr lang="fr-FR" sz="2200" b="0" i="0" u="none" strike="noStrike" cap="none" baseline="0">
                <a:solidFill>
                  <a:srgbClr val="000000"/>
                </a:solidFill>
                <a:effectLst/>
                <a:uFill>
                  <a:solidFill>
                    <a:prstClr val="black">
                      <a:alpha val="0"/>
                    </a:prstClr>
                  </a:solidFill>
                </a:uFill>
                <a:latin typeface="Franklin Gothic Book"/>
                <a:ea typeface="Franklin Gothic Book"/>
                <a:cs typeface="Franklin Gothic Book"/>
              </a:rPr>
              <a:t>Déterminez à quel stade du mariage d’enfants correspond le cas.</a:t>
            </a:r>
          </a:p>
          <a:p>
            <a:pPr marL="457200" indent="-457200">
              <a:buClrTx/>
              <a:buFont typeface="+mj-lt"/>
              <a:buAutoNum type="arabicPeriod"/>
            </a:pPr>
            <a:r>
              <a:rPr lang="fr-FR" sz="2200" b="0" i="0" u="none" strike="noStrike" cap="none" baseline="0">
                <a:solidFill>
                  <a:srgbClr val="000000"/>
                </a:solidFill>
                <a:effectLst/>
                <a:uFill>
                  <a:solidFill>
                    <a:prstClr val="black">
                      <a:alpha val="0"/>
                    </a:prstClr>
                  </a:solidFill>
                </a:uFill>
                <a:latin typeface="Franklin Gothic Book"/>
                <a:ea typeface="Franklin Gothic Book"/>
                <a:cs typeface="Franklin Gothic Book"/>
              </a:rPr>
              <a:t>Analysez les risques pour </a:t>
            </a:r>
            <a:r>
              <a:rPr lang="fr-FR" sz="2200" b="1" i="0" u="none" strike="noStrike" cap="none" baseline="0">
                <a:solidFill>
                  <a:srgbClr val="000000"/>
                </a:solidFill>
                <a:effectLst/>
                <a:uFill>
                  <a:solidFill>
                    <a:prstClr val="black">
                      <a:alpha val="0"/>
                    </a:prstClr>
                  </a:solidFill>
                </a:uFill>
                <a:latin typeface="Franklin Gothic Book"/>
                <a:ea typeface="Franklin Gothic Book"/>
                <a:cs typeface="Franklin Gothic Book"/>
              </a:rPr>
              <a:t>la jeune fille</a:t>
            </a:r>
            <a:r>
              <a:rPr lang="fr-FR" sz="2200" b="0" i="0" u="none" strike="noStrike" cap="none" baseline="0">
                <a:solidFill>
                  <a:srgbClr val="000000"/>
                </a:solidFill>
                <a:effectLst/>
                <a:uFill>
                  <a:solidFill>
                    <a:prstClr val="black">
                      <a:alpha val="0"/>
                    </a:prstClr>
                  </a:solidFill>
                </a:uFill>
                <a:latin typeface="Franklin Gothic Book"/>
                <a:ea typeface="Franklin Gothic Book"/>
                <a:cs typeface="Franklin Gothic Book"/>
              </a:rPr>
              <a:t> et pour </a:t>
            </a:r>
            <a:r>
              <a:rPr lang="fr-FR" sz="2200" b="1" i="0" u="none" strike="noStrike" cap="none" baseline="0">
                <a:solidFill>
                  <a:srgbClr val="000000"/>
                </a:solidFill>
                <a:effectLst/>
                <a:uFill>
                  <a:solidFill>
                    <a:prstClr val="black">
                      <a:alpha val="0"/>
                    </a:prstClr>
                  </a:solidFill>
                </a:uFill>
                <a:latin typeface="Franklin Gothic Book"/>
                <a:ea typeface="Franklin Gothic Book"/>
                <a:cs typeface="Franklin Gothic Book"/>
              </a:rPr>
              <a:t>l’intervenant</a:t>
            </a:r>
            <a:r>
              <a:rPr lang="fr-FR" sz="2200" b="0" i="0" u="none" strike="noStrike" cap="none" baseline="0">
                <a:solidFill>
                  <a:srgbClr val="000000"/>
                </a:solidFill>
                <a:effectLst/>
                <a:uFill>
                  <a:solidFill>
                    <a:prstClr val="black">
                      <a:alpha val="0"/>
                    </a:prstClr>
                  </a:solidFill>
                </a:uFill>
                <a:latin typeface="Franklin Gothic Book"/>
                <a:ea typeface="Franklin Gothic Book"/>
                <a:cs typeface="Franklin Gothic Book"/>
              </a:rPr>
              <a:t>.</a:t>
            </a:r>
          </a:p>
          <a:p>
            <a:pPr marL="457200" indent="-457200">
              <a:buClrTx/>
              <a:buFont typeface="+mj-lt"/>
              <a:buAutoNum type="arabicPeriod"/>
            </a:pPr>
            <a:r>
              <a:rPr lang="fr-FR" sz="2200" b="0" i="0" u="none" strike="noStrike" cap="none" baseline="0">
                <a:solidFill>
                  <a:srgbClr val="000000"/>
                </a:solidFill>
                <a:effectLst/>
                <a:uFill>
                  <a:solidFill>
                    <a:prstClr val="black">
                      <a:alpha val="0"/>
                    </a:prstClr>
                  </a:solidFill>
                </a:uFill>
                <a:latin typeface="Franklin Gothic Book"/>
                <a:ea typeface="Franklin Gothic Book"/>
                <a:cs typeface="Franklin Gothic Book"/>
              </a:rPr>
              <a:t>Utilisez au moins </a:t>
            </a:r>
            <a:r>
              <a:rPr lang="fr-FR" sz="2200" b="1" i="0" u="none" strike="noStrike" cap="none" baseline="0">
                <a:solidFill>
                  <a:srgbClr val="000000"/>
                </a:solidFill>
                <a:effectLst/>
                <a:uFill>
                  <a:solidFill>
                    <a:prstClr val="black">
                      <a:alpha val="0"/>
                    </a:prstClr>
                  </a:solidFill>
                </a:uFill>
                <a:latin typeface="Franklin Gothic Book"/>
                <a:ea typeface="Franklin Gothic Book"/>
                <a:cs typeface="Franklin Gothic Book"/>
              </a:rPr>
              <a:t>2 protocoles de sécurité</a:t>
            </a:r>
            <a:r>
              <a:rPr lang="fr-FR" sz="2200" b="0" i="0" u="none" strike="noStrike" cap="none" baseline="0">
                <a:solidFill>
                  <a:srgbClr val="000000"/>
                </a:solidFill>
                <a:effectLst/>
                <a:uFill>
                  <a:solidFill>
                    <a:prstClr val="black">
                      <a:alpha val="0"/>
                    </a:prstClr>
                  </a:solidFill>
                </a:uFill>
                <a:latin typeface="Franklin Gothic Book"/>
                <a:ea typeface="Franklin Gothic Book"/>
                <a:cs typeface="Franklin Gothic Book"/>
              </a:rPr>
              <a:t> pour guider votre approche.</a:t>
            </a:r>
          </a:p>
          <a:p>
            <a:pPr marL="457200" indent="-457200">
              <a:buClrTx/>
              <a:buFont typeface="+mj-lt"/>
              <a:buAutoNum type="arabicPeriod"/>
            </a:pPr>
            <a:r>
              <a:rPr lang="fr-FR" sz="2200" b="0" i="0" u="none" strike="noStrike" cap="none" baseline="0">
                <a:solidFill>
                  <a:srgbClr val="000000"/>
                </a:solidFill>
                <a:effectLst/>
                <a:uFill>
                  <a:solidFill>
                    <a:prstClr val="black">
                      <a:alpha val="0"/>
                    </a:prstClr>
                  </a:solidFill>
                </a:uFill>
                <a:latin typeface="Franklin Gothic Book"/>
                <a:ea typeface="Franklin Gothic Book"/>
                <a:cs typeface="Franklin Gothic Book"/>
              </a:rPr>
              <a:t>Suivez les 6 étapes de la gestion des cas de VBG pour mener à bien l’intervention.</a:t>
            </a:r>
          </a:p>
        </p:txBody>
      </p:sp>
    </p:spTree>
    <p:extLst>
      <p:ext uri="{BB962C8B-B14F-4D97-AF65-F5344CB8AC3E}">
        <p14:creationId xmlns:p14="http://schemas.microsoft.com/office/powerpoint/2010/main" val="419078814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656DA-9A09-49F0-5D5A-7DADCFDE60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A70F75-6C07-E941-6C9C-F336A93F1BF2}"/>
              </a:ext>
            </a:extLst>
          </p:cNvPr>
          <p:cNvSpPr>
            <a:spLocks noGrp="1"/>
          </p:cNvSpPr>
          <p:nvPr>
            <p:ph type="title"/>
          </p:nvPr>
        </p:nvSpPr>
        <p:spPr>
          <a:xfrm>
            <a:off x="375016" y="204215"/>
            <a:ext cx="11435983" cy="1136341"/>
          </a:xfrm>
        </p:spPr>
        <p:txBody>
          <a:bodyPr>
            <a:normAutofit/>
          </a:bodyPr>
          <a:lstStyle/>
          <a:p>
            <a:r>
              <a:rPr lang="fr-FR" sz="4000" b="1" i="0" u="none" strike="noStrike" cap="all" baseline="0">
                <a:solidFill>
                  <a:srgbClr val="FFFFFF"/>
                </a:solidFill>
                <a:effectLst/>
                <a:uFill>
                  <a:solidFill>
                    <a:prstClr val="black">
                      <a:alpha val="0"/>
                    </a:prstClr>
                  </a:solidFill>
                </a:uFill>
                <a:latin typeface="Franklin Gothic Medium"/>
                <a:ea typeface="Franklin Gothic Medium"/>
                <a:cs typeface="Franklin Gothic Medium"/>
              </a:rPr>
              <a:t>Rapport d’étude de cas – Diapositives</a:t>
            </a:r>
            <a:endParaRPr lang="fr-FR"/>
          </a:p>
        </p:txBody>
      </p:sp>
      <p:sp>
        <p:nvSpPr>
          <p:cNvPr id="3" name="Content Placeholder 2">
            <a:extLst>
              <a:ext uri="{FF2B5EF4-FFF2-40B4-BE49-F238E27FC236}">
                <a16:creationId xmlns:a16="http://schemas.microsoft.com/office/drawing/2014/main" id="{E714110D-BF73-7D42-EC53-7D69C810AD2F}"/>
              </a:ext>
            </a:extLst>
          </p:cNvPr>
          <p:cNvSpPr>
            <a:spLocks noGrp="1"/>
          </p:cNvSpPr>
          <p:nvPr>
            <p:ph idx="1"/>
          </p:nvPr>
        </p:nvSpPr>
        <p:spPr>
          <a:xfrm>
            <a:off x="615820" y="1767424"/>
            <a:ext cx="4982092" cy="4886361"/>
          </a:xfrm>
        </p:spPr>
        <p:txBody>
          <a:bodyPr/>
          <a:lstStyle/>
          <a:p>
            <a:pPr marL="233363" indent="-233363">
              <a:buClr>
                <a:schemeClr val="tx1"/>
              </a:buClr>
              <a:buFont typeface="Arial" panose="020B0604020202020204" pitchFamily="34" charset="0"/>
              <a:buChar char="•"/>
            </a:pPr>
            <a:r>
              <a:rPr lang="fr-FR" sz="2200" b="1" i="0" u="none" strike="noStrike" cap="none" baseline="0">
                <a:solidFill>
                  <a:srgbClr val="000000"/>
                </a:solidFill>
                <a:effectLst/>
                <a:uFill>
                  <a:solidFill>
                    <a:prstClr val="black">
                      <a:alpha val="0"/>
                    </a:prstClr>
                  </a:solidFill>
                </a:uFill>
                <a:latin typeface="Franklin Gothic Book"/>
                <a:ea typeface="Franklin Gothic Book"/>
                <a:cs typeface="Franklin Gothic Book"/>
              </a:rPr>
              <a:t>Résumé du cas : </a:t>
            </a:r>
            <a:r>
              <a:rPr lang="fr-FR" sz="2200" b="0" i="1" u="none" strike="noStrike" cap="none" baseline="0">
                <a:solidFill>
                  <a:srgbClr val="000000"/>
                </a:solidFill>
                <a:effectLst/>
                <a:uFill>
                  <a:solidFill>
                    <a:prstClr val="black">
                      <a:alpha val="0"/>
                    </a:prstClr>
                  </a:solidFill>
                </a:uFill>
                <a:latin typeface="Franklin Gothic Book"/>
                <a:ea typeface="Franklin Gothic Book"/>
                <a:cs typeface="Franklin Gothic Book"/>
              </a:rPr>
              <a:t>(décrire en une ligne)</a:t>
            </a:r>
            <a:endParaRPr lang="en-US">
              <a:solidFill>
                <a:schemeClr val="tx1"/>
              </a:solidFill>
            </a:endParaRPr>
          </a:p>
          <a:p>
            <a:pPr marL="233363" indent="-233363">
              <a:buClr>
                <a:schemeClr val="tx1"/>
              </a:buClr>
              <a:buFont typeface="Arial" panose="020B0604020202020204" pitchFamily="34" charset="0"/>
              <a:buChar char="•"/>
            </a:pPr>
            <a:r>
              <a:rPr lang="fr-FR" sz="2200" b="1" i="0" u="none" strike="noStrike" cap="none" baseline="0">
                <a:solidFill>
                  <a:srgbClr val="000000"/>
                </a:solidFill>
                <a:effectLst/>
                <a:uFill>
                  <a:solidFill>
                    <a:prstClr val="black">
                      <a:alpha val="0"/>
                    </a:prstClr>
                  </a:solidFill>
                </a:uFill>
                <a:latin typeface="Franklin Gothic Book"/>
                <a:ea typeface="Franklin Gothic Book"/>
                <a:cs typeface="Franklin Gothic Book"/>
              </a:rPr>
              <a:t>Stade du mariage d’enfants : </a:t>
            </a:r>
            <a:r>
              <a:rPr lang="fr-FR" sz="2200" b="0" i="1" u="none" strike="noStrike" cap="none" baseline="0">
                <a:solidFill>
                  <a:srgbClr val="000000"/>
                </a:solidFill>
                <a:effectLst/>
                <a:uFill>
                  <a:solidFill>
                    <a:prstClr val="black">
                      <a:alpha val="0"/>
                    </a:prstClr>
                  </a:solidFill>
                </a:uFill>
                <a:latin typeface="Franklin Gothic Book"/>
                <a:ea typeface="Franklin Gothic Book"/>
                <a:cs typeface="Franklin Gothic Book"/>
              </a:rPr>
              <a:t>(risque imminent / mariée / veuve)</a:t>
            </a:r>
            <a:endParaRPr lang="en-US">
              <a:solidFill>
                <a:schemeClr val="tx1"/>
              </a:solidFill>
            </a:endParaRPr>
          </a:p>
          <a:p>
            <a:pPr marL="233363" indent="-233363">
              <a:buClr>
                <a:schemeClr val="tx1"/>
              </a:buClr>
              <a:buFont typeface="Arial" panose="020B0604020202020204" pitchFamily="34" charset="0"/>
              <a:buChar char="•"/>
            </a:pPr>
            <a:r>
              <a:rPr lang="fr-FR" sz="2200" b="1" i="0" u="none" strike="noStrike" cap="none" baseline="0">
                <a:solidFill>
                  <a:srgbClr val="000000"/>
                </a:solidFill>
                <a:effectLst/>
                <a:uFill>
                  <a:solidFill>
                    <a:prstClr val="black">
                      <a:alpha val="0"/>
                    </a:prstClr>
                  </a:solidFill>
                </a:uFill>
                <a:latin typeface="Franklin Gothic Book"/>
                <a:ea typeface="Franklin Gothic Book"/>
                <a:cs typeface="Franklin Gothic Book"/>
              </a:rPr>
              <a:t>Risques pour la jeune fille :</a:t>
            </a:r>
            <a:r>
              <a:rPr lang="fr-FR" sz="2200" b="0" i="0" u="none" strike="noStrike" cap="none" baseline="0">
                <a:solidFill>
                  <a:srgbClr val="000000"/>
                </a:solidFill>
                <a:effectLst/>
                <a:uFill>
                  <a:solidFill>
                    <a:prstClr val="black">
                      <a:alpha val="0"/>
                    </a:prstClr>
                  </a:solidFill>
                </a:uFill>
                <a:latin typeface="Franklin Gothic Book"/>
                <a:ea typeface="Franklin Gothic Book"/>
                <a:cs typeface="Franklin Gothic Book"/>
              </a:rPr>
              <a:t> </a:t>
            </a:r>
            <a:r>
              <a:rPr lang="fr-FR" sz="2200" b="0" i="1" u="none" strike="noStrike" cap="none" baseline="0">
                <a:solidFill>
                  <a:srgbClr val="000000"/>
                </a:solidFill>
                <a:effectLst/>
                <a:uFill>
                  <a:solidFill>
                    <a:prstClr val="black">
                      <a:alpha val="0"/>
                    </a:prstClr>
                  </a:solidFill>
                </a:uFill>
                <a:latin typeface="Franklin Gothic Book"/>
                <a:ea typeface="Franklin Gothic Book"/>
                <a:cs typeface="Franklin Gothic Book"/>
              </a:rPr>
              <a:t>(par ex. représailles de la famille, remariage forcé, pression de la communauté)</a:t>
            </a:r>
            <a:endParaRPr lang="en-US">
              <a:solidFill>
                <a:schemeClr val="tx1"/>
              </a:solidFill>
            </a:endParaRPr>
          </a:p>
          <a:p>
            <a:pPr marL="233363" indent="-233363">
              <a:buClr>
                <a:schemeClr val="tx1"/>
              </a:buClr>
              <a:buFont typeface="Arial" panose="020B0604020202020204" pitchFamily="34" charset="0"/>
              <a:buChar char="•"/>
            </a:pPr>
            <a:r>
              <a:rPr lang="fr-FR" sz="2200" b="1" i="0" u="none" strike="noStrike" cap="none" baseline="0">
                <a:solidFill>
                  <a:srgbClr val="000000"/>
                </a:solidFill>
                <a:effectLst/>
                <a:uFill>
                  <a:solidFill>
                    <a:prstClr val="black">
                      <a:alpha val="0"/>
                    </a:prstClr>
                  </a:solidFill>
                </a:uFill>
                <a:latin typeface="Franklin Gothic Book"/>
                <a:ea typeface="Franklin Gothic Book"/>
                <a:cs typeface="Franklin Gothic Book"/>
              </a:rPr>
              <a:t>Risques pour l’intervenant :</a:t>
            </a:r>
            <a:r>
              <a:rPr lang="fr-FR" sz="2200" b="0" i="0" u="none" strike="noStrike" cap="none" baseline="0">
                <a:solidFill>
                  <a:srgbClr val="000000"/>
                </a:solidFill>
                <a:effectLst/>
                <a:uFill>
                  <a:solidFill>
                    <a:prstClr val="black">
                      <a:alpha val="0"/>
                    </a:prstClr>
                  </a:solidFill>
                </a:uFill>
                <a:latin typeface="Franklin Gothic Book"/>
                <a:ea typeface="Franklin Gothic Book"/>
                <a:cs typeface="Franklin Gothic Book"/>
              </a:rPr>
              <a:t> </a:t>
            </a:r>
            <a:r>
              <a:rPr lang="fr-FR" sz="2200" b="0" i="1" u="none" strike="noStrike" cap="none" baseline="0">
                <a:solidFill>
                  <a:srgbClr val="000000"/>
                </a:solidFill>
                <a:effectLst/>
                <a:uFill>
                  <a:solidFill>
                    <a:prstClr val="black">
                      <a:alpha val="0"/>
                    </a:prstClr>
                  </a:solidFill>
                </a:uFill>
                <a:latin typeface="Franklin Gothic Book"/>
                <a:ea typeface="Franklin Gothic Book"/>
                <a:cs typeface="Franklin Gothic Book"/>
              </a:rPr>
              <a:t>(par ex. famille agressive, besoin d’une visite à domicile, réactions hostiles)</a:t>
            </a:r>
            <a:endParaRPr lang="en-US">
              <a:solidFill>
                <a:schemeClr val="tx1"/>
              </a:solidFill>
            </a:endParaRPr>
          </a:p>
        </p:txBody>
      </p:sp>
      <p:sp>
        <p:nvSpPr>
          <p:cNvPr id="5" name="TextBox 4">
            <a:extLst>
              <a:ext uri="{FF2B5EF4-FFF2-40B4-BE49-F238E27FC236}">
                <a16:creationId xmlns:a16="http://schemas.microsoft.com/office/drawing/2014/main" id="{5548EB4D-725D-5CCF-908D-B632B49DA90F}"/>
              </a:ext>
            </a:extLst>
          </p:cNvPr>
          <p:cNvSpPr txBox="1"/>
          <p:nvPr/>
        </p:nvSpPr>
        <p:spPr>
          <a:xfrm>
            <a:off x="5711283" y="1806361"/>
            <a:ext cx="5864897" cy="3746744"/>
          </a:xfrm>
          <a:prstGeom prst="rect">
            <a:avLst/>
          </a:prstGeom>
          <a:noFill/>
        </p:spPr>
        <p:txBody>
          <a:bodyPr wrap="square">
            <a:spAutoFit/>
          </a:bodyPr>
          <a:lstStyle/>
          <a:p>
            <a:pPr marL="233363" indent="-233363" eaLnBrk="0" fontAlgn="base" hangingPunct="0">
              <a:lnSpc>
                <a:spcPct val="110000"/>
              </a:lnSpc>
              <a:spcBef>
                <a:spcPts val="1200"/>
              </a:spcBef>
              <a:spcAft>
                <a:spcPts val="200"/>
              </a:spcAft>
              <a:buClr>
                <a:schemeClr val="tx1"/>
              </a:buClr>
              <a:buSzTx/>
              <a:buFont typeface="Arial" panose="020B0604020202020204" pitchFamily="34" charset="0"/>
              <a:buChar char="•"/>
            </a:pPr>
            <a:r>
              <a:rPr lang="fr-FR" sz="2200" b="1" i="0" u="none" strike="noStrike" cap="none" baseline="0">
                <a:solidFill>
                  <a:srgbClr val="000000"/>
                </a:solidFill>
                <a:effectLst/>
                <a:uFill>
                  <a:solidFill>
                    <a:prstClr val="black">
                      <a:alpha val="0"/>
                    </a:prstClr>
                  </a:solidFill>
                </a:uFill>
                <a:latin typeface="Franklin Gothic Book"/>
                <a:ea typeface="Franklin Gothic Book"/>
                <a:cs typeface="Franklin Gothic Book"/>
              </a:rPr>
              <a:t>Protocoles de sécurité appliqués :</a:t>
            </a:r>
          </a:p>
          <a:p>
            <a:pPr marL="457200" indent="-223838" eaLnBrk="0" fontAlgn="base" hangingPunct="0">
              <a:lnSpc>
                <a:spcPct val="110000"/>
              </a:lnSpc>
              <a:spcBef>
                <a:spcPts val="1200"/>
              </a:spcBef>
              <a:spcAft>
                <a:spcPts val="200"/>
              </a:spcAft>
              <a:buClr>
                <a:schemeClr val="tx1"/>
              </a:buClr>
              <a:buSzTx/>
            </a:pPr>
            <a:r>
              <a:rPr lang="fr-FR" sz="2200" b="0" i="1" u="none" strike="noStrike" cap="none" baseline="0">
                <a:solidFill>
                  <a:srgbClr val="000000"/>
                </a:solidFill>
                <a:effectLst/>
                <a:uFill>
                  <a:solidFill>
                    <a:prstClr val="black">
                      <a:alpha val="0"/>
                    </a:prstClr>
                  </a:solidFill>
                </a:uFill>
                <a:latin typeface="Franklin Gothic Book"/>
                <a:ea typeface="Franklin Gothic Book"/>
                <a:cs typeface="Franklin Gothic Book"/>
              </a:rPr>
              <a:t>Protocole 1 : ___</a:t>
            </a:r>
          </a:p>
          <a:p>
            <a:pPr marL="457200" indent="-223838" eaLnBrk="0" fontAlgn="base" hangingPunct="0">
              <a:lnSpc>
                <a:spcPct val="110000"/>
              </a:lnSpc>
              <a:spcBef>
                <a:spcPts val="1200"/>
              </a:spcBef>
              <a:spcAft>
                <a:spcPts val="200"/>
              </a:spcAft>
              <a:buClr>
                <a:schemeClr val="tx1"/>
              </a:buClr>
              <a:buSzTx/>
            </a:pPr>
            <a:r>
              <a:rPr lang="fr-FR" sz="2200" b="0" i="1" u="none" strike="noStrike" cap="none" baseline="0">
                <a:solidFill>
                  <a:srgbClr val="000000"/>
                </a:solidFill>
                <a:effectLst/>
                <a:uFill>
                  <a:solidFill>
                    <a:prstClr val="black">
                      <a:alpha val="0"/>
                    </a:prstClr>
                  </a:solidFill>
                </a:uFill>
                <a:latin typeface="Franklin Gothic Book"/>
                <a:ea typeface="Franklin Gothic Book"/>
                <a:cs typeface="Franklin Gothic Book"/>
              </a:rPr>
              <a:t>Protocole 2 : ___</a:t>
            </a:r>
          </a:p>
          <a:p>
            <a:pPr marL="233363" indent="-233363" eaLnBrk="0" fontAlgn="base" hangingPunct="0">
              <a:lnSpc>
                <a:spcPct val="110000"/>
              </a:lnSpc>
              <a:spcBef>
                <a:spcPts val="1200"/>
              </a:spcBef>
              <a:spcAft>
                <a:spcPts val="200"/>
              </a:spcAft>
              <a:buClr>
                <a:schemeClr val="tx1"/>
              </a:buClr>
              <a:buSzTx/>
              <a:buFont typeface="Arial" panose="020B0604020202020204" pitchFamily="34" charset="0"/>
              <a:buChar char="•"/>
            </a:pPr>
            <a:r>
              <a:rPr lang="fr-FR" sz="2200" b="1" i="1" u="none" strike="noStrike" cap="none" baseline="0">
                <a:solidFill>
                  <a:srgbClr val="000000"/>
                </a:solidFill>
                <a:effectLst/>
                <a:uFill>
                  <a:solidFill>
                    <a:prstClr val="black">
                      <a:alpha val="0"/>
                    </a:prstClr>
                  </a:solidFill>
                </a:uFill>
                <a:latin typeface="Franklin Gothic Book"/>
                <a:ea typeface="Franklin Gothic Book"/>
                <a:cs typeface="Franklin Gothic Book"/>
              </a:rPr>
              <a:t>Stratégies de gestion de cas utilisées :</a:t>
            </a:r>
            <a:r>
              <a:rPr lang="fr-FR" sz="2200" b="0" i="1" u="none" strike="noStrike" cap="none" baseline="0">
                <a:solidFill>
                  <a:srgbClr val="000000"/>
                </a:solidFill>
                <a:effectLst/>
                <a:uFill>
                  <a:solidFill>
                    <a:prstClr val="black">
                      <a:alpha val="0"/>
                    </a:prstClr>
                  </a:solidFill>
                </a:uFill>
                <a:latin typeface="Franklin Gothic Book"/>
                <a:ea typeface="Franklin Gothic Book"/>
                <a:cs typeface="Franklin Gothic Book"/>
              </a:rPr>
              <a:t> (évaluation, plan d’action, orientation vers d’autres services, etc.)</a:t>
            </a:r>
          </a:p>
          <a:p>
            <a:pPr marL="233363" indent="-233363" eaLnBrk="0" fontAlgn="base" hangingPunct="0">
              <a:lnSpc>
                <a:spcPct val="110000"/>
              </a:lnSpc>
              <a:spcBef>
                <a:spcPts val="1200"/>
              </a:spcBef>
              <a:spcAft>
                <a:spcPts val="200"/>
              </a:spcAft>
              <a:buClr>
                <a:schemeClr val="tx1"/>
              </a:buClr>
              <a:buSzTx/>
              <a:buFont typeface="Arial" panose="020B0604020202020204" pitchFamily="34" charset="0"/>
              <a:buChar char="•"/>
            </a:pPr>
            <a:r>
              <a:rPr lang="fr-FR" sz="2200" b="1" i="1" u="none" strike="noStrike" cap="none" baseline="0">
                <a:solidFill>
                  <a:srgbClr val="000000"/>
                </a:solidFill>
                <a:effectLst/>
                <a:uFill>
                  <a:solidFill>
                    <a:prstClr val="black">
                      <a:alpha val="0"/>
                    </a:prstClr>
                  </a:solidFill>
                </a:uFill>
                <a:latin typeface="Franklin Gothic Book"/>
                <a:ea typeface="Franklin Gothic Book"/>
                <a:cs typeface="Franklin Gothic Book"/>
              </a:rPr>
              <a:t>Adaptation à votre contexte :</a:t>
            </a:r>
            <a:r>
              <a:rPr lang="fr-FR" sz="2200" b="0" i="1" u="none" strike="noStrike" cap="none" baseline="0">
                <a:solidFill>
                  <a:srgbClr val="000000"/>
                </a:solidFill>
                <a:effectLst/>
                <a:uFill>
                  <a:solidFill>
                    <a:prstClr val="black">
                      <a:alpha val="0"/>
                    </a:prstClr>
                  </a:solidFill>
                </a:uFill>
                <a:latin typeface="Franklin Gothic Book"/>
                <a:ea typeface="Franklin Gothic Book"/>
                <a:cs typeface="Franklin Gothic Book"/>
              </a:rPr>
              <a:t> (réflexion facultative)</a:t>
            </a:r>
          </a:p>
        </p:txBody>
      </p:sp>
    </p:spTree>
    <p:extLst>
      <p:ext uri="{BB962C8B-B14F-4D97-AF65-F5344CB8AC3E}">
        <p14:creationId xmlns:p14="http://schemas.microsoft.com/office/powerpoint/2010/main" val="125782645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CB1B4-B6A3-CAA7-8C84-2A03AE21EFF7}"/>
              </a:ext>
            </a:extLst>
          </p:cNvPr>
          <p:cNvSpPr>
            <a:spLocks noGrp="1"/>
          </p:cNvSpPr>
          <p:nvPr>
            <p:ph type="title"/>
          </p:nvPr>
        </p:nvSpPr>
        <p:spPr>
          <a:xfrm>
            <a:off x="375016" y="204215"/>
            <a:ext cx="11435983" cy="1136341"/>
          </a:xfrm>
        </p:spPr>
        <p:txBody>
          <a:bodyPr/>
          <a:lstStyle/>
          <a:p>
            <a:r>
              <a:rPr lang="fr-FR" sz="4000" b="1" i="0" u="none" strike="noStrike" cap="all" baseline="0">
                <a:solidFill>
                  <a:srgbClr val="FFFFFF"/>
                </a:solidFill>
                <a:effectLst/>
                <a:uFill>
                  <a:solidFill>
                    <a:prstClr val="black">
                      <a:alpha val="0"/>
                    </a:prstClr>
                  </a:solidFill>
                </a:uFill>
                <a:latin typeface="Franklin Gothic Medium"/>
                <a:ea typeface="Franklin Gothic Medium"/>
                <a:cs typeface="Franklin Gothic Medium"/>
              </a:rPr>
              <a:t>Principaux enseignements – Tendances communes à tous les cas</a:t>
            </a:r>
            <a:endParaRPr lang="fr-FR"/>
          </a:p>
        </p:txBody>
      </p:sp>
      <p:sp>
        <p:nvSpPr>
          <p:cNvPr id="3" name="Content Placeholder 2">
            <a:extLst>
              <a:ext uri="{FF2B5EF4-FFF2-40B4-BE49-F238E27FC236}">
                <a16:creationId xmlns:a16="http://schemas.microsoft.com/office/drawing/2014/main" id="{64220BE9-4338-0F98-220E-102C26E44A71}"/>
              </a:ext>
            </a:extLst>
          </p:cNvPr>
          <p:cNvSpPr>
            <a:spLocks noGrp="1"/>
          </p:cNvSpPr>
          <p:nvPr>
            <p:ph idx="1"/>
          </p:nvPr>
        </p:nvSpPr>
        <p:spPr>
          <a:xfrm>
            <a:off x="620412" y="1615615"/>
            <a:ext cx="10945190" cy="4634231"/>
          </a:xfrm>
        </p:spPr>
        <p:txBody>
          <a:bodyPr/>
          <a:lstStyle/>
          <a:p>
            <a:pPr marL="233363" indent="-233363">
              <a:buClr>
                <a:schemeClr val="tx1"/>
              </a:buClr>
              <a:buFont typeface="Arial" panose="020B0604020202020204" pitchFamily="34" charset="0"/>
              <a:buChar char="•"/>
            </a:pPr>
            <a:r>
              <a:rPr lang="fr-FR" sz="21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Les filles sont confrontées à des risques multiples à tous les stades du mariage d’enfants : isolement social, violence au sein du couple, décisions forcées.</a:t>
            </a:r>
          </a:p>
          <a:p>
            <a:pPr marL="233363" indent="-233363">
              <a:buClr>
                <a:schemeClr val="tx1"/>
              </a:buClr>
              <a:buFont typeface="Arial" panose="020B0604020202020204" pitchFamily="34" charset="0"/>
              <a:buChar char="•"/>
            </a:pPr>
            <a:r>
              <a:rPr lang="fr-FR" sz="21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Les intervenants ont du mal à suivre les différentes étapes du mariage d’enfants.</a:t>
            </a:r>
          </a:p>
          <a:p>
            <a:pPr marL="233363" indent="-233363">
              <a:buClr>
                <a:schemeClr val="tx1"/>
              </a:buClr>
              <a:buFont typeface="Arial" panose="020B0604020202020204" pitchFamily="34" charset="0"/>
              <a:buChar char="•"/>
            </a:pPr>
            <a:r>
              <a:rPr lang="fr-FR" sz="21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Les intervenants travaillent souvent avec peu d’alliés et prennent des risques personnels importants.</a:t>
            </a:r>
          </a:p>
          <a:p>
            <a:pPr marL="233363" indent="-233363">
              <a:buClr>
                <a:schemeClr val="tx1"/>
              </a:buClr>
              <a:buFont typeface="Arial" panose="020B0604020202020204" pitchFamily="34" charset="0"/>
              <a:buChar char="•"/>
            </a:pPr>
            <a:r>
              <a:rPr lang="fr-FR" sz="21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Les protocoles de sécurité sont indispensables pour :</a:t>
            </a:r>
          </a:p>
          <a:p>
            <a:pPr marL="233363" indent="-233363">
              <a:buClr>
                <a:schemeClr val="tx1"/>
              </a:buClr>
              <a:buFont typeface="Arial" panose="020B0604020202020204" pitchFamily="34" charset="0"/>
              <a:buChar char="•"/>
            </a:pPr>
            <a:r>
              <a:rPr lang="fr-FR" sz="21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Se préparer à des situations qui dégénèrent</a:t>
            </a:r>
          </a:p>
          <a:p>
            <a:pPr marL="233363" indent="-233363">
              <a:buClr>
                <a:schemeClr val="tx1"/>
              </a:buClr>
              <a:buFont typeface="Arial" panose="020B0604020202020204" pitchFamily="34" charset="0"/>
              <a:buChar char="•"/>
            </a:pPr>
            <a:r>
              <a:rPr lang="fr-FR" sz="21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Éviter la confrontation directe</a:t>
            </a:r>
          </a:p>
          <a:p>
            <a:pPr marL="233363" indent="-233363">
              <a:buClr>
                <a:schemeClr val="tx1"/>
              </a:buClr>
              <a:buFont typeface="Arial" panose="020B0604020202020204" pitchFamily="34" charset="0"/>
              <a:buChar char="•"/>
            </a:pPr>
            <a:r>
              <a:rPr lang="fr-FR" sz="21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Gagner la confiance des survivantes tout en protégeant le personnel</a:t>
            </a:r>
          </a:p>
          <a:p>
            <a:pPr marL="233363" indent="-233363">
              <a:buClr>
                <a:schemeClr val="tx1"/>
              </a:buClr>
              <a:buFont typeface="Arial" panose="020B0604020202020204" pitchFamily="34" charset="0"/>
              <a:buChar char="•"/>
            </a:pPr>
            <a:r>
              <a:rPr lang="fr-FR" sz="21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La capacité d’agir des survivantes doit toujours être au cœur de nos préoccupations, même dans les contextes hostiles.</a:t>
            </a:r>
          </a:p>
        </p:txBody>
      </p:sp>
    </p:spTree>
    <p:extLst>
      <p:ext uri="{BB962C8B-B14F-4D97-AF65-F5344CB8AC3E}">
        <p14:creationId xmlns:p14="http://schemas.microsoft.com/office/powerpoint/2010/main" val="371153465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736DC-506A-3A48-3123-64B6251CF43C}"/>
              </a:ext>
            </a:extLst>
          </p:cNvPr>
          <p:cNvSpPr>
            <a:spLocks noGrp="1"/>
          </p:cNvSpPr>
          <p:nvPr>
            <p:ph type="title"/>
          </p:nvPr>
        </p:nvSpPr>
        <p:spPr/>
        <p:txBody>
          <a:bodyPr/>
          <a:lstStyle/>
          <a:p>
            <a:r>
              <a:rPr lang="fr-FR" sz="4000" b="1" i="0" u="none" strike="noStrike" cap="all" baseline="0">
                <a:solidFill>
                  <a:srgbClr val="FFFFFF"/>
                </a:solidFill>
                <a:effectLst/>
                <a:uFill>
                  <a:solidFill>
                    <a:prstClr val="black">
                      <a:alpha val="0"/>
                    </a:prstClr>
                  </a:solidFill>
                </a:uFill>
                <a:latin typeface="Franklin Gothic Medium"/>
                <a:ea typeface="Franklin Gothic Medium"/>
                <a:cs typeface="Franklin Gothic Medium"/>
              </a:rPr>
              <a:t>Réflexion finale et conclusions</a:t>
            </a:r>
            <a:endParaRPr lang="fr-FR"/>
          </a:p>
        </p:txBody>
      </p:sp>
      <p:sp>
        <p:nvSpPr>
          <p:cNvPr id="3" name="Content Placeholder 2">
            <a:extLst>
              <a:ext uri="{FF2B5EF4-FFF2-40B4-BE49-F238E27FC236}">
                <a16:creationId xmlns:a16="http://schemas.microsoft.com/office/drawing/2014/main" id="{81FDCF06-DBD9-B4B1-0578-220110CC644B}"/>
              </a:ext>
            </a:extLst>
          </p:cNvPr>
          <p:cNvSpPr>
            <a:spLocks noGrp="1"/>
          </p:cNvSpPr>
          <p:nvPr>
            <p:ph idx="1"/>
          </p:nvPr>
        </p:nvSpPr>
        <p:spPr>
          <a:xfrm>
            <a:off x="622721" y="2276670"/>
            <a:ext cx="9720262" cy="961053"/>
          </a:xfrm>
        </p:spPr>
        <p:txBody>
          <a:bodyPr/>
          <a:lstStyle/>
          <a:p>
            <a:r>
              <a:rPr lang="fr-FR" sz="2200" b="0" i="0" u="none" strike="noStrike" cap="none" baseline="0">
                <a:solidFill>
                  <a:srgbClr val="000000"/>
                </a:solidFill>
                <a:effectLst/>
                <a:uFill>
                  <a:solidFill>
                    <a:prstClr val="black">
                      <a:alpha val="0"/>
                    </a:prstClr>
                  </a:solidFill>
                </a:uFill>
                <a:latin typeface="Franklin Gothic Book"/>
                <a:ea typeface="Franklin Gothic Book"/>
                <a:cs typeface="Franklin Gothic Book"/>
              </a:rPr>
              <a:t>Quelle est la chose que vous retiendrez de la session d’aujourd’hui pour votre travail sur les cas de mariages d’enfants ? </a:t>
            </a:r>
            <a:endParaRPr lang="fr-FR">
              <a:solidFill>
                <a:schemeClr val="tx1"/>
              </a:solidFill>
            </a:endParaRPr>
          </a:p>
        </p:txBody>
      </p:sp>
    </p:spTree>
    <p:extLst>
      <p:ext uri="{BB962C8B-B14F-4D97-AF65-F5344CB8AC3E}">
        <p14:creationId xmlns:p14="http://schemas.microsoft.com/office/powerpoint/2010/main" val="311180114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rtlCol="0"/>
          <a:lstStyle/>
          <a:p>
            <a:pPr marL="91440" indent="-91440" eaLnBrk="1" fontAlgn="auto" hangingPunct="1">
              <a:buClr>
                <a:schemeClr val="accent3"/>
              </a:buClr>
              <a:defRPr/>
            </a:pPr>
            <a:r>
              <a:rPr lang="fr-FR" sz="3200" b="0" i="0" u="none" strike="noStrike" cap="none" baseline="0">
                <a:solidFill>
                  <a:srgbClr val="E8722D"/>
                </a:solidFill>
                <a:effectLst/>
                <a:uFill>
                  <a:solidFill>
                    <a:prstClr val="black">
                      <a:alpha val="0"/>
                    </a:prstClr>
                  </a:solidFill>
                </a:uFill>
                <a:latin typeface="Franklin Gothic Medium"/>
                <a:ea typeface="Franklin Gothic Medium"/>
                <a:cs typeface="Franklin Gothic Medium"/>
              </a:rPr>
              <a:t>DES QUESTIONS ?</a:t>
            </a:r>
          </a:p>
        </p:txBody>
      </p:sp>
      <p:sp>
        <p:nvSpPr>
          <p:cNvPr id="4" name="Text Placeholder 3"/>
          <p:cNvSpPr>
            <a:spLocks noGrp="1"/>
          </p:cNvSpPr>
          <p:nvPr>
            <p:ph type="body" sz="quarter" idx="11"/>
          </p:nvPr>
        </p:nvSpPr>
        <p:spPr/>
        <p:txBody>
          <a:bodyPr rtlCol="0"/>
          <a:lstStyle/>
          <a:p>
            <a:pPr marL="91440" indent="-91440" eaLnBrk="1" fontAlgn="auto" hangingPunct="1">
              <a:buClr>
                <a:schemeClr val="accent3"/>
              </a:buClr>
              <a:defRPr/>
            </a:pPr>
            <a:r>
              <a:rPr lang="fr-FR" sz="3200" b="0" i="0" u="none" strike="noStrike" cap="none" baseline="0">
                <a:solidFill>
                  <a:srgbClr val="829E3D"/>
                </a:solidFill>
                <a:effectLst/>
                <a:uFill>
                  <a:solidFill>
                    <a:prstClr val="black">
                      <a:alpha val="0"/>
                    </a:prstClr>
                  </a:solidFill>
                </a:uFill>
                <a:latin typeface="Franklin Gothic Medium"/>
                <a:ea typeface="Franklin Gothic Medium"/>
                <a:cs typeface="Franklin Gothic Medium"/>
              </a:rPr>
              <a:t>DES DOUTES ?</a:t>
            </a:r>
          </a:p>
        </p:txBody>
      </p:sp>
      <p:sp>
        <p:nvSpPr>
          <p:cNvPr id="5" name="Text Placeholder 4"/>
          <p:cNvSpPr>
            <a:spLocks noGrp="1"/>
          </p:cNvSpPr>
          <p:nvPr>
            <p:ph type="body" sz="quarter" idx="12"/>
          </p:nvPr>
        </p:nvSpPr>
        <p:spPr/>
        <p:txBody>
          <a:bodyPr rtlCol="0"/>
          <a:lstStyle/>
          <a:p>
            <a:pPr marL="91440" indent="-91440" eaLnBrk="1" fontAlgn="auto" hangingPunct="1">
              <a:buClr>
                <a:schemeClr val="accent3"/>
              </a:buClr>
              <a:defRPr/>
            </a:pPr>
            <a:r>
              <a:rPr lang="fr-FR" sz="3200" b="0" i="0" u="none" strike="noStrike" cap="none" baseline="0">
                <a:solidFill>
                  <a:srgbClr val="F3C317"/>
                </a:solidFill>
                <a:effectLst/>
                <a:uFill>
                  <a:solidFill>
                    <a:prstClr val="black">
                      <a:alpha val="0"/>
                    </a:prstClr>
                  </a:solidFill>
                </a:uFill>
                <a:latin typeface="Franklin Gothic Medium"/>
                <a:ea typeface="Franklin Gothic Medium"/>
                <a:cs typeface="Franklin Gothic Medium"/>
              </a:rPr>
              <a:t>DES IDÉES ?</a:t>
            </a:r>
          </a:p>
        </p:txBody>
      </p:sp>
      <p:pic>
        <p:nvPicPr>
          <p:cNvPr id="10" name="Picture 9">
            <a:extLst>
              <a:ext uri="{FF2B5EF4-FFF2-40B4-BE49-F238E27FC236}">
                <a16:creationId xmlns:a16="http://schemas.microsoft.com/office/drawing/2014/main" id="{406F5462-5D3F-4B0C-B528-0769969CE48B}"/>
              </a:ext>
            </a:extLst>
          </p:cNvPr>
          <p:cNvPicPr>
            <a:picLocks noChangeAspect="1"/>
          </p:cNvPicPr>
          <p:nvPr/>
        </p:nvPicPr>
        <p:blipFill>
          <a:blip r:embed="rId3"/>
          <a:stretch>
            <a:fillRect/>
          </a:stretch>
        </p:blipFill>
        <p:spPr>
          <a:xfrm>
            <a:off x="0" y="0"/>
            <a:ext cx="12192000" cy="1566183"/>
          </a:xfrm>
          <a:prstGeom prst="rect">
            <a:avLst/>
          </a:prstGeom>
        </p:spPr>
      </p:pic>
      <p:sp>
        <p:nvSpPr>
          <p:cNvPr id="2" name="Title 1"/>
          <p:cNvSpPr>
            <a:spLocks noGrp="1"/>
          </p:cNvSpPr>
          <p:nvPr>
            <p:ph type="title"/>
          </p:nvPr>
        </p:nvSpPr>
        <p:spPr/>
        <p:txBody>
          <a:bodyPr/>
          <a:lstStyle/>
          <a:p>
            <a:pPr eaLnBrk="1" fontAlgn="auto" hangingPunct="1">
              <a:spcAft>
                <a:spcPct val="0"/>
              </a:spcAft>
              <a:defRPr/>
            </a:pPr>
            <a:r>
              <a:rPr lang="fr-FR" sz="4000" b="0" i="0" u="none" strike="noStrike" cap="all" baseline="0">
                <a:solidFill>
                  <a:srgbClr val="FFFFFF"/>
                </a:solidFill>
                <a:effectLst/>
                <a:uFill>
                  <a:solidFill>
                    <a:prstClr val="black">
                      <a:alpha val="0"/>
                    </a:prstClr>
                  </a:solidFill>
                </a:uFill>
                <a:latin typeface="Franklin Gothic Medium"/>
                <a:ea typeface="Franklin Gothic Medium"/>
                <a:cs typeface="Franklin Gothic Medium"/>
              </a:rPr>
              <a:t>Conclusion</a:t>
            </a:r>
          </a:p>
        </p:txBody>
      </p:sp>
    </p:spTree>
    <p:extLst>
      <p:ext uri="{BB962C8B-B14F-4D97-AF65-F5344CB8AC3E}">
        <p14:creationId xmlns:p14="http://schemas.microsoft.com/office/powerpoint/2010/main" val="140977117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C000"/>
            </a:solidFill>
          </a:ln>
        </p:spPr>
        <p:txBody>
          <a:bodyPr/>
          <a:lstStyle/>
          <a:p>
            <a:r>
              <a:rPr lang="fr-FR" sz="4400" b="0" i="0" u="none" strike="noStrike" cap="all" baseline="0">
                <a:solidFill>
                  <a:srgbClr val="FFFFFF"/>
                </a:solidFill>
                <a:effectLst/>
                <a:uFill>
                  <a:solidFill>
                    <a:prstClr val="black">
                      <a:alpha val="0"/>
                    </a:prstClr>
                  </a:solidFill>
                </a:uFill>
                <a:latin typeface="Franklin Gothic Medium"/>
                <a:ea typeface="Franklin Gothic Medium"/>
                <a:cs typeface="Franklin Gothic Medium"/>
              </a:rPr>
              <a:t>Objectifs</a:t>
            </a:r>
          </a:p>
        </p:txBody>
      </p:sp>
      <p:sp>
        <p:nvSpPr>
          <p:cNvPr id="3" name="Content Placeholder 2"/>
          <p:cNvSpPr>
            <a:spLocks noGrp="1"/>
          </p:cNvSpPr>
          <p:nvPr>
            <p:ph idx="1"/>
          </p:nvPr>
        </p:nvSpPr>
        <p:spPr>
          <a:xfrm>
            <a:off x="6915319" y="1071189"/>
            <a:ext cx="4478866" cy="4715621"/>
          </a:xfrm>
        </p:spPr>
        <p:txBody>
          <a:bodyPr/>
          <a:lstStyle/>
          <a:p>
            <a:r>
              <a:rPr lang="fr-FR" sz="2000" b="0" i="0" u="none" strike="noStrike" cap="none" baseline="0">
                <a:solidFill>
                  <a:srgbClr val="000000"/>
                </a:solidFill>
                <a:effectLst/>
                <a:uFill>
                  <a:solidFill>
                    <a:prstClr val="black">
                      <a:alpha val="0"/>
                    </a:prstClr>
                  </a:solidFill>
                </a:uFill>
                <a:latin typeface="Franklin Gothic Book"/>
                <a:ea typeface="Franklin Gothic Book"/>
                <a:cs typeface="Franklin Gothic Book"/>
              </a:rPr>
              <a:t>Comprendre ce qu’est le mariage d’enfants et son impact aux différents stades (filles exposées au risque de mariage précoce, mariées, divorcées/veuves)</a:t>
            </a:r>
          </a:p>
          <a:p>
            <a:r>
              <a:rPr lang="fr-FR" sz="2000" b="0" i="0" u="none" strike="noStrike" cap="none" baseline="0">
                <a:solidFill>
                  <a:srgbClr val="000000"/>
                </a:solidFill>
                <a:effectLst/>
                <a:uFill>
                  <a:solidFill>
                    <a:prstClr val="black">
                      <a:alpha val="0"/>
                    </a:prstClr>
                  </a:solidFill>
                </a:uFill>
                <a:latin typeface="Franklin Gothic Book"/>
                <a:ea typeface="Franklin Gothic Book"/>
                <a:cs typeface="Franklin Gothic Book"/>
              </a:rPr>
              <a:t>Déterminer les interventions de gestion des cas de VBG à mener à chaque stade</a:t>
            </a:r>
          </a:p>
          <a:p>
            <a:r>
              <a:rPr lang="fr-FR" sz="2000" b="0" i="0" u="none" strike="noStrike" cap="none" baseline="0">
                <a:solidFill>
                  <a:srgbClr val="000000"/>
                </a:solidFill>
                <a:effectLst/>
                <a:uFill>
                  <a:solidFill>
                    <a:prstClr val="black">
                      <a:alpha val="0"/>
                    </a:prstClr>
                  </a:solidFill>
                </a:uFill>
                <a:latin typeface="Franklin Gothic Book"/>
                <a:ea typeface="Franklin Gothic Book"/>
                <a:cs typeface="Franklin Gothic Book"/>
              </a:rPr>
              <a:t>Appliquer les protocoles de sécurité lors du traitement des cas de mariages d’enfants</a:t>
            </a:r>
          </a:p>
          <a:p>
            <a:r>
              <a:rPr lang="fr-FR" sz="2000" b="0" i="0" u="none" strike="noStrike" cap="none" baseline="0">
                <a:solidFill>
                  <a:srgbClr val="000000"/>
                </a:solidFill>
                <a:effectLst/>
                <a:uFill>
                  <a:solidFill>
                    <a:prstClr val="black">
                      <a:alpha val="0"/>
                    </a:prstClr>
                  </a:solidFill>
                </a:uFill>
                <a:latin typeface="Franklin Gothic Book"/>
                <a:ea typeface="Franklin Gothic Book"/>
                <a:cs typeface="Franklin Gothic Book"/>
              </a:rPr>
              <a:t>Utiliser des exemples concrets pour améliorer la prise de décision et la coordination</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016" y="449943"/>
            <a:ext cx="11435983" cy="890613"/>
          </a:xfrm>
        </p:spPr>
        <p:txBody>
          <a:bodyPr>
            <a:normAutofit fontScale="90000"/>
          </a:bodyPr>
          <a:lstStyle/>
          <a:p>
            <a:r>
              <a:rPr lang="fr-FR" sz="4000" b="0" i="0" u="none" strike="noStrike" cap="all" baseline="0">
                <a:solidFill>
                  <a:srgbClr val="FFFFFF"/>
                </a:solidFill>
                <a:effectLst/>
                <a:uFill>
                  <a:solidFill>
                    <a:prstClr val="black">
                      <a:alpha val="0"/>
                    </a:prstClr>
                  </a:solidFill>
                </a:uFill>
                <a:latin typeface="Franklin Gothic Medium"/>
                <a:ea typeface="Franklin Gothic Medium"/>
                <a:cs typeface="Franklin Gothic Medium"/>
              </a:rPr>
              <a:t>Qu’est-ce qui a changé dans les orientations révisées ?</a:t>
            </a:r>
          </a:p>
        </p:txBody>
      </p:sp>
      <p:sp>
        <p:nvSpPr>
          <p:cNvPr id="3" name="Content Placeholder 2"/>
          <p:cNvSpPr>
            <a:spLocks noGrp="1"/>
          </p:cNvSpPr>
          <p:nvPr>
            <p:ph idx="1"/>
          </p:nvPr>
        </p:nvSpPr>
        <p:spPr>
          <a:xfrm>
            <a:off x="601387" y="2144268"/>
            <a:ext cx="10634662" cy="2569463"/>
          </a:xfrm>
        </p:spPr>
        <p:txBody>
          <a:bodyPr/>
          <a:lstStyle/>
          <a:p>
            <a:pPr marL="0" indent="0">
              <a:buClrTx/>
              <a:buNone/>
            </a:pPr>
            <a:r>
              <a:rPr lang="fr-FR" sz="2200" b="1"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Chapitre révisé</a:t>
            </a:r>
            <a:r>
              <a:rPr lang="fr-FR" sz="22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 sur la gestion des cas de GBV dans le cadre des mariages d’enfants </a:t>
            </a:r>
          </a:p>
          <a:p>
            <a:pPr lvl="1">
              <a:buClrTx/>
              <a:buFont typeface="Arial" panose="020B0604020202020204" pitchFamily="34" charset="0"/>
              <a:buChar char="•"/>
            </a:pPr>
            <a:r>
              <a:rPr lang="fr-FR" sz="18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  Orientations plus claires pour les filles exposées au risque de mariage précoce, les filles déjà mariées et les filles séparées/divorcées/veuves</a:t>
            </a:r>
          </a:p>
          <a:p>
            <a:pPr marL="0" indent="0">
              <a:buClrTx/>
              <a:buNone/>
            </a:pPr>
            <a:r>
              <a:rPr lang="fr-FR" sz="2200" b="1"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Nouveaux protocoles de sécurité</a:t>
            </a:r>
            <a:r>
              <a:rPr lang="fr-FR" sz="22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 pour les intervenants</a:t>
            </a:r>
          </a:p>
          <a:p>
            <a:pPr lvl="1">
              <a:buClrTx/>
              <a:buFont typeface="Arial" panose="020B0604020202020204" pitchFamily="34" charset="0"/>
              <a:buChar char="•"/>
            </a:pPr>
            <a:r>
              <a:rPr lang="fr-FR" sz="18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  Mesures pratiques pour gérer les risques liés aux visites à domicile, aux représailles et aux personnes armées</a:t>
            </a:r>
          </a:p>
          <a:p>
            <a:pPr marL="0" indent="0">
              <a:buClrTx/>
              <a:buNone/>
            </a:pPr>
            <a:r>
              <a:rPr lang="fr-FR" sz="2200" b="1"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Études de cas actualisées</a:t>
            </a:r>
          </a:p>
          <a:p>
            <a:pPr lvl="1">
              <a:buClrTx/>
              <a:buFont typeface="Arial" panose="020B0604020202020204" pitchFamily="34" charset="0"/>
              <a:buChar char="•"/>
            </a:pPr>
            <a:r>
              <a:rPr lang="fr-FR" sz="18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  Scénarios réalistes accompagnés de questions d’orientation pour faciliter l’apprentissage en groupe et la mise en pratique</a:t>
            </a:r>
          </a:p>
        </p:txBody>
      </p:sp>
    </p:spTree>
    <p:extLst>
      <p:ext uri="{BB962C8B-B14F-4D97-AF65-F5344CB8AC3E}">
        <p14:creationId xmlns:p14="http://schemas.microsoft.com/office/powerpoint/2010/main" val="28592628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016" y="384048"/>
            <a:ext cx="11435983" cy="956508"/>
          </a:xfrm>
        </p:spPr>
        <p:txBody>
          <a:bodyPr/>
          <a:lstStyle/>
          <a:p>
            <a:r>
              <a:rPr lang="fr-FR" sz="4000" b="0" i="0" u="none" strike="noStrike" cap="all" baseline="0">
                <a:solidFill>
                  <a:srgbClr val="FFFFFF"/>
                </a:solidFill>
                <a:effectLst/>
                <a:uFill>
                  <a:solidFill>
                    <a:prstClr val="black">
                      <a:alpha val="0"/>
                    </a:prstClr>
                  </a:solidFill>
                </a:uFill>
                <a:latin typeface="Franklin Gothic Medium"/>
                <a:ea typeface="Franklin Gothic Medium"/>
                <a:cs typeface="Franklin Gothic Medium"/>
              </a:rPr>
              <a:t>Travailler avec les adolescentes</a:t>
            </a:r>
          </a:p>
        </p:txBody>
      </p:sp>
      <p:sp>
        <p:nvSpPr>
          <p:cNvPr id="6" name="Content Placeholder 2">
            <a:extLst>
              <a:ext uri="{FF2B5EF4-FFF2-40B4-BE49-F238E27FC236}">
                <a16:creationId xmlns:a16="http://schemas.microsoft.com/office/drawing/2014/main" id="{3FF0B30D-551B-4D4E-AA86-E360EC45AB80}"/>
              </a:ext>
            </a:extLst>
          </p:cNvPr>
          <p:cNvSpPr>
            <a:spLocks noGrp="1"/>
          </p:cNvSpPr>
          <p:nvPr>
            <p:ph idx="1"/>
          </p:nvPr>
        </p:nvSpPr>
        <p:spPr>
          <a:xfrm>
            <a:off x="629379" y="1703191"/>
            <a:ext cx="10054172" cy="4022725"/>
          </a:xfrm>
        </p:spPr>
        <p:txBody>
          <a:bodyPr/>
          <a:lstStyle/>
          <a:p>
            <a:r>
              <a:rPr lang="fr-FR" sz="21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Adoptez une </a:t>
            </a:r>
            <a:r>
              <a:rPr lang="fr-FR" sz="2100" b="1"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approche adaptée aux adolescentes</a:t>
            </a:r>
            <a:r>
              <a:rPr lang="fr-FR" sz="21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 – cela signifie reconnaître le stade de développement de la jeune fille, l’évolution de ses capacités et sa situation sociale, notamment son âge, son genre, son statut marital et les rapports de force ; et adapter en conséquence la communication, les services proposés et les processus décisionnels.</a:t>
            </a:r>
          </a:p>
          <a:p>
            <a:r>
              <a:rPr lang="fr-FR" sz="21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Utilisez un langage simple et clair, adapté à l’âge et au niveau de compréhension de la jeune fille.</a:t>
            </a:r>
          </a:p>
          <a:p>
            <a:r>
              <a:rPr lang="fr-FR" sz="2100" dirty="0">
                <a:solidFill>
                  <a:srgbClr val="000000"/>
                </a:solidFill>
                <a:uFill>
                  <a:solidFill>
                    <a:prstClr val="black">
                      <a:alpha val="0"/>
                    </a:prstClr>
                  </a:solidFill>
                </a:uFill>
                <a:ea typeface="Franklin Gothic Book"/>
                <a:cs typeface="Franklin Gothic Book"/>
              </a:rPr>
              <a:t>Le terme « </a:t>
            </a:r>
            <a:r>
              <a:rPr lang="fr-FR" sz="2100" i="1" dirty="0">
                <a:solidFill>
                  <a:srgbClr val="000000"/>
                </a:solidFill>
                <a:uFill>
                  <a:solidFill>
                    <a:prstClr val="black">
                      <a:alpha val="0"/>
                    </a:prstClr>
                  </a:solidFill>
                </a:uFill>
                <a:ea typeface="Franklin Gothic Book"/>
                <a:cs typeface="Franklin Gothic Book"/>
              </a:rPr>
              <a:t>personne survivante </a:t>
            </a:r>
            <a:r>
              <a:rPr lang="fr-FR" sz="2100" dirty="0">
                <a:solidFill>
                  <a:srgbClr val="000000"/>
                </a:solidFill>
                <a:uFill>
                  <a:solidFill>
                    <a:prstClr val="black">
                      <a:alpha val="0"/>
                    </a:prstClr>
                  </a:solidFill>
                </a:uFill>
                <a:ea typeface="Franklin Gothic Book"/>
                <a:cs typeface="Franklin Gothic Book"/>
              </a:rPr>
              <a:t>» est largement utilisé dans la gestion des cas de VBG pour mettre en avant la capacité d’agir et la dignité des personnes, mais dans les cas de mariage d’enfants, veillez à reprendre le terme que la jeune fille utilise pour se décrire ; le langage doit correspondre à son expérience et être adapté au contexte.</a:t>
            </a:r>
            <a:endParaRPr lang="fr-FR" sz="21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endParaRPr>
          </a:p>
          <a:p>
            <a:r>
              <a:rPr lang="fr-FR" sz="21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Faites de la sécurité une priorité </a:t>
            </a:r>
          </a:p>
        </p:txBody>
      </p:sp>
    </p:spTree>
    <p:extLst>
      <p:ext uri="{BB962C8B-B14F-4D97-AF65-F5344CB8AC3E}">
        <p14:creationId xmlns:p14="http://schemas.microsoft.com/office/powerpoint/2010/main" val="279488326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4000" b="0" i="0" u="none" strike="noStrike" cap="all" baseline="0">
                <a:solidFill>
                  <a:srgbClr val="FFFFFF"/>
                </a:solidFill>
                <a:effectLst/>
                <a:uFill>
                  <a:solidFill>
                    <a:prstClr val="black">
                      <a:alpha val="0"/>
                    </a:prstClr>
                  </a:solidFill>
                </a:uFill>
                <a:latin typeface="Franklin Gothic Medium"/>
                <a:ea typeface="Franklin Gothic Medium"/>
                <a:cs typeface="Franklin Gothic Medium"/>
              </a:rPr>
              <a:t>Définir le mariage d’enfants</a:t>
            </a:r>
          </a:p>
        </p:txBody>
      </p:sp>
      <p:sp>
        <p:nvSpPr>
          <p:cNvPr id="3" name="Content Placeholder 2"/>
          <p:cNvSpPr>
            <a:spLocks noGrp="1"/>
          </p:cNvSpPr>
          <p:nvPr>
            <p:ph idx="1"/>
          </p:nvPr>
        </p:nvSpPr>
        <p:spPr>
          <a:xfrm>
            <a:off x="622721" y="2034540"/>
            <a:ext cx="9720262" cy="2788920"/>
          </a:xfrm>
        </p:spPr>
        <p:txBody>
          <a:bodyPr/>
          <a:lstStyle/>
          <a:p>
            <a:pPr marL="0" indent="0">
              <a:buNone/>
            </a:pPr>
            <a:r>
              <a:rPr lang="fr-FR" sz="2800" b="1" i="0" u="none" strike="noStrike" cap="none" baseline="0">
                <a:solidFill>
                  <a:srgbClr val="000000"/>
                </a:solidFill>
                <a:effectLst/>
                <a:uFill>
                  <a:solidFill>
                    <a:prstClr val="black">
                      <a:alpha val="0"/>
                    </a:prstClr>
                  </a:solidFill>
                </a:uFill>
                <a:latin typeface="Franklin Gothic Book"/>
                <a:ea typeface="Franklin Gothic Book"/>
                <a:cs typeface="Franklin Gothic Book"/>
              </a:rPr>
              <a:t>Mariage formel ou union informelle entre deux personnes dont l’une au moins n’a pas 18 ans</a:t>
            </a:r>
          </a:p>
          <a:p>
            <a:pPr>
              <a:buClrTx/>
              <a:buFont typeface="Arial" panose="020B0604020202020204" pitchFamily="34" charset="0"/>
              <a:buChar char="•"/>
            </a:pPr>
            <a:r>
              <a:rPr lang="fr-FR" sz="2400" b="0" i="0" u="none" strike="noStrike" cap="none" baseline="0">
                <a:solidFill>
                  <a:srgbClr val="000000"/>
                </a:solidFill>
                <a:effectLst/>
                <a:uFill>
                  <a:solidFill>
                    <a:prstClr val="black">
                      <a:alpha val="0"/>
                    </a:prstClr>
                  </a:solidFill>
                </a:uFill>
                <a:latin typeface="Franklin Gothic Book"/>
                <a:ea typeface="Franklin Gothic Book"/>
                <a:cs typeface="Franklin Gothic Book"/>
              </a:rPr>
              <a:t>  Ancré dans les pratiques culturelles et sociales</a:t>
            </a:r>
          </a:p>
          <a:p>
            <a:pPr>
              <a:buClrTx/>
              <a:buFont typeface="Arial" panose="020B0604020202020204" pitchFamily="34" charset="0"/>
              <a:buChar char="•"/>
            </a:pPr>
            <a:r>
              <a:rPr lang="fr-FR" sz="2400" b="0" i="0" u="none" strike="noStrike" cap="none" baseline="0">
                <a:solidFill>
                  <a:srgbClr val="000000"/>
                </a:solidFill>
                <a:effectLst/>
                <a:uFill>
                  <a:solidFill>
                    <a:prstClr val="black">
                      <a:alpha val="0"/>
                    </a:prstClr>
                  </a:solidFill>
                </a:uFill>
                <a:latin typeface="Franklin Gothic Book"/>
                <a:ea typeface="Franklin Gothic Book"/>
                <a:cs typeface="Franklin Gothic Book"/>
              </a:rPr>
              <a:t>  Exige une approche prudente et nuancée</a:t>
            </a:r>
          </a:p>
          <a:p>
            <a:pPr>
              <a:buClrTx/>
              <a:buFont typeface="Arial" panose="020B0604020202020204" pitchFamily="34" charset="0"/>
              <a:buChar char="•"/>
            </a:pPr>
            <a:r>
              <a:rPr lang="fr-FR" sz="2400" b="0" i="0" u="none" strike="noStrike" cap="none" baseline="0">
                <a:solidFill>
                  <a:srgbClr val="000000"/>
                </a:solidFill>
                <a:effectLst/>
                <a:uFill>
                  <a:solidFill>
                    <a:prstClr val="black">
                      <a:alpha val="0"/>
                    </a:prstClr>
                  </a:solidFill>
                </a:uFill>
                <a:latin typeface="Franklin Gothic Book"/>
                <a:ea typeface="Franklin Gothic Book"/>
                <a:cs typeface="Franklin Gothic Book"/>
              </a:rPr>
              <a:t>  L’intervention soutient la jeune fille et ne la met pas en danger </a:t>
            </a:r>
            <a:endParaRPr lang="en-US" sz="2000">
              <a:solidFill>
                <a:schemeClr val="tx1"/>
              </a:solidFill>
            </a:endParaRPr>
          </a:p>
        </p:txBody>
      </p:sp>
    </p:spTree>
    <p:extLst>
      <p:ext uri="{BB962C8B-B14F-4D97-AF65-F5344CB8AC3E}">
        <p14:creationId xmlns:p14="http://schemas.microsoft.com/office/powerpoint/2010/main" val="427376914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372" y="2743509"/>
            <a:ext cx="4769556" cy="1545564"/>
          </a:xfrm>
        </p:spPr>
        <p:txBody>
          <a:bodyPr>
            <a:normAutofit fontScale="90000"/>
          </a:bodyPr>
          <a:lstStyle/>
          <a:p>
            <a:r>
              <a:rPr lang="fr-FR" sz="4000" b="0" i="0" u="none" strike="noStrike" cap="all" baseline="0">
                <a:solidFill>
                  <a:srgbClr val="FFFFFF"/>
                </a:solidFill>
                <a:effectLst/>
                <a:uFill>
                  <a:solidFill>
                    <a:prstClr val="black">
                      <a:alpha val="0"/>
                    </a:prstClr>
                  </a:solidFill>
                </a:uFill>
                <a:latin typeface="Franklin Gothic Medium"/>
                <a:ea typeface="Franklin Gothic Medium"/>
                <a:cs typeface="Franklin Gothic Medium"/>
              </a:rPr>
              <a:t>Activité : Définir le mariage d’enfants</a:t>
            </a:r>
          </a:p>
        </p:txBody>
      </p:sp>
      <p:sp>
        <p:nvSpPr>
          <p:cNvPr id="3" name="Content Placeholder 2"/>
          <p:cNvSpPr>
            <a:spLocks noGrp="1"/>
          </p:cNvSpPr>
          <p:nvPr>
            <p:ph idx="1"/>
          </p:nvPr>
        </p:nvSpPr>
        <p:spPr/>
        <p:txBody>
          <a:bodyPr/>
          <a:lstStyle/>
          <a:p>
            <a:r>
              <a:rPr lang="fr-FR" sz="2400" b="0" i="0" u="none" strike="noStrike" cap="none" baseline="0">
                <a:solidFill>
                  <a:srgbClr val="000000"/>
                </a:solidFill>
                <a:effectLst/>
                <a:uFill>
                  <a:solidFill>
                    <a:prstClr val="black">
                      <a:alpha val="0"/>
                    </a:prstClr>
                  </a:solidFill>
                </a:uFill>
                <a:latin typeface="Franklin Gothic Book"/>
                <a:ea typeface="Franklin Gothic Book"/>
                <a:cs typeface="Franklin Gothic Book"/>
              </a:rPr>
              <a:t>En petits groupes, discutez du mariage d’enfants dans la communauté où vous travaillez, en décrivant les facteurs de risque, les facteurs de protection et ce que vous considérez être votre rôle. Tenez-vous prêts à partager vos réflexions avec l’ensemble du groupe.</a:t>
            </a:r>
          </a:p>
        </p:txBody>
      </p:sp>
    </p:spTree>
    <p:extLst>
      <p:ext uri="{BB962C8B-B14F-4D97-AF65-F5344CB8AC3E}">
        <p14:creationId xmlns:p14="http://schemas.microsoft.com/office/powerpoint/2010/main" val="39020275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4000" b="0" i="0" u="none" strike="noStrike" cap="all" baseline="0">
                <a:solidFill>
                  <a:srgbClr val="FFFFFF"/>
                </a:solidFill>
                <a:effectLst/>
                <a:uFill>
                  <a:solidFill>
                    <a:prstClr val="black">
                      <a:alpha val="0"/>
                    </a:prstClr>
                  </a:solidFill>
                </a:uFill>
                <a:latin typeface="Franklin Gothic Medium"/>
                <a:ea typeface="Franklin Gothic Medium"/>
                <a:cs typeface="Franklin Gothic Medium"/>
              </a:rPr>
              <a:t>Aperçu du protocole de sécurité</a:t>
            </a:r>
          </a:p>
        </p:txBody>
      </p:sp>
      <p:sp>
        <p:nvSpPr>
          <p:cNvPr id="6" name="Content Placeholder 2">
            <a:extLst>
              <a:ext uri="{FF2B5EF4-FFF2-40B4-BE49-F238E27FC236}">
                <a16:creationId xmlns:a16="http://schemas.microsoft.com/office/drawing/2014/main" id="{01291F45-4AC2-4932-ACCF-9180C7209B82}"/>
              </a:ext>
            </a:extLst>
          </p:cNvPr>
          <p:cNvSpPr>
            <a:spLocks noGrp="1"/>
          </p:cNvSpPr>
          <p:nvPr>
            <p:ph idx="1"/>
          </p:nvPr>
        </p:nvSpPr>
        <p:spPr>
          <a:xfrm>
            <a:off x="685109" y="1927230"/>
            <a:ext cx="9720262" cy="3547872"/>
          </a:xfrm>
        </p:spPr>
        <p:txBody>
          <a:bodyPr/>
          <a:lstStyle/>
          <a:p>
            <a:pPr marL="457200" indent="-457200">
              <a:buClrTx/>
              <a:buFont typeface="+mj-lt"/>
              <a:buAutoNum type="arabicPeriod"/>
            </a:pPr>
            <a:r>
              <a:rPr lang="fr-FR" sz="2200" b="1"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Groupes armés ou violents – </a:t>
            </a:r>
            <a:r>
              <a:rPr lang="fr-FR" sz="22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restez calme, </a:t>
            </a:r>
            <a:r>
              <a:rPr lang="fr-FR" sz="2200" b="0" i="0" u="none" strike="noStrike" cap="none" baseline="0" dirty="0" err="1">
                <a:solidFill>
                  <a:srgbClr val="000000"/>
                </a:solidFill>
                <a:effectLst/>
                <a:uFill>
                  <a:solidFill>
                    <a:prstClr val="black">
                      <a:alpha val="0"/>
                    </a:prstClr>
                  </a:solidFill>
                </a:uFill>
                <a:latin typeface="Franklin Gothic Book"/>
                <a:ea typeface="Franklin Gothic Book"/>
                <a:cs typeface="Franklin Gothic Book"/>
              </a:rPr>
              <a:t>désarmorcez</a:t>
            </a:r>
            <a:r>
              <a:rPr lang="fr-FR" sz="22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 la situation, évitez les documents sensibles, utilisez des signaux prédéfinis d’appel à l’aide.</a:t>
            </a:r>
          </a:p>
          <a:p>
            <a:pPr marL="457200" indent="-457200">
              <a:buClrTx/>
              <a:buFont typeface="+mj-lt"/>
              <a:buAutoNum type="arabicPeriod"/>
            </a:pPr>
            <a:r>
              <a:rPr lang="fr-FR" sz="2200" b="1"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Famille/conjoint agressif</a:t>
            </a:r>
            <a:r>
              <a:rPr lang="fr-FR" sz="22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 – n’intervenez qu’avec le consentement de la jeune fille, choisissez des lieux de rencontre neutres, faites appel à des médiateurs.</a:t>
            </a:r>
          </a:p>
          <a:p>
            <a:pPr marL="457200" indent="-457200">
              <a:buClrTx/>
              <a:buFont typeface="+mj-lt"/>
              <a:buAutoNum type="arabicPeriod"/>
            </a:pPr>
            <a:r>
              <a:rPr lang="fr-FR" sz="2200" b="1"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Visites à domicile</a:t>
            </a:r>
            <a:r>
              <a:rPr lang="fr-FR" sz="22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 – uniquement à la demande de la jeune fille et s’il n’y a aucune autre possibilité ; organisez les visites discrètement, allez-y avec un partenaire de confiance, instaurez des </a:t>
            </a:r>
            <a:r>
              <a:rPr lang="fr-FR" sz="2200" b="0" i="0" u="none" strike="noStrike" cap="none" baseline="0">
                <a:solidFill>
                  <a:srgbClr val="000000"/>
                </a:solidFill>
                <a:effectLst/>
                <a:uFill>
                  <a:solidFill>
                    <a:prstClr val="black">
                      <a:alpha val="0"/>
                    </a:prstClr>
                  </a:solidFill>
                </a:uFill>
                <a:latin typeface="Franklin Gothic Book"/>
                <a:ea typeface="Franklin Gothic Book"/>
                <a:cs typeface="Franklin Gothic Book"/>
              </a:rPr>
              <a:t>points réguliers.</a:t>
            </a:r>
            <a:endParaRPr lang="fr-FR" sz="22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endParaRPr>
          </a:p>
          <a:p>
            <a:pPr marL="457200" indent="-457200">
              <a:buClrTx/>
              <a:buFont typeface="+mj-lt"/>
              <a:buAutoNum type="arabicPeriod"/>
            </a:pPr>
            <a:r>
              <a:rPr lang="fr-FR" sz="2200" b="1"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Représailles et risques d’enlèvement – </a:t>
            </a:r>
            <a:r>
              <a:rPr lang="fr-FR" sz="2200" b="0" i="0" u="none" strike="noStrike" cap="none" baseline="0" dirty="0">
                <a:solidFill>
                  <a:srgbClr val="000000"/>
                </a:solidFill>
                <a:effectLst/>
                <a:uFill>
                  <a:solidFill>
                    <a:prstClr val="black">
                      <a:alpha val="0"/>
                    </a:prstClr>
                  </a:solidFill>
                </a:uFill>
                <a:latin typeface="Franklin Gothic Book"/>
                <a:ea typeface="Franklin Gothic Book"/>
                <a:cs typeface="Franklin Gothic Book"/>
              </a:rPr>
              <a:t>identifiez les menaces, élaborez des plans d’urgence et n’affrontez jamais seul des individus dangereux.</a:t>
            </a:r>
          </a:p>
        </p:txBody>
      </p:sp>
    </p:spTree>
    <p:extLst>
      <p:ext uri="{BB962C8B-B14F-4D97-AF65-F5344CB8AC3E}">
        <p14:creationId xmlns:p14="http://schemas.microsoft.com/office/powerpoint/2010/main" val="394058588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4000" b="0" i="0" u="none" strike="noStrike" cap="all" baseline="0">
                <a:solidFill>
                  <a:srgbClr val="FFFFFF"/>
                </a:solidFill>
                <a:effectLst/>
                <a:uFill>
                  <a:solidFill>
                    <a:prstClr val="black">
                      <a:alpha val="0"/>
                    </a:prstClr>
                  </a:solidFill>
                </a:uFill>
                <a:latin typeface="Franklin Gothic Medium"/>
                <a:ea typeface="Franklin Gothic Medium"/>
                <a:cs typeface="Franklin Gothic Medium"/>
              </a:rPr>
              <a:t>Mini-activité : Pertinence des protocoles</a:t>
            </a:r>
          </a:p>
        </p:txBody>
      </p:sp>
      <p:sp>
        <p:nvSpPr>
          <p:cNvPr id="10" name="Content Placeholder 2">
            <a:extLst>
              <a:ext uri="{FF2B5EF4-FFF2-40B4-BE49-F238E27FC236}">
                <a16:creationId xmlns:a16="http://schemas.microsoft.com/office/drawing/2014/main" id="{02AB237D-56B5-4692-85E3-FD501194CF30}"/>
              </a:ext>
            </a:extLst>
          </p:cNvPr>
          <p:cNvSpPr>
            <a:spLocks noGrp="1"/>
          </p:cNvSpPr>
          <p:nvPr>
            <p:ph idx="1"/>
          </p:nvPr>
        </p:nvSpPr>
        <p:spPr>
          <a:xfrm>
            <a:off x="1235869" y="2998696"/>
            <a:ext cx="9720262" cy="1994804"/>
          </a:xfrm>
        </p:spPr>
        <p:txBody>
          <a:bodyPr/>
          <a:lstStyle/>
          <a:p>
            <a:pPr algn="ctr">
              <a:lnSpc>
                <a:spcPct val="100000"/>
              </a:lnSpc>
              <a:spcBef>
                <a:spcPts val="600"/>
              </a:spcBef>
              <a:buNone/>
            </a:pPr>
            <a:r>
              <a:rPr lang="fr-FR" sz="2800" b="0" i="0" u="none" strike="noStrike" cap="none" baseline="0">
                <a:solidFill>
                  <a:srgbClr val="000000"/>
                </a:solidFill>
                <a:effectLst/>
                <a:uFill>
                  <a:solidFill>
                    <a:prstClr val="black">
                      <a:alpha val="0"/>
                    </a:prstClr>
                  </a:solidFill>
                </a:uFill>
                <a:latin typeface="Franklin Gothic Book"/>
                <a:ea typeface="Franklin Gothic Book"/>
                <a:cs typeface="Franklin Gothic Book"/>
              </a:rPr>
              <a:t>Parmi les protocoles de sécurité, lesquels considérez-vous comme les plus pertinents dans votre travail et pourquoi ?</a:t>
            </a:r>
          </a:p>
          <a:p>
            <a:pPr algn="ctr">
              <a:lnSpc>
                <a:spcPct val="100000"/>
              </a:lnSpc>
              <a:spcBef>
                <a:spcPts val="600"/>
              </a:spcBef>
              <a:buNone/>
            </a:pPr>
            <a:r>
              <a:rPr lang="fr-FR" sz="2800" b="0" i="0" u="none" strike="noStrike" cap="none" baseline="0">
                <a:solidFill>
                  <a:srgbClr val="000000"/>
                </a:solidFill>
                <a:effectLst/>
                <a:uFill>
                  <a:solidFill>
                    <a:prstClr val="black">
                      <a:alpha val="0"/>
                    </a:prstClr>
                  </a:solidFill>
                </a:uFill>
                <a:latin typeface="Franklin Gothic Book"/>
                <a:ea typeface="Franklin Gothic Book"/>
                <a:cs typeface="Franklin Gothic Book"/>
              </a:rPr>
              <a:t> </a:t>
            </a:r>
          </a:p>
          <a:p>
            <a:pPr algn="ctr">
              <a:lnSpc>
                <a:spcPct val="100000"/>
              </a:lnSpc>
              <a:spcBef>
                <a:spcPts val="600"/>
              </a:spcBef>
              <a:buNone/>
            </a:pPr>
            <a:endParaRPr lang="en-US" sz="2800">
              <a:solidFill>
                <a:schemeClr val="tx1"/>
              </a:solidFill>
            </a:endParaRPr>
          </a:p>
          <a:p>
            <a:pPr algn="ctr">
              <a:lnSpc>
                <a:spcPct val="100000"/>
              </a:lnSpc>
              <a:spcBef>
                <a:spcPts val="600"/>
              </a:spcBef>
              <a:buNone/>
            </a:pPr>
            <a:r>
              <a:rPr lang="fr-FR" sz="2400" b="0" i="1" u="none" strike="noStrike" cap="none" baseline="0">
                <a:solidFill>
                  <a:srgbClr val="000000"/>
                </a:solidFill>
                <a:effectLst/>
                <a:uFill>
                  <a:solidFill>
                    <a:prstClr val="black">
                      <a:alpha val="0"/>
                    </a:prstClr>
                  </a:solidFill>
                </a:uFill>
                <a:latin typeface="Franklin Gothic Book"/>
                <a:ea typeface="Franklin Gothic Book"/>
                <a:cs typeface="Franklin Gothic Book"/>
              </a:rPr>
              <a:t>(Vous pouvez citer tout risque majeur qui n’est pas encore couvert.)</a:t>
            </a:r>
            <a:endParaRPr lang="en-US" sz="2400">
              <a:solidFill>
                <a:schemeClr val="tx1"/>
              </a:solidFill>
            </a:endParaRPr>
          </a:p>
          <a:p>
            <a:pPr algn="ctr">
              <a:lnSpc>
                <a:spcPct val="100000"/>
              </a:lnSpc>
              <a:spcBef>
                <a:spcPts val="600"/>
              </a:spcBef>
            </a:pPr>
            <a:endParaRPr lang="fr-FR" sz="2800">
              <a:solidFill>
                <a:schemeClr val="tx1"/>
              </a:solidFill>
            </a:endParaRPr>
          </a:p>
        </p:txBody>
      </p:sp>
    </p:spTree>
    <p:extLst>
      <p:ext uri="{BB962C8B-B14F-4D97-AF65-F5344CB8AC3E}">
        <p14:creationId xmlns:p14="http://schemas.microsoft.com/office/powerpoint/2010/main" val="180933272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ac OS X 15.6"/>
  <p:tag name="AS_RELEASE_DATE" val="2024.03.31"/>
  <p:tag name="AS_TITLE" val="Aspose.Slides for Java"/>
  <p:tag name="AS_VERSION" val="24.3"/>
</p:tagLst>
</file>

<file path=ppt/theme/_rels/theme1.xml.rels><?xml version="1.0" encoding="UTF-8" standalone="yes"?>
<Relationships xmlns="http://schemas.openxmlformats.org/package/2006/relationships"><Relationship Id="rId1" Type="http://schemas.openxmlformats.org/officeDocument/2006/relationships/image" Target="../media/image1.emf"/></Relationships>
</file>

<file path=ppt/theme/_rels/theme2.xml.rels><?xml version="1.0" encoding="UTF-8" standalone="yes"?>
<Relationships xmlns="http://schemas.openxmlformats.org/package/2006/relationships"><Relationship Id="rId1" Type="http://schemas.openxmlformats.org/officeDocument/2006/relationships/image" Target="../media/image1.emf"/></Relationships>
</file>

<file path=ppt/theme/theme1.xml><?xml version="1.0" encoding="utf-8"?>
<a:theme xmlns:a="http://schemas.openxmlformats.org/drawingml/2006/main" name="2_IRC-Module-Template-V2">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Angles">
      <a:majorFont>
        <a:latin typeface="Franklin Gothic Medium"/>
        <a:ea typeface="Franklin Gothic Medium"/>
        <a:cs typeface="Arial"/>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Franklin Gothic Book"/>
        <a:cs typeface="Arial"/>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1">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2.xml><?xml version="1.0" encoding="utf-8"?>
<a:theme xmlns:a="http://schemas.openxmlformats.org/drawingml/2006/main" name="3_IRC-Module-Template-V2">
  <a:themeElements>
    <a:clrScheme name="IRC">
      <a:dk1>
        <a:sysClr val="windowText" lastClr="000000"/>
      </a:dk1>
      <a:lt1>
        <a:sysClr val="window" lastClr="FFFFFF"/>
      </a:lt1>
      <a:dk2>
        <a:srgbClr val="27282A"/>
      </a:dk2>
      <a:lt2>
        <a:srgbClr val="E7E6E6"/>
      </a:lt2>
      <a:accent1>
        <a:srgbClr val="0092BA"/>
      </a:accent1>
      <a:accent2>
        <a:srgbClr val="7CC5D1"/>
      </a:accent2>
      <a:accent3>
        <a:srgbClr val="E8722D"/>
      </a:accent3>
      <a:accent4>
        <a:srgbClr val="7D357C"/>
      </a:accent4>
      <a:accent5>
        <a:srgbClr val="829E3D"/>
      </a:accent5>
      <a:accent6>
        <a:srgbClr val="F3C317"/>
      </a:accent6>
      <a:hlink>
        <a:srgbClr val="0092BA"/>
      </a:hlink>
      <a:folHlink>
        <a:srgbClr val="7D357C"/>
      </a:folHlink>
    </a:clrScheme>
    <a:fontScheme name="Angles">
      <a:majorFont>
        <a:latin typeface="Franklin Gothic Medium"/>
        <a:ea typeface="Franklin Gothic Medium"/>
        <a:cs typeface="Arial"/>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Franklin Gothic Book"/>
        <a:cs typeface="Arial"/>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1">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6D8E106B925D49AEA77A90AB3373CE" ma:contentTypeVersion="19" ma:contentTypeDescription="Create a new document." ma:contentTypeScope="" ma:versionID="5ec8b72bc366b948abc5e3c33b23546a">
  <xsd:schema xmlns:xsd="http://www.w3.org/2001/XMLSchema" xmlns:xs="http://www.w3.org/2001/XMLSchema" xmlns:p="http://schemas.microsoft.com/office/2006/metadata/properties" xmlns:ns2="decb0fbf-0b34-4676-bcb3-cda58590533e" xmlns:ns3="adbea429-4b31-4fb2-af80-8d1e748823e4" targetNamespace="http://schemas.microsoft.com/office/2006/metadata/properties" ma:root="true" ma:fieldsID="90527871d89db4489a0e7ad1d7e6504f" ns2:_="" ns3:_="">
    <xsd:import namespace="decb0fbf-0b34-4676-bcb3-cda58590533e"/>
    <xsd:import namespace="adbea429-4b31-4fb2-af80-8d1e748823e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cb0fbf-0b34-4676-bcb3-cda5859053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5713ecb-a4a2-4fa1-aced-b05e22a28bc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bea429-4b31-4fb2-af80-8d1e748823e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d438438-80c0-49f3-98a7-b148ed553fc8}" ma:internalName="TaxCatchAll" ma:showField="CatchAllData" ma:web="adbea429-4b31-4fb2-af80-8d1e748823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dbea429-4b31-4fb2-af80-8d1e748823e4" xsi:nil="true"/>
    <lcf76f155ced4ddcb4097134ff3c332f xmlns="decb0fbf-0b34-4676-bcb3-cda58590533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84FBFA6-7E00-47D8-9436-A72CA3F264AC}">
  <ds:schemaRefs/>
</ds:datastoreItem>
</file>

<file path=customXml/itemProps2.xml><?xml version="1.0" encoding="utf-8"?>
<ds:datastoreItem xmlns:ds="http://schemas.openxmlformats.org/officeDocument/2006/customXml" ds:itemID="{4CACFC3C-88DA-4BDD-865C-96EC8B6FE343}">
  <ds:schemaRefs/>
</ds:datastoreItem>
</file>

<file path=customXml/itemProps3.xml><?xml version="1.0" encoding="utf-8"?>
<ds:datastoreItem xmlns:ds="http://schemas.openxmlformats.org/officeDocument/2006/customXml" ds:itemID="{F0CF98AA-030F-4B89-8763-303F9D1F1529}">
  <ds:schemaRefs/>
</ds:datastoreItem>
</file>

<file path=docProps/app.xml><?xml version="1.0" encoding="utf-8"?>
<Properties xmlns="http://schemas.openxmlformats.org/officeDocument/2006/extended-properties" xmlns:vt="http://schemas.openxmlformats.org/officeDocument/2006/docPropsVTypes">
  <Template>Integral</Template>
  <TotalTime>8003</TotalTime>
  <Words>6114</Words>
  <Application>Microsoft Macintosh PowerPoint</Application>
  <PresentationFormat>Widescreen</PresentationFormat>
  <Paragraphs>454</Paragraphs>
  <Slides>25</Slides>
  <Notes>25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.AppleSystemUIFont</vt:lpstr>
      <vt:lpstr>Arial</vt:lpstr>
      <vt:lpstr>Calibri</vt:lpstr>
      <vt:lpstr>Franklin Gothic Book</vt:lpstr>
      <vt:lpstr>Franklin Gothic Medium</vt:lpstr>
      <vt:lpstr>Tw Cen MT</vt:lpstr>
      <vt:lpstr>Wingdings</vt:lpstr>
      <vt:lpstr>Wingdings 3</vt:lpstr>
      <vt:lpstr>2_IRC-Module-Template-V2</vt:lpstr>
      <vt:lpstr>3_IRC-Module-Template-V2</vt:lpstr>
      <vt:lpstr>PowerPoint Presentation</vt:lpstr>
      <vt:lpstr>La gestion des cas de VBG pour les adolescentes et les mariages d’enfants</vt:lpstr>
      <vt:lpstr>Objectifs</vt:lpstr>
      <vt:lpstr>Qu’est-ce qui a changé dans les orientations révisées ?</vt:lpstr>
      <vt:lpstr>Travailler avec les adolescentes</vt:lpstr>
      <vt:lpstr>Définir le mariage d’enfants</vt:lpstr>
      <vt:lpstr>Activité : Définir le mariage d’enfants</vt:lpstr>
      <vt:lpstr>Aperçu du protocole de sécurité</vt:lpstr>
      <vt:lpstr>Mini-activité : Pertinence des protocoles</vt:lpstr>
      <vt:lpstr>Les interventions de gestion de cas</vt:lpstr>
      <vt:lpstr>Se présenter et obtenir le consentement  </vt:lpstr>
      <vt:lpstr>PRÉVENIR LE MARIAGE : LES CAS DE RISQUE IMMINENT</vt:lpstr>
      <vt:lpstr>Cas de risque imminent : Évaluation</vt:lpstr>
      <vt:lpstr>Activité :  Risque imminent</vt:lpstr>
      <vt:lpstr>RÉDUction des risques: LORSQUE LE MARIAGE VA AVOIR LIEU</vt:lpstr>
      <vt:lpstr>Les JEUNES filles déjà mariées</vt:lpstr>
      <vt:lpstr>Les JEUNES filles déjà mariées</vt:lpstr>
      <vt:lpstr>Que faire si aucun adulte ne soutient la jeune fille ?</vt:lpstr>
      <vt:lpstr> les jeunes filles divorcées, séparées ou veuves </vt:lpstr>
      <vt:lpstr>Plan d’action personnalisé – Les JEUNES filles divorcées/veuves</vt:lpstr>
      <vt:lpstr>Travail de groupe sur une étude de cas</vt:lpstr>
      <vt:lpstr>Rapport d’étude de cas – Diapositives</vt:lpstr>
      <vt:lpstr>Principaux enseignements – Tendances communes à tous les cas</vt:lpstr>
      <vt:lpstr>Réflexion finale et conclusions</vt:lpstr>
      <vt:lpstr>Conclusion</vt:lpstr>
    </vt:vector>
  </TitlesOfParts>
  <Company>IRC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management responses to intimate partner violence</dc:title>
  <dc:creator>Jessica Dalpe</dc:creator>
  <cp:lastModifiedBy>Georgette Schutte</cp:lastModifiedBy>
  <cp:revision>172</cp:revision>
  <dcterms:created xsi:type="dcterms:W3CDTF">2016-02-24T17:55:23Z</dcterms:created>
  <dcterms:modified xsi:type="dcterms:W3CDTF">2025-12-03T15:29:26Z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0x010100116D8E106B925D49AEA77A90AB3373CE</vt:lpwstr>
  </property>
  <property fmtid="{D5CDD505-2E9C-101B-9397-08002B2CF9AE}" pid="3" name="MediaServiceImageTags">
    <vt:lpwstr/>
  </property>
</Properties>
</file>