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9" r:id="rId2"/>
    <p:sldMasterId id="2147483794" r:id="rId3"/>
  </p:sldMasterIdLst>
  <p:notesMasterIdLst>
    <p:notesMasterId r:id="rId37"/>
  </p:notesMasterIdLst>
  <p:sldIdLst>
    <p:sldId id="315" r:id="rId4"/>
    <p:sldId id="309" r:id="rId5"/>
    <p:sldId id="310" r:id="rId6"/>
    <p:sldId id="311" r:id="rId7"/>
    <p:sldId id="258" r:id="rId8"/>
    <p:sldId id="277" r:id="rId9"/>
    <p:sldId id="305" r:id="rId10"/>
    <p:sldId id="278" r:id="rId11"/>
    <p:sldId id="291" r:id="rId12"/>
    <p:sldId id="282" r:id="rId13"/>
    <p:sldId id="283" r:id="rId14"/>
    <p:sldId id="292" r:id="rId15"/>
    <p:sldId id="316" r:id="rId16"/>
    <p:sldId id="285" r:id="rId17"/>
    <p:sldId id="317" r:id="rId18"/>
    <p:sldId id="290" r:id="rId19"/>
    <p:sldId id="312" r:id="rId20"/>
    <p:sldId id="281" r:id="rId21"/>
    <p:sldId id="286" r:id="rId22"/>
    <p:sldId id="287" r:id="rId23"/>
    <p:sldId id="289" r:id="rId24"/>
    <p:sldId id="294" r:id="rId25"/>
    <p:sldId id="313" r:id="rId26"/>
    <p:sldId id="296" r:id="rId27"/>
    <p:sldId id="297" r:id="rId28"/>
    <p:sldId id="298" r:id="rId29"/>
    <p:sldId id="306" r:id="rId30"/>
    <p:sldId id="299" r:id="rId31"/>
    <p:sldId id="301" r:id="rId32"/>
    <p:sldId id="302" r:id="rId33"/>
    <p:sldId id="303" r:id="rId34"/>
    <p:sldId id="314"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88" autoAdjust="0"/>
    <p:restoredTop sz="42769" autoAdjust="0"/>
  </p:normalViewPr>
  <p:slideViewPr>
    <p:cSldViewPr snapToGrid="0">
      <p:cViewPr>
        <p:scale>
          <a:sx n="50" d="100"/>
          <a:sy n="50" d="100"/>
        </p:scale>
        <p:origin x="-402" y="366"/>
      </p:cViewPr>
      <p:guideLst>
        <p:guide orient="horz" pos="2160"/>
        <p:guide pos="3840"/>
      </p:guideLst>
    </p:cSldViewPr>
  </p:slideViewPr>
  <p:notesTextViewPr>
    <p:cViewPr>
      <p:scale>
        <a:sx n="1" d="1"/>
        <a:sy n="1" d="1"/>
      </p:scale>
      <p:origin x="0" y="2034"/>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47D4A-59F8-4320-BBA4-89D4FF874E5A}"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BE27523B-14B8-4482-89CB-BE5680B4EE67}">
      <dgm:prSet/>
      <dgm:spPr/>
      <dgm:t>
        <a:bodyPr/>
        <a:lstStyle/>
        <a:p>
          <a:pPr rtl="0"/>
          <a:r>
            <a:rPr lang="en-US" dirty="0" smtClean="0"/>
            <a:t>Introduction and Engagement </a:t>
          </a:r>
          <a:endParaRPr lang="en-US" dirty="0"/>
        </a:p>
      </dgm:t>
    </dgm:pt>
    <dgm:pt modelId="{5EF0F7D9-7DAC-4C01-A237-EB500F97524E}" type="parTrans" cxnId="{C4672316-401E-4A03-A609-55FCC312E0C3}">
      <dgm:prSet/>
      <dgm:spPr/>
      <dgm:t>
        <a:bodyPr/>
        <a:lstStyle/>
        <a:p>
          <a:endParaRPr lang="en-US"/>
        </a:p>
      </dgm:t>
    </dgm:pt>
    <dgm:pt modelId="{DCBEDAB1-CCD0-43A6-BDEE-CADAEAEBB2FF}" type="sibTrans" cxnId="{C4672316-401E-4A03-A609-55FCC312E0C3}">
      <dgm:prSet/>
      <dgm:spPr/>
      <dgm:t>
        <a:bodyPr/>
        <a:lstStyle/>
        <a:p>
          <a:endParaRPr lang="en-US"/>
        </a:p>
      </dgm:t>
    </dgm:pt>
    <dgm:pt modelId="{CB24CF78-7E7F-49BE-B0BE-0232AC5792F7}">
      <dgm:prSet/>
      <dgm:spPr/>
      <dgm:t>
        <a:bodyPr/>
        <a:lstStyle/>
        <a:p>
          <a:pPr rtl="0"/>
          <a:r>
            <a:rPr lang="en-US" dirty="0" smtClean="0"/>
            <a:t>Assessment</a:t>
          </a:r>
          <a:endParaRPr lang="en-US" dirty="0"/>
        </a:p>
      </dgm:t>
    </dgm:pt>
    <dgm:pt modelId="{FBDE9160-889D-446A-8C64-F274F449FCFF}" type="parTrans" cxnId="{938D74E8-4253-4891-9357-9938E91295F2}">
      <dgm:prSet/>
      <dgm:spPr/>
      <dgm:t>
        <a:bodyPr/>
        <a:lstStyle/>
        <a:p>
          <a:endParaRPr lang="en-US"/>
        </a:p>
      </dgm:t>
    </dgm:pt>
    <dgm:pt modelId="{F62077DC-475B-40AC-9329-3B65C623BF03}" type="sibTrans" cxnId="{938D74E8-4253-4891-9357-9938E91295F2}">
      <dgm:prSet/>
      <dgm:spPr/>
      <dgm:t>
        <a:bodyPr/>
        <a:lstStyle/>
        <a:p>
          <a:endParaRPr lang="en-US"/>
        </a:p>
      </dgm:t>
    </dgm:pt>
    <dgm:pt modelId="{272AA5D3-E40D-4170-A96C-0672ED0C7B57}">
      <dgm:prSet/>
      <dgm:spPr/>
      <dgm:t>
        <a:bodyPr/>
        <a:lstStyle/>
        <a:p>
          <a:pPr rtl="0"/>
          <a:r>
            <a:rPr lang="en-US" dirty="0" smtClean="0"/>
            <a:t>Case Action Planning</a:t>
          </a:r>
          <a:endParaRPr lang="en-US" dirty="0"/>
        </a:p>
      </dgm:t>
    </dgm:pt>
    <dgm:pt modelId="{BA6298D3-6F40-48BA-BEAE-32AE47B2B4CB}" type="parTrans" cxnId="{5D2944CD-A104-437D-ACCA-C2AD2B0AF830}">
      <dgm:prSet/>
      <dgm:spPr/>
      <dgm:t>
        <a:bodyPr/>
        <a:lstStyle/>
        <a:p>
          <a:endParaRPr lang="en-US"/>
        </a:p>
      </dgm:t>
    </dgm:pt>
    <dgm:pt modelId="{507E3672-09B3-4BDD-A30E-6475F47935C3}" type="sibTrans" cxnId="{5D2944CD-A104-437D-ACCA-C2AD2B0AF830}">
      <dgm:prSet/>
      <dgm:spPr/>
      <dgm:t>
        <a:bodyPr/>
        <a:lstStyle/>
        <a:p>
          <a:endParaRPr lang="en-US"/>
        </a:p>
      </dgm:t>
    </dgm:pt>
    <dgm:pt modelId="{0AA87757-D0CC-4C32-BF09-4A95A5A46FCC}">
      <dgm:prSet/>
      <dgm:spPr/>
      <dgm:t>
        <a:bodyPr/>
        <a:lstStyle/>
        <a:p>
          <a:pPr rtl="0"/>
          <a:r>
            <a:rPr lang="en-US" dirty="0" smtClean="0"/>
            <a:t>Action Plan Implementation </a:t>
          </a:r>
          <a:endParaRPr lang="en-US" dirty="0"/>
        </a:p>
      </dgm:t>
    </dgm:pt>
    <dgm:pt modelId="{AD23E7D0-B5C8-40B2-9E7A-F82D3B460271}" type="parTrans" cxnId="{3C9D61CB-3E88-4522-B58A-6827B053BB99}">
      <dgm:prSet/>
      <dgm:spPr/>
      <dgm:t>
        <a:bodyPr/>
        <a:lstStyle/>
        <a:p>
          <a:endParaRPr lang="en-US"/>
        </a:p>
      </dgm:t>
    </dgm:pt>
    <dgm:pt modelId="{04D58D4D-A2B4-45F3-94AD-4EA43A03799F}" type="sibTrans" cxnId="{3C9D61CB-3E88-4522-B58A-6827B053BB99}">
      <dgm:prSet/>
      <dgm:spPr/>
      <dgm:t>
        <a:bodyPr/>
        <a:lstStyle/>
        <a:p>
          <a:endParaRPr lang="en-US"/>
        </a:p>
      </dgm:t>
    </dgm:pt>
    <dgm:pt modelId="{FEB1256A-7381-4B0D-A282-B2A161BA46CD}">
      <dgm:prSet/>
      <dgm:spPr/>
      <dgm:t>
        <a:bodyPr/>
        <a:lstStyle/>
        <a:p>
          <a:pPr rtl="0"/>
          <a:r>
            <a:rPr lang="en-US" dirty="0" smtClean="0"/>
            <a:t>Case Follow-up</a:t>
          </a:r>
          <a:endParaRPr lang="en-US" dirty="0"/>
        </a:p>
      </dgm:t>
    </dgm:pt>
    <dgm:pt modelId="{A1CDDC09-ECF2-4968-B60D-DDF9E9EEC648}" type="parTrans" cxnId="{5FB1A969-1F23-4128-B7F7-F8CEC5913CD8}">
      <dgm:prSet/>
      <dgm:spPr/>
      <dgm:t>
        <a:bodyPr/>
        <a:lstStyle/>
        <a:p>
          <a:endParaRPr lang="en-US"/>
        </a:p>
      </dgm:t>
    </dgm:pt>
    <dgm:pt modelId="{7646D114-90FA-4AA0-91CA-2993C2C9CA5D}" type="sibTrans" cxnId="{5FB1A969-1F23-4128-B7F7-F8CEC5913CD8}">
      <dgm:prSet/>
      <dgm:spPr/>
      <dgm:t>
        <a:bodyPr/>
        <a:lstStyle/>
        <a:p>
          <a:endParaRPr lang="en-US"/>
        </a:p>
      </dgm:t>
    </dgm:pt>
    <dgm:pt modelId="{F3D4AB47-4697-4E7B-9C3A-5541978B42C9}">
      <dgm:prSet/>
      <dgm:spPr/>
      <dgm:t>
        <a:bodyPr/>
        <a:lstStyle/>
        <a:p>
          <a:pPr rtl="0"/>
          <a:r>
            <a:rPr lang="en-US" dirty="0" smtClean="0"/>
            <a:t>Case Closure</a:t>
          </a:r>
          <a:endParaRPr lang="en-US" dirty="0"/>
        </a:p>
      </dgm:t>
    </dgm:pt>
    <dgm:pt modelId="{31495A8D-9742-4382-80E6-736802559F84}" type="parTrans" cxnId="{6692F1F8-AC88-4BAD-B97E-0D90337C9D20}">
      <dgm:prSet/>
      <dgm:spPr/>
      <dgm:t>
        <a:bodyPr/>
        <a:lstStyle/>
        <a:p>
          <a:endParaRPr lang="en-US"/>
        </a:p>
      </dgm:t>
    </dgm:pt>
    <dgm:pt modelId="{D3942ACD-2F75-4BBE-89B1-7CA6698DF0C1}" type="sibTrans" cxnId="{6692F1F8-AC88-4BAD-B97E-0D90337C9D20}">
      <dgm:prSet/>
      <dgm:spPr/>
      <dgm:t>
        <a:bodyPr/>
        <a:lstStyle/>
        <a:p>
          <a:endParaRPr lang="en-US"/>
        </a:p>
      </dgm:t>
    </dgm:pt>
    <dgm:pt modelId="{E9AB4464-B853-4228-8CA2-02AB9AEC575F}" type="pres">
      <dgm:prSet presAssocID="{68E47D4A-59F8-4320-BBA4-89D4FF874E5A}" presName="rootnode" presStyleCnt="0">
        <dgm:presLayoutVars>
          <dgm:chMax/>
          <dgm:chPref/>
          <dgm:dir/>
          <dgm:animLvl val="lvl"/>
        </dgm:presLayoutVars>
      </dgm:prSet>
      <dgm:spPr/>
      <dgm:t>
        <a:bodyPr/>
        <a:lstStyle/>
        <a:p>
          <a:endParaRPr lang="en-US"/>
        </a:p>
      </dgm:t>
    </dgm:pt>
    <dgm:pt modelId="{3A00E5D9-8002-44E5-8E5E-99892C9D3BB1}" type="pres">
      <dgm:prSet presAssocID="{BE27523B-14B8-4482-89CB-BE5680B4EE67}" presName="composite" presStyleCnt="0"/>
      <dgm:spPr/>
      <dgm:t>
        <a:bodyPr/>
        <a:lstStyle/>
        <a:p>
          <a:endParaRPr lang="en-US"/>
        </a:p>
      </dgm:t>
    </dgm:pt>
    <dgm:pt modelId="{7527C0C3-39E3-4C66-92FC-54D57F2363B2}" type="pres">
      <dgm:prSet presAssocID="{BE27523B-14B8-4482-89CB-BE5680B4EE67}" presName="LShape" presStyleLbl="alignNode1" presStyleIdx="0" presStyleCnt="11"/>
      <dgm:spPr/>
      <dgm:t>
        <a:bodyPr/>
        <a:lstStyle/>
        <a:p>
          <a:endParaRPr lang="en-US"/>
        </a:p>
      </dgm:t>
    </dgm:pt>
    <dgm:pt modelId="{B14538EA-6461-44A9-951F-C36F0057DFE4}" type="pres">
      <dgm:prSet presAssocID="{BE27523B-14B8-4482-89CB-BE5680B4EE67}" presName="ParentText" presStyleLbl="revTx" presStyleIdx="0" presStyleCnt="6">
        <dgm:presLayoutVars>
          <dgm:chMax val="0"/>
          <dgm:chPref val="0"/>
          <dgm:bulletEnabled val="1"/>
        </dgm:presLayoutVars>
      </dgm:prSet>
      <dgm:spPr/>
      <dgm:t>
        <a:bodyPr/>
        <a:lstStyle/>
        <a:p>
          <a:endParaRPr lang="en-US"/>
        </a:p>
      </dgm:t>
    </dgm:pt>
    <dgm:pt modelId="{58F406AF-12EF-4660-B081-41C2D2659039}" type="pres">
      <dgm:prSet presAssocID="{BE27523B-14B8-4482-89CB-BE5680B4EE67}" presName="Triangle" presStyleLbl="alignNode1" presStyleIdx="1" presStyleCnt="11"/>
      <dgm:spPr/>
      <dgm:t>
        <a:bodyPr/>
        <a:lstStyle/>
        <a:p>
          <a:endParaRPr lang="en-US"/>
        </a:p>
      </dgm:t>
    </dgm:pt>
    <dgm:pt modelId="{BA3EDD48-A6B3-4C3F-8F31-C84A686CD8CD}" type="pres">
      <dgm:prSet presAssocID="{DCBEDAB1-CCD0-43A6-BDEE-CADAEAEBB2FF}" presName="sibTrans" presStyleCnt="0"/>
      <dgm:spPr/>
      <dgm:t>
        <a:bodyPr/>
        <a:lstStyle/>
        <a:p>
          <a:endParaRPr lang="en-US"/>
        </a:p>
      </dgm:t>
    </dgm:pt>
    <dgm:pt modelId="{FE53FBBC-0C8D-4369-88E2-4D5C7EBD6BA7}" type="pres">
      <dgm:prSet presAssocID="{DCBEDAB1-CCD0-43A6-BDEE-CADAEAEBB2FF}" presName="space" presStyleCnt="0"/>
      <dgm:spPr/>
      <dgm:t>
        <a:bodyPr/>
        <a:lstStyle/>
        <a:p>
          <a:endParaRPr lang="en-US"/>
        </a:p>
      </dgm:t>
    </dgm:pt>
    <dgm:pt modelId="{EF03FF97-BF49-4AAB-BDDE-22FFE75D4ED0}" type="pres">
      <dgm:prSet presAssocID="{CB24CF78-7E7F-49BE-B0BE-0232AC5792F7}" presName="composite" presStyleCnt="0"/>
      <dgm:spPr/>
      <dgm:t>
        <a:bodyPr/>
        <a:lstStyle/>
        <a:p>
          <a:endParaRPr lang="en-US"/>
        </a:p>
      </dgm:t>
    </dgm:pt>
    <dgm:pt modelId="{CFB79CED-B26C-4B26-B699-0BB086FD2EF9}" type="pres">
      <dgm:prSet presAssocID="{CB24CF78-7E7F-49BE-B0BE-0232AC5792F7}" presName="LShape" presStyleLbl="alignNode1" presStyleIdx="2" presStyleCnt="11"/>
      <dgm:spPr/>
      <dgm:t>
        <a:bodyPr/>
        <a:lstStyle/>
        <a:p>
          <a:endParaRPr lang="en-US"/>
        </a:p>
      </dgm:t>
    </dgm:pt>
    <dgm:pt modelId="{1D4B9C42-21F4-4984-A09E-4634E1473075}" type="pres">
      <dgm:prSet presAssocID="{CB24CF78-7E7F-49BE-B0BE-0232AC5792F7}" presName="ParentText" presStyleLbl="revTx" presStyleIdx="1" presStyleCnt="6">
        <dgm:presLayoutVars>
          <dgm:chMax val="0"/>
          <dgm:chPref val="0"/>
          <dgm:bulletEnabled val="1"/>
        </dgm:presLayoutVars>
      </dgm:prSet>
      <dgm:spPr/>
      <dgm:t>
        <a:bodyPr/>
        <a:lstStyle/>
        <a:p>
          <a:endParaRPr lang="en-US"/>
        </a:p>
      </dgm:t>
    </dgm:pt>
    <dgm:pt modelId="{1838C6DE-4D06-4CC4-B02A-DE5C9395FEAB}" type="pres">
      <dgm:prSet presAssocID="{CB24CF78-7E7F-49BE-B0BE-0232AC5792F7}" presName="Triangle" presStyleLbl="alignNode1" presStyleIdx="3" presStyleCnt="11"/>
      <dgm:spPr/>
      <dgm:t>
        <a:bodyPr/>
        <a:lstStyle/>
        <a:p>
          <a:endParaRPr lang="en-US"/>
        </a:p>
      </dgm:t>
    </dgm:pt>
    <dgm:pt modelId="{E6C0EDD2-EAA0-4A3D-9F94-5F43B1AA5333}" type="pres">
      <dgm:prSet presAssocID="{F62077DC-475B-40AC-9329-3B65C623BF03}" presName="sibTrans" presStyleCnt="0"/>
      <dgm:spPr/>
      <dgm:t>
        <a:bodyPr/>
        <a:lstStyle/>
        <a:p>
          <a:endParaRPr lang="en-US"/>
        </a:p>
      </dgm:t>
    </dgm:pt>
    <dgm:pt modelId="{669AE0AA-81E7-4D59-84AC-AF554CACC5F6}" type="pres">
      <dgm:prSet presAssocID="{F62077DC-475B-40AC-9329-3B65C623BF03}" presName="space" presStyleCnt="0"/>
      <dgm:spPr/>
      <dgm:t>
        <a:bodyPr/>
        <a:lstStyle/>
        <a:p>
          <a:endParaRPr lang="en-US"/>
        </a:p>
      </dgm:t>
    </dgm:pt>
    <dgm:pt modelId="{8A5EF662-5851-4D1A-8D78-4F57CE56FCEC}" type="pres">
      <dgm:prSet presAssocID="{272AA5D3-E40D-4170-A96C-0672ED0C7B57}" presName="composite" presStyleCnt="0"/>
      <dgm:spPr/>
      <dgm:t>
        <a:bodyPr/>
        <a:lstStyle/>
        <a:p>
          <a:endParaRPr lang="en-US"/>
        </a:p>
      </dgm:t>
    </dgm:pt>
    <dgm:pt modelId="{D970368F-9A6B-477B-A9A9-256605503F81}" type="pres">
      <dgm:prSet presAssocID="{272AA5D3-E40D-4170-A96C-0672ED0C7B57}" presName="LShape" presStyleLbl="alignNode1" presStyleIdx="4" presStyleCnt="11"/>
      <dgm:spPr/>
      <dgm:t>
        <a:bodyPr/>
        <a:lstStyle/>
        <a:p>
          <a:endParaRPr lang="en-US"/>
        </a:p>
      </dgm:t>
    </dgm:pt>
    <dgm:pt modelId="{FFA0CFE3-26B5-4DF0-8E31-94941B4C83F8}" type="pres">
      <dgm:prSet presAssocID="{272AA5D3-E40D-4170-A96C-0672ED0C7B57}" presName="ParentText" presStyleLbl="revTx" presStyleIdx="2" presStyleCnt="6">
        <dgm:presLayoutVars>
          <dgm:chMax val="0"/>
          <dgm:chPref val="0"/>
          <dgm:bulletEnabled val="1"/>
        </dgm:presLayoutVars>
      </dgm:prSet>
      <dgm:spPr/>
      <dgm:t>
        <a:bodyPr/>
        <a:lstStyle/>
        <a:p>
          <a:endParaRPr lang="en-US"/>
        </a:p>
      </dgm:t>
    </dgm:pt>
    <dgm:pt modelId="{66F222C1-8977-474A-BDA3-36077D9D7421}" type="pres">
      <dgm:prSet presAssocID="{272AA5D3-E40D-4170-A96C-0672ED0C7B57}" presName="Triangle" presStyleLbl="alignNode1" presStyleIdx="5" presStyleCnt="11"/>
      <dgm:spPr/>
      <dgm:t>
        <a:bodyPr/>
        <a:lstStyle/>
        <a:p>
          <a:endParaRPr lang="en-US"/>
        </a:p>
      </dgm:t>
    </dgm:pt>
    <dgm:pt modelId="{6C57DE6A-A4A5-4954-A478-72117FDB5B7B}" type="pres">
      <dgm:prSet presAssocID="{507E3672-09B3-4BDD-A30E-6475F47935C3}" presName="sibTrans" presStyleCnt="0"/>
      <dgm:spPr/>
      <dgm:t>
        <a:bodyPr/>
        <a:lstStyle/>
        <a:p>
          <a:endParaRPr lang="en-US"/>
        </a:p>
      </dgm:t>
    </dgm:pt>
    <dgm:pt modelId="{F788FD1B-D958-46B7-AB23-2D025C6161A2}" type="pres">
      <dgm:prSet presAssocID="{507E3672-09B3-4BDD-A30E-6475F47935C3}" presName="space" presStyleCnt="0"/>
      <dgm:spPr/>
      <dgm:t>
        <a:bodyPr/>
        <a:lstStyle/>
        <a:p>
          <a:endParaRPr lang="en-US"/>
        </a:p>
      </dgm:t>
    </dgm:pt>
    <dgm:pt modelId="{60FD33DE-1A74-4DF3-B458-C7683782D072}" type="pres">
      <dgm:prSet presAssocID="{0AA87757-D0CC-4C32-BF09-4A95A5A46FCC}" presName="composite" presStyleCnt="0"/>
      <dgm:spPr/>
      <dgm:t>
        <a:bodyPr/>
        <a:lstStyle/>
        <a:p>
          <a:endParaRPr lang="en-US"/>
        </a:p>
      </dgm:t>
    </dgm:pt>
    <dgm:pt modelId="{CCC6F46F-D283-4BC6-A0C4-D0D84C819B00}" type="pres">
      <dgm:prSet presAssocID="{0AA87757-D0CC-4C32-BF09-4A95A5A46FCC}" presName="LShape" presStyleLbl="alignNode1" presStyleIdx="6" presStyleCnt="11"/>
      <dgm:spPr/>
      <dgm:t>
        <a:bodyPr/>
        <a:lstStyle/>
        <a:p>
          <a:endParaRPr lang="en-US"/>
        </a:p>
      </dgm:t>
    </dgm:pt>
    <dgm:pt modelId="{43EC0BE3-7250-4F39-8E55-24C6217C5B02}" type="pres">
      <dgm:prSet presAssocID="{0AA87757-D0CC-4C32-BF09-4A95A5A46FCC}" presName="ParentText" presStyleLbl="revTx" presStyleIdx="3" presStyleCnt="6">
        <dgm:presLayoutVars>
          <dgm:chMax val="0"/>
          <dgm:chPref val="0"/>
          <dgm:bulletEnabled val="1"/>
        </dgm:presLayoutVars>
      </dgm:prSet>
      <dgm:spPr/>
      <dgm:t>
        <a:bodyPr/>
        <a:lstStyle/>
        <a:p>
          <a:endParaRPr lang="en-US"/>
        </a:p>
      </dgm:t>
    </dgm:pt>
    <dgm:pt modelId="{F23E8A7F-EFB8-4539-8A4F-8380B9736C07}" type="pres">
      <dgm:prSet presAssocID="{0AA87757-D0CC-4C32-BF09-4A95A5A46FCC}" presName="Triangle" presStyleLbl="alignNode1" presStyleIdx="7" presStyleCnt="11"/>
      <dgm:spPr/>
      <dgm:t>
        <a:bodyPr/>
        <a:lstStyle/>
        <a:p>
          <a:endParaRPr lang="en-US"/>
        </a:p>
      </dgm:t>
    </dgm:pt>
    <dgm:pt modelId="{CE9337BA-C8AF-4814-BC8F-F69253C33A02}" type="pres">
      <dgm:prSet presAssocID="{04D58D4D-A2B4-45F3-94AD-4EA43A03799F}" presName="sibTrans" presStyleCnt="0"/>
      <dgm:spPr/>
      <dgm:t>
        <a:bodyPr/>
        <a:lstStyle/>
        <a:p>
          <a:endParaRPr lang="en-US"/>
        </a:p>
      </dgm:t>
    </dgm:pt>
    <dgm:pt modelId="{77002C99-10B8-489B-AEEF-6079E88346CB}" type="pres">
      <dgm:prSet presAssocID="{04D58D4D-A2B4-45F3-94AD-4EA43A03799F}" presName="space" presStyleCnt="0"/>
      <dgm:spPr/>
      <dgm:t>
        <a:bodyPr/>
        <a:lstStyle/>
        <a:p>
          <a:endParaRPr lang="en-US"/>
        </a:p>
      </dgm:t>
    </dgm:pt>
    <dgm:pt modelId="{BFCEFEC7-345B-4471-8760-23B3F8E96BC0}" type="pres">
      <dgm:prSet presAssocID="{FEB1256A-7381-4B0D-A282-B2A161BA46CD}" presName="composite" presStyleCnt="0"/>
      <dgm:spPr/>
      <dgm:t>
        <a:bodyPr/>
        <a:lstStyle/>
        <a:p>
          <a:endParaRPr lang="en-US"/>
        </a:p>
      </dgm:t>
    </dgm:pt>
    <dgm:pt modelId="{DF4C3DEC-E16E-4685-A310-C394CC3DD94C}" type="pres">
      <dgm:prSet presAssocID="{FEB1256A-7381-4B0D-A282-B2A161BA46CD}" presName="LShape" presStyleLbl="alignNode1" presStyleIdx="8" presStyleCnt="11"/>
      <dgm:spPr/>
      <dgm:t>
        <a:bodyPr/>
        <a:lstStyle/>
        <a:p>
          <a:endParaRPr lang="en-US"/>
        </a:p>
      </dgm:t>
    </dgm:pt>
    <dgm:pt modelId="{0F9F570F-352F-418C-A4D8-B04448F86B72}" type="pres">
      <dgm:prSet presAssocID="{FEB1256A-7381-4B0D-A282-B2A161BA46CD}" presName="ParentText" presStyleLbl="revTx" presStyleIdx="4" presStyleCnt="6">
        <dgm:presLayoutVars>
          <dgm:chMax val="0"/>
          <dgm:chPref val="0"/>
          <dgm:bulletEnabled val="1"/>
        </dgm:presLayoutVars>
      </dgm:prSet>
      <dgm:spPr/>
      <dgm:t>
        <a:bodyPr/>
        <a:lstStyle/>
        <a:p>
          <a:endParaRPr lang="en-US"/>
        </a:p>
      </dgm:t>
    </dgm:pt>
    <dgm:pt modelId="{19057FA2-A9D3-4BDC-9247-58F225C567D4}" type="pres">
      <dgm:prSet presAssocID="{FEB1256A-7381-4B0D-A282-B2A161BA46CD}" presName="Triangle" presStyleLbl="alignNode1" presStyleIdx="9" presStyleCnt="11"/>
      <dgm:spPr/>
      <dgm:t>
        <a:bodyPr/>
        <a:lstStyle/>
        <a:p>
          <a:endParaRPr lang="en-US"/>
        </a:p>
      </dgm:t>
    </dgm:pt>
    <dgm:pt modelId="{DABDD7C8-8D8C-4F68-8494-05748CD88DD9}" type="pres">
      <dgm:prSet presAssocID="{7646D114-90FA-4AA0-91CA-2993C2C9CA5D}" presName="sibTrans" presStyleCnt="0"/>
      <dgm:spPr/>
      <dgm:t>
        <a:bodyPr/>
        <a:lstStyle/>
        <a:p>
          <a:endParaRPr lang="en-US"/>
        </a:p>
      </dgm:t>
    </dgm:pt>
    <dgm:pt modelId="{C0155750-DF03-460D-BF8B-E229121C1E4C}" type="pres">
      <dgm:prSet presAssocID="{7646D114-90FA-4AA0-91CA-2993C2C9CA5D}" presName="space" presStyleCnt="0"/>
      <dgm:spPr/>
      <dgm:t>
        <a:bodyPr/>
        <a:lstStyle/>
        <a:p>
          <a:endParaRPr lang="en-US"/>
        </a:p>
      </dgm:t>
    </dgm:pt>
    <dgm:pt modelId="{4D13170C-FDD9-4E39-9392-E567C286D815}" type="pres">
      <dgm:prSet presAssocID="{F3D4AB47-4697-4E7B-9C3A-5541978B42C9}" presName="composite" presStyleCnt="0"/>
      <dgm:spPr/>
      <dgm:t>
        <a:bodyPr/>
        <a:lstStyle/>
        <a:p>
          <a:endParaRPr lang="en-US"/>
        </a:p>
      </dgm:t>
    </dgm:pt>
    <dgm:pt modelId="{D0CC8082-20E3-4213-9A4B-3D96E48ED2EE}" type="pres">
      <dgm:prSet presAssocID="{F3D4AB47-4697-4E7B-9C3A-5541978B42C9}" presName="LShape" presStyleLbl="alignNode1" presStyleIdx="10" presStyleCnt="11"/>
      <dgm:spPr/>
      <dgm:t>
        <a:bodyPr/>
        <a:lstStyle/>
        <a:p>
          <a:endParaRPr lang="en-US"/>
        </a:p>
      </dgm:t>
    </dgm:pt>
    <dgm:pt modelId="{E17392FA-AC94-4F7F-868C-6C511CAB06D2}" type="pres">
      <dgm:prSet presAssocID="{F3D4AB47-4697-4E7B-9C3A-5541978B42C9}" presName="ParentText" presStyleLbl="revTx" presStyleIdx="5" presStyleCnt="6">
        <dgm:presLayoutVars>
          <dgm:chMax val="0"/>
          <dgm:chPref val="0"/>
          <dgm:bulletEnabled val="1"/>
        </dgm:presLayoutVars>
      </dgm:prSet>
      <dgm:spPr/>
      <dgm:t>
        <a:bodyPr/>
        <a:lstStyle/>
        <a:p>
          <a:endParaRPr lang="en-US"/>
        </a:p>
      </dgm:t>
    </dgm:pt>
  </dgm:ptLst>
  <dgm:cxnLst>
    <dgm:cxn modelId="{26CDCDFF-B794-40D2-AF80-6605DB2A02A6}" type="presOf" srcId="{CB24CF78-7E7F-49BE-B0BE-0232AC5792F7}" destId="{1D4B9C42-21F4-4984-A09E-4634E1473075}" srcOrd="0" destOrd="0" presId="urn:microsoft.com/office/officeart/2009/3/layout/StepUpProcess"/>
    <dgm:cxn modelId="{B44BD4B5-3F4A-47C6-B420-41FA736265D1}" type="presOf" srcId="{BE27523B-14B8-4482-89CB-BE5680B4EE67}" destId="{B14538EA-6461-44A9-951F-C36F0057DFE4}" srcOrd="0" destOrd="0" presId="urn:microsoft.com/office/officeart/2009/3/layout/StepUpProcess"/>
    <dgm:cxn modelId="{6692F1F8-AC88-4BAD-B97E-0D90337C9D20}" srcId="{68E47D4A-59F8-4320-BBA4-89D4FF874E5A}" destId="{F3D4AB47-4697-4E7B-9C3A-5541978B42C9}" srcOrd="5" destOrd="0" parTransId="{31495A8D-9742-4382-80E6-736802559F84}" sibTransId="{D3942ACD-2F75-4BBE-89B1-7CA6698DF0C1}"/>
    <dgm:cxn modelId="{3C9D61CB-3E88-4522-B58A-6827B053BB99}" srcId="{68E47D4A-59F8-4320-BBA4-89D4FF874E5A}" destId="{0AA87757-D0CC-4C32-BF09-4A95A5A46FCC}" srcOrd="3" destOrd="0" parTransId="{AD23E7D0-B5C8-40B2-9E7A-F82D3B460271}" sibTransId="{04D58D4D-A2B4-45F3-94AD-4EA43A03799F}"/>
    <dgm:cxn modelId="{A1D9B2C3-A785-45CE-B62D-60920C46707E}" type="presOf" srcId="{68E47D4A-59F8-4320-BBA4-89D4FF874E5A}" destId="{E9AB4464-B853-4228-8CA2-02AB9AEC575F}" srcOrd="0" destOrd="0" presId="urn:microsoft.com/office/officeart/2009/3/layout/StepUpProcess"/>
    <dgm:cxn modelId="{1FB907C5-113A-454D-BA4A-632BC259EFC6}" type="presOf" srcId="{272AA5D3-E40D-4170-A96C-0672ED0C7B57}" destId="{FFA0CFE3-26B5-4DF0-8E31-94941B4C83F8}" srcOrd="0" destOrd="0" presId="urn:microsoft.com/office/officeart/2009/3/layout/StepUpProcess"/>
    <dgm:cxn modelId="{0659B802-5A03-4831-8874-1746CABC3C31}" type="presOf" srcId="{F3D4AB47-4697-4E7B-9C3A-5541978B42C9}" destId="{E17392FA-AC94-4F7F-868C-6C511CAB06D2}" srcOrd="0" destOrd="0" presId="urn:microsoft.com/office/officeart/2009/3/layout/StepUpProcess"/>
    <dgm:cxn modelId="{938D74E8-4253-4891-9357-9938E91295F2}" srcId="{68E47D4A-59F8-4320-BBA4-89D4FF874E5A}" destId="{CB24CF78-7E7F-49BE-B0BE-0232AC5792F7}" srcOrd="1" destOrd="0" parTransId="{FBDE9160-889D-446A-8C64-F274F449FCFF}" sibTransId="{F62077DC-475B-40AC-9329-3B65C623BF03}"/>
    <dgm:cxn modelId="{5FB1A969-1F23-4128-B7F7-F8CEC5913CD8}" srcId="{68E47D4A-59F8-4320-BBA4-89D4FF874E5A}" destId="{FEB1256A-7381-4B0D-A282-B2A161BA46CD}" srcOrd="4" destOrd="0" parTransId="{A1CDDC09-ECF2-4968-B60D-DDF9E9EEC648}" sibTransId="{7646D114-90FA-4AA0-91CA-2993C2C9CA5D}"/>
    <dgm:cxn modelId="{1548A277-9411-4421-BA74-47C070E3F69C}" type="presOf" srcId="{0AA87757-D0CC-4C32-BF09-4A95A5A46FCC}" destId="{43EC0BE3-7250-4F39-8E55-24C6217C5B02}" srcOrd="0" destOrd="0" presId="urn:microsoft.com/office/officeart/2009/3/layout/StepUpProcess"/>
    <dgm:cxn modelId="{5D2944CD-A104-437D-ACCA-C2AD2B0AF830}" srcId="{68E47D4A-59F8-4320-BBA4-89D4FF874E5A}" destId="{272AA5D3-E40D-4170-A96C-0672ED0C7B57}" srcOrd="2" destOrd="0" parTransId="{BA6298D3-6F40-48BA-BEAE-32AE47B2B4CB}" sibTransId="{507E3672-09B3-4BDD-A30E-6475F47935C3}"/>
    <dgm:cxn modelId="{99A71053-7A04-4CE5-8970-4FA93BA0C527}" type="presOf" srcId="{FEB1256A-7381-4B0D-A282-B2A161BA46CD}" destId="{0F9F570F-352F-418C-A4D8-B04448F86B72}" srcOrd="0" destOrd="0" presId="urn:microsoft.com/office/officeart/2009/3/layout/StepUpProcess"/>
    <dgm:cxn modelId="{C4672316-401E-4A03-A609-55FCC312E0C3}" srcId="{68E47D4A-59F8-4320-BBA4-89D4FF874E5A}" destId="{BE27523B-14B8-4482-89CB-BE5680B4EE67}" srcOrd="0" destOrd="0" parTransId="{5EF0F7D9-7DAC-4C01-A237-EB500F97524E}" sibTransId="{DCBEDAB1-CCD0-43A6-BDEE-CADAEAEBB2FF}"/>
    <dgm:cxn modelId="{8FD3CB2C-0594-4FCB-9888-10C9BA423616}" type="presParOf" srcId="{E9AB4464-B853-4228-8CA2-02AB9AEC575F}" destId="{3A00E5D9-8002-44E5-8E5E-99892C9D3BB1}" srcOrd="0" destOrd="0" presId="urn:microsoft.com/office/officeart/2009/3/layout/StepUpProcess"/>
    <dgm:cxn modelId="{C69E466A-436D-4C69-8335-23524207600A}" type="presParOf" srcId="{3A00E5D9-8002-44E5-8E5E-99892C9D3BB1}" destId="{7527C0C3-39E3-4C66-92FC-54D57F2363B2}" srcOrd="0" destOrd="0" presId="urn:microsoft.com/office/officeart/2009/3/layout/StepUpProcess"/>
    <dgm:cxn modelId="{1F182D4F-6A4A-40A6-B6C0-8647E57D8F53}" type="presParOf" srcId="{3A00E5D9-8002-44E5-8E5E-99892C9D3BB1}" destId="{B14538EA-6461-44A9-951F-C36F0057DFE4}" srcOrd="1" destOrd="0" presId="urn:microsoft.com/office/officeart/2009/3/layout/StepUpProcess"/>
    <dgm:cxn modelId="{DB549DB1-C0A7-45E0-A0EB-B26691054A8F}" type="presParOf" srcId="{3A00E5D9-8002-44E5-8E5E-99892C9D3BB1}" destId="{58F406AF-12EF-4660-B081-41C2D2659039}" srcOrd="2" destOrd="0" presId="urn:microsoft.com/office/officeart/2009/3/layout/StepUpProcess"/>
    <dgm:cxn modelId="{1E96967B-B442-4DED-86C5-D1A2273E81DB}" type="presParOf" srcId="{E9AB4464-B853-4228-8CA2-02AB9AEC575F}" destId="{BA3EDD48-A6B3-4C3F-8F31-C84A686CD8CD}" srcOrd="1" destOrd="0" presId="urn:microsoft.com/office/officeart/2009/3/layout/StepUpProcess"/>
    <dgm:cxn modelId="{BFC32B2D-1D96-4D3D-8C87-F2BCDE111F3C}" type="presParOf" srcId="{BA3EDD48-A6B3-4C3F-8F31-C84A686CD8CD}" destId="{FE53FBBC-0C8D-4369-88E2-4D5C7EBD6BA7}" srcOrd="0" destOrd="0" presId="urn:microsoft.com/office/officeart/2009/3/layout/StepUpProcess"/>
    <dgm:cxn modelId="{6A689D9D-C645-4134-BA70-85A228E1599F}" type="presParOf" srcId="{E9AB4464-B853-4228-8CA2-02AB9AEC575F}" destId="{EF03FF97-BF49-4AAB-BDDE-22FFE75D4ED0}" srcOrd="2" destOrd="0" presId="urn:microsoft.com/office/officeart/2009/3/layout/StepUpProcess"/>
    <dgm:cxn modelId="{AE6A3CBF-32DE-48DA-A0F4-E8FB9B394E15}" type="presParOf" srcId="{EF03FF97-BF49-4AAB-BDDE-22FFE75D4ED0}" destId="{CFB79CED-B26C-4B26-B699-0BB086FD2EF9}" srcOrd="0" destOrd="0" presId="urn:microsoft.com/office/officeart/2009/3/layout/StepUpProcess"/>
    <dgm:cxn modelId="{27149B54-3884-4AEE-A484-29F9B6F3A0C8}" type="presParOf" srcId="{EF03FF97-BF49-4AAB-BDDE-22FFE75D4ED0}" destId="{1D4B9C42-21F4-4984-A09E-4634E1473075}" srcOrd="1" destOrd="0" presId="urn:microsoft.com/office/officeart/2009/3/layout/StepUpProcess"/>
    <dgm:cxn modelId="{A5D55960-B8E7-4205-97DD-1A56F3F556D0}" type="presParOf" srcId="{EF03FF97-BF49-4AAB-BDDE-22FFE75D4ED0}" destId="{1838C6DE-4D06-4CC4-B02A-DE5C9395FEAB}" srcOrd="2" destOrd="0" presId="urn:microsoft.com/office/officeart/2009/3/layout/StepUpProcess"/>
    <dgm:cxn modelId="{D95D5F03-C8F1-46EA-8A26-BA1DF7494950}" type="presParOf" srcId="{E9AB4464-B853-4228-8CA2-02AB9AEC575F}" destId="{E6C0EDD2-EAA0-4A3D-9F94-5F43B1AA5333}" srcOrd="3" destOrd="0" presId="urn:microsoft.com/office/officeart/2009/3/layout/StepUpProcess"/>
    <dgm:cxn modelId="{53D92B68-B899-4418-BC53-CC2C027B83A4}" type="presParOf" srcId="{E6C0EDD2-EAA0-4A3D-9F94-5F43B1AA5333}" destId="{669AE0AA-81E7-4D59-84AC-AF554CACC5F6}" srcOrd="0" destOrd="0" presId="urn:microsoft.com/office/officeart/2009/3/layout/StepUpProcess"/>
    <dgm:cxn modelId="{99D5658D-0A4E-451A-B973-64AD1679FF89}" type="presParOf" srcId="{E9AB4464-B853-4228-8CA2-02AB9AEC575F}" destId="{8A5EF662-5851-4D1A-8D78-4F57CE56FCEC}" srcOrd="4" destOrd="0" presId="urn:microsoft.com/office/officeart/2009/3/layout/StepUpProcess"/>
    <dgm:cxn modelId="{E2922E4D-B2F9-448A-B3BF-61D18EB2E324}" type="presParOf" srcId="{8A5EF662-5851-4D1A-8D78-4F57CE56FCEC}" destId="{D970368F-9A6B-477B-A9A9-256605503F81}" srcOrd="0" destOrd="0" presId="urn:microsoft.com/office/officeart/2009/3/layout/StepUpProcess"/>
    <dgm:cxn modelId="{1698E8CC-8D8B-43FB-AA23-EDE9C480E121}" type="presParOf" srcId="{8A5EF662-5851-4D1A-8D78-4F57CE56FCEC}" destId="{FFA0CFE3-26B5-4DF0-8E31-94941B4C83F8}" srcOrd="1" destOrd="0" presId="urn:microsoft.com/office/officeart/2009/3/layout/StepUpProcess"/>
    <dgm:cxn modelId="{D0DA42F6-5490-433B-ADBD-1A090CD684FB}" type="presParOf" srcId="{8A5EF662-5851-4D1A-8D78-4F57CE56FCEC}" destId="{66F222C1-8977-474A-BDA3-36077D9D7421}" srcOrd="2" destOrd="0" presId="urn:microsoft.com/office/officeart/2009/3/layout/StepUpProcess"/>
    <dgm:cxn modelId="{68D6EB13-991A-45CA-BDC6-14001CB935D4}" type="presParOf" srcId="{E9AB4464-B853-4228-8CA2-02AB9AEC575F}" destId="{6C57DE6A-A4A5-4954-A478-72117FDB5B7B}" srcOrd="5" destOrd="0" presId="urn:microsoft.com/office/officeart/2009/3/layout/StepUpProcess"/>
    <dgm:cxn modelId="{643E7098-45FE-48DC-9B50-AD39BB5DE74D}" type="presParOf" srcId="{6C57DE6A-A4A5-4954-A478-72117FDB5B7B}" destId="{F788FD1B-D958-46B7-AB23-2D025C6161A2}" srcOrd="0" destOrd="0" presId="urn:microsoft.com/office/officeart/2009/3/layout/StepUpProcess"/>
    <dgm:cxn modelId="{3A1E3953-3759-4ADE-900A-256A729F3F5E}" type="presParOf" srcId="{E9AB4464-B853-4228-8CA2-02AB9AEC575F}" destId="{60FD33DE-1A74-4DF3-B458-C7683782D072}" srcOrd="6" destOrd="0" presId="urn:microsoft.com/office/officeart/2009/3/layout/StepUpProcess"/>
    <dgm:cxn modelId="{ADBF3F32-F9E0-4A86-A08C-A85B5B1278E6}" type="presParOf" srcId="{60FD33DE-1A74-4DF3-B458-C7683782D072}" destId="{CCC6F46F-D283-4BC6-A0C4-D0D84C819B00}" srcOrd="0" destOrd="0" presId="urn:microsoft.com/office/officeart/2009/3/layout/StepUpProcess"/>
    <dgm:cxn modelId="{6BB7CFA8-B9EF-4A2C-96D2-4F3E04CA2D9B}" type="presParOf" srcId="{60FD33DE-1A74-4DF3-B458-C7683782D072}" destId="{43EC0BE3-7250-4F39-8E55-24C6217C5B02}" srcOrd="1" destOrd="0" presId="urn:microsoft.com/office/officeart/2009/3/layout/StepUpProcess"/>
    <dgm:cxn modelId="{EEF69153-F642-4D38-89CF-192EE159DB71}" type="presParOf" srcId="{60FD33DE-1A74-4DF3-B458-C7683782D072}" destId="{F23E8A7F-EFB8-4539-8A4F-8380B9736C07}" srcOrd="2" destOrd="0" presId="urn:microsoft.com/office/officeart/2009/3/layout/StepUpProcess"/>
    <dgm:cxn modelId="{269145A2-DCDC-4704-86A1-D01BE3D96264}" type="presParOf" srcId="{E9AB4464-B853-4228-8CA2-02AB9AEC575F}" destId="{CE9337BA-C8AF-4814-BC8F-F69253C33A02}" srcOrd="7" destOrd="0" presId="urn:microsoft.com/office/officeart/2009/3/layout/StepUpProcess"/>
    <dgm:cxn modelId="{CB82C8E1-6D87-4F62-A22B-07C0C1876985}" type="presParOf" srcId="{CE9337BA-C8AF-4814-BC8F-F69253C33A02}" destId="{77002C99-10B8-489B-AEEF-6079E88346CB}" srcOrd="0" destOrd="0" presId="urn:microsoft.com/office/officeart/2009/3/layout/StepUpProcess"/>
    <dgm:cxn modelId="{14D5161B-1347-432D-B71C-0539724C6208}" type="presParOf" srcId="{E9AB4464-B853-4228-8CA2-02AB9AEC575F}" destId="{BFCEFEC7-345B-4471-8760-23B3F8E96BC0}" srcOrd="8" destOrd="0" presId="urn:microsoft.com/office/officeart/2009/3/layout/StepUpProcess"/>
    <dgm:cxn modelId="{39D5DDAF-5BFF-4623-9E76-92694C5352BE}" type="presParOf" srcId="{BFCEFEC7-345B-4471-8760-23B3F8E96BC0}" destId="{DF4C3DEC-E16E-4685-A310-C394CC3DD94C}" srcOrd="0" destOrd="0" presId="urn:microsoft.com/office/officeart/2009/3/layout/StepUpProcess"/>
    <dgm:cxn modelId="{C29248E7-0E8F-4B2E-954B-33E1A12389DA}" type="presParOf" srcId="{BFCEFEC7-345B-4471-8760-23B3F8E96BC0}" destId="{0F9F570F-352F-418C-A4D8-B04448F86B72}" srcOrd="1" destOrd="0" presId="urn:microsoft.com/office/officeart/2009/3/layout/StepUpProcess"/>
    <dgm:cxn modelId="{5842CA85-AA5E-4D8A-9D73-9BE5693CF708}" type="presParOf" srcId="{BFCEFEC7-345B-4471-8760-23B3F8E96BC0}" destId="{19057FA2-A9D3-4BDC-9247-58F225C567D4}" srcOrd="2" destOrd="0" presId="urn:microsoft.com/office/officeart/2009/3/layout/StepUpProcess"/>
    <dgm:cxn modelId="{AD0F30C6-84ED-4F20-8E93-3FD2AF82E022}" type="presParOf" srcId="{E9AB4464-B853-4228-8CA2-02AB9AEC575F}" destId="{DABDD7C8-8D8C-4F68-8494-05748CD88DD9}" srcOrd="9" destOrd="0" presId="urn:microsoft.com/office/officeart/2009/3/layout/StepUpProcess"/>
    <dgm:cxn modelId="{6B4D82BA-22D8-4546-8F36-6BB8D0C8C53F}" type="presParOf" srcId="{DABDD7C8-8D8C-4F68-8494-05748CD88DD9}" destId="{C0155750-DF03-460D-BF8B-E229121C1E4C}" srcOrd="0" destOrd="0" presId="urn:microsoft.com/office/officeart/2009/3/layout/StepUpProcess"/>
    <dgm:cxn modelId="{9BFDB46D-B383-4FD0-B74F-F16E097427B9}" type="presParOf" srcId="{E9AB4464-B853-4228-8CA2-02AB9AEC575F}" destId="{4D13170C-FDD9-4E39-9392-E567C286D815}" srcOrd="10" destOrd="0" presId="urn:microsoft.com/office/officeart/2009/3/layout/StepUpProcess"/>
    <dgm:cxn modelId="{EAB5F667-3D16-4D71-88A7-9343D98B3047}" type="presParOf" srcId="{4D13170C-FDD9-4E39-9392-E567C286D815}" destId="{D0CC8082-20E3-4213-9A4B-3D96E48ED2EE}" srcOrd="0" destOrd="0" presId="urn:microsoft.com/office/officeart/2009/3/layout/StepUpProcess"/>
    <dgm:cxn modelId="{8B8F6D8A-EC89-4174-A336-D1953539EA21}" type="presParOf" srcId="{4D13170C-FDD9-4E39-9392-E567C286D815}" destId="{E17392FA-AC94-4F7F-868C-6C511CAB06D2}"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84D67-A67D-443C-A288-FA1D2BFBE439}"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en-US"/>
        </a:p>
      </dgm:t>
    </dgm:pt>
    <dgm:pt modelId="{C45AABF1-1265-4FDB-A87F-744F095755BF}">
      <dgm:prSet/>
      <dgm:spPr/>
      <dgm:t>
        <a:bodyPr/>
        <a:lstStyle/>
        <a:p>
          <a:pPr rtl="0"/>
          <a:r>
            <a:rPr lang="en-US" dirty="0" smtClean="0"/>
            <a:t>Review activities including progress and barriers towards goals</a:t>
          </a:r>
          <a:endParaRPr lang="en-US" dirty="0"/>
        </a:p>
      </dgm:t>
    </dgm:pt>
    <dgm:pt modelId="{128C3E36-AE06-4F03-9105-6C41F40748FF}" type="parTrans" cxnId="{C65670AB-ACA9-4F5D-B052-F03623A101D3}">
      <dgm:prSet/>
      <dgm:spPr/>
      <dgm:t>
        <a:bodyPr/>
        <a:lstStyle/>
        <a:p>
          <a:endParaRPr lang="en-US"/>
        </a:p>
      </dgm:t>
    </dgm:pt>
    <dgm:pt modelId="{D15009E2-43A5-467E-B8E5-E1FFDF7DBBC1}" type="sibTrans" cxnId="{C65670AB-ACA9-4F5D-B052-F03623A101D3}">
      <dgm:prSet/>
      <dgm:spPr/>
      <dgm:t>
        <a:bodyPr/>
        <a:lstStyle/>
        <a:p>
          <a:endParaRPr lang="en-US"/>
        </a:p>
      </dgm:t>
    </dgm:pt>
    <dgm:pt modelId="{35EC9A17-710D-4A64-A36B-D395F4CD7247}">
      <dgm:prSet/>
      <dgm:spPr/>
      <dgm:t>
        <a:bodyPr/>
        <a:lstStyle/>
        <a:p>
          <a:pPr rtl="0"/>
          <a:r>
            <a:rPr lang="en-US" smtClean="0"/>
            <a:t>Map roles and responsibilities</a:t>
          </a:r>
          <a:endParaRPr lang="en-US"/>
        </a:p>
      </dgm:t>
    </dgm:pt>
    <dgm:pt modelId="{2D8913B4-B227-4653-AA85-93E1033B4415}" type="parTrans" cxnId="{44FEF88E-8D65-44CB-A016-EFC1E4BEC674}">
      <dgm:prSet/>
      <dgm:spPr/>
      <dgm:t>
        <a:bodyPr/>
        <a:lstStyle/>
        <a:p>
          <a:endParaRPr lang="en-US"/>
        </a:p>
      </dgm:t>
    </dgm:pt>
    <dgm:pt modelId="{01B60497-7F74-445D-ACB0-518745DFFF66}" type="sibTrans" cxnId="{44FEF88E-8D65-44CB-A016-EFC1E4BEC674}">
      <dgm:prSet/>
      <dgm:spPr/>
      <dgm:t>
        <a:bodyPr/>
        <a:lstStyle/>
        <a:p>
          <a:endParaRPr lang="en-US"/>
        </a:p>
      </dgm:t>
    </dgm:pt>
    <dgm:pt modelId="{71A92D8F-712E-412C-83F3-863D8359BEC9}">
      <dgm:prSet/>
      <dgm:spPr/>
      <dgm:t>
        <a:bodyPr/>
        <a:lstStyle/>
        <a:p>
          <a:pPr rtl="0"/>
          <a:r>
            <a:rPr lang="en-US" smtClean="0"/>
            <a:t>Resolve conflicts or strategize solutions</a:t>
          </a:r>
          <a:endParaRPr lang="en-US"/>
        </a:p>
      </dgm:t>
    </dgm:pt>
    <dgm:pt modelId="{3D95F631-391E-42F3-9FB9-9BA369B1F21F}" type="parTrans" cxnId="{BC20D69C-C9B3-4E7C-A738-94021FD049C9}">
      <dgm:prSet/>
      <dgm:spPr/>
      <dgm:t>
        <a:bodyPr/>
        <a:lstStyle/>
        <a:p>
          <a:endParaRPr lang="en-US"/>
        </a:p>
      </dgm:t>
    </dgm:pt>
    <dgm:pt modelId="{1A84960F-8807-4845-BE67-91F6BF12EE22}" type="sibTrans" cxnId="{BC20D69C-C9B3-4E7C-A738-94021FD049C9}">
      <dgm:prSet/>
      <dgm:spPr/>
      <dgm:t>
        <a:bodyPr/>
        <a:lstStyle/>
        <a:p>
          <a:endParaRPr lang="en-US"/>
        </a:p>
      </dgm:t>
    </dgm:pt>
    <dgm:pt modelId="{2F63F361-82D1-425A-B2D6-38D524CDB5E2}">
      <dgm:prSet/>
      <dgm:spPr/>
      <dgm:t>
        <a:bodyPr/>
        <a:lstStyle/>
        <a:p>
          <a:pPr rtl="0"/>
          <a:r>
            <a:rPr lang="en-US" smtClean="0"/>
            <a:t>Adjust current service plans</a:t>
          </a:r>
          <a:endParaRPr lang="en-US"/>
        </a:p>
      </dgm:t>
    </dgm:pt>
    <dgm:pt modelId="{615161DC-132A-439C-A278-C661347FFDC4}" type="parTrans" cxnId="{88D41835-A0AF-42DA-A003-8A17947016DC}">
      <dgm:prSet/>
      <dgm:spPr/>
      <dgm:t>
        <a:bodyPr/>
        <a:lstStyle/>
        <a:p>
          <a:endParaRPr lang="en-US"/>
        </a:p>
      </dgm:t>
    </dgm:pt>
    <dgm:pt modelId="{96758C18-2DC3-4E25-A770-D33BE42949D5}" type="sibTrans" cxnId="{88D41835-A0AF-42DA-A003-8A17947016DC}">
      <dgm:prSet/>
      <dgm:spPr/>
      <dgm:t>
        <a:bodyPr/>
        <a:lstStyle/>
        <a:p>
          <a:endParaRPr lang="en-US"/>
        </a:p>
      </dgm:t>
    </dgm:pt>
    <dgm:pt modelId="{6D9D84D9-B377-419C-94A5-4EE116F6EAB2}" type="pres">
      <dgm:prSet presAssocID="{35684D67-A67D-443C-A288-FA1D2BFBE439}" presName="linearFlow" presStyleCnt="0">
        <dgm:presLayoutVars>
          <dgm:resizeHandles val="exact"/>
        </dgm:presLayoutVars>
      </dgm:prSet>
      <dgm:spPr/>
      <dgm:t>
        <a:bodyPr/>
        <a:lstStyle/>
        <a:p>
          <a:endParaRPr lang="en-US"/>
        </a:p>
      </dgm:t>
    </dgm:pt>
    <dgm:pt modelId="{466C6B3A-814D-469C-B157-2F6E9F8DEE8B}" type="pres">
      <dgm:prSet presAssocID="{C45AABF1-1265-4FDB-A87F-744F095755BF}" presName="node" presStyleLbl="node1" presStyleIdx="0" presStyleCnt="4">
        <dgm:presLayoutVars>
          <dgm:bulletEnabled val="1"/>
        </dgm:presLayoutVars>
      </dgm:prSet>
      <dgm:spPr/>
      <dgm:t>
        <a:bodyPr/>
        <a:lstStyle/>
        <a:p>
          <a:endParaRPr lang="en-US"/>
        </a:p>
      </dgm:t>
    </dgm:pt>
    <dgm:pt modelId="{62F5C59B-48F4-4407-95BB-2C724E231D1E}" type="pres">
      <dgm:prSet presAssocID="{D15009E2-43A5-467E-B8E5-E1FFDF7DBBC1}" presName="sibTrans" presStyleLbl="sibTrans2D1" presStyleIdx="0" presStyleCnt="3"/>
      <dgm:spPr/>
      <dgm:t>
        <a:bodyPr/>
        <a:lstStyle/>
        <a:p>
          <a:endParaRPr lang="en-US"/>
        </a:p>
      </dgm:t>
    </dgm:pt>
    <dgm:pt modelId="{A29E9AB1-B71B-409F-8181-04E721698C9C}" type="pres">
      <dgm:prSet presAssocID="{D15009E2-43A5-467E-B8E5-E1FFDF7DBBC1}" presName="connectorText" presStyleLbl="sibTrans2D1" presStyleIdx="0" presStyleCnt="3"/>
      <dgm:spPr/>
      <dgm:t>
        <a:bodyPr/>
        <a:lstStyle/>
        <a:p>
          <a:endParaRPr lang="en-US"/>
        </a:p>
      </dgm:t>
    </dgm:pt>
    <dgm:pt modelId="{1F3332C0-71C3-4801-8801-555CC2CC827D}" type="pres">
      <dgm:prSet presAssocID="{35EC9A17-710D-4A64-A36B-D395F4CD7247}" presName="node" presStyleLbl="node1" presStyleIdx="1" presStyleCnt="4">
        <dgm:presLayoutVars>
          <dgm:bulletEnabled val="1"/>
        </dgm:presLayoutVars>
      </dgm:prSet>
      <dgm:spPr/>
      <dgm:t>
        <a:bodyPr/>
        <a:lstStyle/>
        <a:p>
          <a:endParaRPr lang="en-US"/>
        </a:p>
      </dgm:t>
    </dgm:pt>
    <dgm:pt modelId="{FD674D4E-096E-4FDD-8520-9BD8DB57ADB3}" type="pres">
      <dgm:prSet presAssocID="{01B60497-7F74-445D-ACB0-518745DFFF66}" presName="sibTrans" presStyleLbl="sibTrans2D1" presStyleIdx="1" presStyleCnt="3"/>
      <dgm:spPr/>
      <dgm:t>
        <a:bodyPr/>
        <a:lstStyle/>
        <a:p>
          <a:endParaRPr lang="en-US"/>
        </a:p>
      </dgm:t>
    </dgm:pt>
    <dgm:pt modelId="{A0839626-A5DD-4AE8-B4CD-2508A94DC299}" type="pres">
      <dgm:prSet presAssocID="{01B60497-7F74-445D-ACB0-518745DFFF66}" presName="connectorText" presStyleLbl="sibTrans2D1" presStyleIdx="1" presStyleCnt="3"/>
      <dgm:spPr/>
      <dgm:t>
        <a:bodyPr/>
        <a:lstStyle/>
        <a:p>
          <a:endParaRPr lang="en-US"/>
        </a:p>
      </dgm:t>
    </dgm:pt>
    <dgm:pt modelId="{B3528D45-A24D-472A-8A75-D73B474C3B47}" type="pres">
      <dgm:prSet presAssocID="{71A92D8F-712E-412C-83F3-863D8359BEC9}" presName="node" presStyleLbl="node1" presStyleIdx="2" presStyleCnt="4">
        <dgm:presLayoutVars>
          <dgm:bulletEnabled val="1"/>
        </dgm:presLayoutVars>
      </dgm:prSet>
      <dgm:spPr/>
      <dgm:t>
        <a:bodyPr/>
        <a:lstStyle/>
        <a:p>
          <a:endParaRPr lang="en-US"/>
        </a:p>
      </dgm:t>
    </dgm:pt>
    <dgm:pt modelId="{0305557B-6F82-4A32-9E18-4C970FE43484}" type="pres">
      <dgm:prSet presAssocID="{1A84960F-8807-4845-BE67-91F6BF12EE22}" presName="sibTrans" presStyleLbl="sibTrans2D1" presStyleIdx="2" presStyleCnt="3"/>
      <dgm:spPr/>
      <dgm:t>
        <a:bodyPr/>
        <a:lstStyle/>
        <a:p>
          <a:endParaRPr lang="en-US"/>
        </a:p>
      </dgm:t>
    </dgm:pt>
    <dgm:pt modelId="{E605E9CE-F124-4657-A529-6BAE8296BD2B}" type="pres">
      <dgm:prSet presAssocID="{1A84960F-8807-4845-BE67-91F6BF12EE22}" presName="connectorText" presStyleLbl="sibTrans2D1" presStyleIdx="2" presStyleCnt="3"/>
      <dgm:spPr/>
      <dgm:t>
        <a:bodyPr/>
        <a:lstStyle/>
        <a:p>
          <a:endParaRPr lang="en-US"/>
        </a:p>
      </dgm:t>
    </dgm:pt>
    <dgm:pt modelId="{46402D8E-E620-4D14-A9BB-4F6E210CA89F}" type="pres">
      <dgm:prSet presAssocID="{2F63F361-82D1-425A-B2D6-38D524CDB5E2}" presName="node" presStyleLbl="node1" presStyleIdx="3" presStyleCnt="4">
        <dgm:presLayoutVars>
          <dgm:bulletEnabled val="1"/>
        </dgm:presLayoutVars>
      </dgm:prSet>
      <dgm:spPr/>
      <dgm:t>
        <a:bodyPr/>
        <a:lstStyle/>
        <a:p>
          <a:endParaRPr lang="en-US"/>
        </a:p>
      </dgm:t>
    </dgm:pt>
  </dgm:ptLst>
  <dgm:cxnLst>
    <dgm:cxn modelId="{66D3118C-EA56-4215-8BF3-49EA36D84B5A}" type="presOf" srcId="{71A92D8F-712E-412C-83F3-863D8359BEC9}" destId="{B3528D45-A24D-472A-8A75-D73B474C3B47}" srcOrd="0" destOrd="0" presId="urn:microsoft.com/office/officeart/2005/8/layout/process2"/>
    <dgm:cxn modelId="{44FEF88E-8D65-44CB-A016-EFC1E4BEC674}" srcId="{35684D67-A67D-443C-A288-FA1D2BFBE439}" destId="{35EC9A17-710D-4A64-A36B-D395F4CD7247}" srcOrd="1" destOrd="0" parTransId="{2D8913B4-B227-4653-AA85-93E1033B4415}" sibTransId="{01B60497-7F74-445D-ACB0-518745DFFF66}"/>
    <dgm:cxn modelId="{0B932C45-E127-4661-8A66-D077E14345DC}" type="presOf" srcId="{01B60497-7F74-445D-ACB0-518745DFFF66}" destId="{A0839626-A5DD-4AE8-B4CD-2508A94DC299}" srcOrd="1" destOrd="0" presId="urn:microsoft.com/office/officeart/2005/8/layout/process2"/>
    <dgm:cxn modelId="{88D41835-A0AF-42DA-A003-8A17947016DC}" srcId="{35684D67-A67D-443C-A288-FA1D2BFBE439}" destId="{2F63F361-82D1-425A-B2D6-38D524CDB5E2}" srcOrd="3" destOrd="0" parTransId="{615161DC-132A-439C-A278-C661347FFDC4}" sibTransId="{96758C18-2DC3-4E25-A770-D33BE42949D5}"/>
    <dgm:cxn modelId="{83BA44A2-6FA9-40B7-926D-2FA3446E2F52}" type="presOf" srcId="{1A84960F-8807-4845-BE67-91F6BF12EE22}" destId="{0305557B-6F82-4A32-9E18-4C970FE43484}" srcOrd="0" destOrd="0" presId="urn:microsoft.com/office/officeart/2005/8/layout/process2"/>
    <dgm:cxn modelId="{BC20D69C-C9B3-4E7C-A738-94021FD049C9}" srcId="{35684D67-A67D-443C-A288-FA1D2BFBE439}" destId="{71A92D8F-712E-412C-83F3-863D8359BEC9}" srcOrd="2" destOrd="0" parTransId="{3D95F631-391E-42F3-9FB9-9BA369B1F21F}" sibTransId="{1A84960F-8807-4845-BE67-91F6BF12EE22}"/>
    <dgm:cxn modelId="{1114947A-0B87-4831-9CA3-64288F6BF10C}" type="presOf" srcId="{1A84960F-8807-4845-BE67-91F6BF12EE22}" destId="{E605E9CE-F124-4657-A529-6BAE8296BD2B}" srcOrd="1" destOrd="0" presId="urn:microsoft.com/office/officeart/2005/8/layout/process2"/>
    <dgm:cxn modelId="{C65670AB-ACA9-4F5D-B052-F03623A101D3}" srcId="{35684D67-A67D-443C-A288-FA1D2BFBE439}" destId="{C45AABF1-1265-4FDB-A87F-744F095755BF}" srcOrd="0" destOrd="0" parTransId="{128C3E36-AE06-4F03-9105-6C41F40748FF}" sibTransId="{D15009E2-43A5-467E-B8E5-E1FFDF7DBBC1}"/>
    <dgm:cxn modelId="{77ED6BCF-138F-4AAB-B5B2-E362E67A7221}" type="presOf" srcId="{35684D67-A67D-443C-A288-FA1D2BFBE439}" destId="{6D9D84D9-B377-419C-94A5-4EE116F6EAB2}" srcOrd="0" destOrd="0" presId="urn:microsoft.com/office/officeart/2005/8/layout/process2"/>
    <dgm:cxn modelId="{DADF3147-8768-4210-8FBC-26A457A28C49}" type="presOf" srcId="{35EC9A17-710D-4A64-A36B-D395F4CD7247}" destId="{1F3332C0-71C3-4801-8801-555CC2CC827D}" srcOrd="0" destOrd="0" presId="urn:microsoft.com/office/officeart/2005/8/layout/process2"/>
    <dgm:cxn modelId="{A17F9E69-33A1-4453-9B22-80C4405CB368}" type="presOf" srcId="{C45AABF1-1265-4FDB-A87F-744F095755BF}" destId="{466C6B3A-814D-469C-B157-2F6E9F8DEE8B}" srcOrd="0" destOrd="0" presId="urn:microsoft.com/office/officeart/2005/8/layout/process2"/>
    <dgm:cxn modelId="{249E609F-04E7-45DC-91E7-20F09957A906}" type="presOf" srcId="{D15009E2-43A5-467E-B8E5-E1FFDF7DBBC1}" destId="{A29E9AB1-B71B-409F-8181-04E721698C9C}" srcOrd="1" destOrd="0" presId="urn:microsoft.com/office/officeart/2005/8/layout/process2"/>
    <dgm:cxn modelId="{95A3B97A-F546-4BB8-8659-A62DF450FEEE}" type="presOf" srcId="{2F63F361-82D1-425A-B2D6-38D524CDB5E2}" destId="{46402D8E-E620-4D14-A9BB-4F6E210CA89F}" srcOrd="0" destOrd="0" presId="urn:microsoft.com/office/officeart/2005/8/layout/process2"/>
    <dgm:cxn modelId="{0C98B8B9-988F-4579-83DD-FFA4B6D6ED4C}" type="presOf" srcId="{D15009E2-43A5-467E-B8E5-E1FFDF7DBBC1}" destId="{62F5C59B-48F4-4407-95BB-2C724E231D1E}" srcOrd="0" destOrd="0" presId="urn:microsoft.com/office/officeart/2005/8/layout/process2"/>
    <dgm:cxn modelId="{F828F971-BA49-4EA9-8A73-9E13A8CA89C1}" type="presOf" srcId="{01B60497-7F74-445D-ACB0-518745DFFF66}" destId="{FD674D4E-096E-4FDD-8520-9BD8DB57ADB3}" srcOrd="0" destOrd="0" presId="urn:microsoft.com/office/officeart/2005/8/layout/process2"/>
    <dgm:cxn modelId="{A43CA6A1-B155-4790-B7B5-EFE897B0B0B0}" type="presParOf" srcId="{6D9D84D9-B377-419C-94A5-4EE116F6EAB2}" destId="{466C6B3A-814D-469C-B157-2F6E9F8DEE8B}" srcOrd="0" destOrd="0" presId="urn:microsoft.com/office/officeart/2005/8/layout/process2"/>
    <dgm:cxn modelId="{6F8989F7-2B8A-4991-9413-7030484867E7}" type="presParOf" srcId="{6D9D84D9-B377-419C-94A5-4EE116F6EAB2}" destId="{62F5C59B-48F4-4407-95BB-2C724E231D1E}" srcOrd="1" destOrd="0" presId="urn:microsoft.com/office/officeart/2005/8/layout/process2"/>
    <dgm:cxn modelId="{4AE4C813-6A18-4A3D-9AB9-30E4A1D69CFB}" type="presParOf" srcId="{62F5C59B-48F4-4407-95BB-2C724E231D1E}" destId="{A29E9AB1-B71B-409F-8181-04E721698C9C}" srcOrd="0" destOrd="0" presId="urn:microsoft.com/office/officeart/2005/8/layout/process2"/>
    <dgm:cxn modelId="{674EC36B-AEFC-4DA1-B222-527B15965130}" type="presParOf" srcId="{6D9D84D9-B377-419C-94A5-4EE116F6EAB2}" destId="{1F3332C0-71C3-4801-8801-555CC2CC827D}" srcOrd="2" destOrd="0" presId="urn:microsoft.com/office/officeart/2005/8/layout/process2"/>
    <dgm:cxn modelId="{84E6E018-BACB-4883-85B7-65383C848E0E}" type="presParOf" srcId="{6D9D84D9-B377-419C-94A5-4EE116F6EAB2}" destId="{FD674D4E-096E-4FDD-8520-9BD8DB57ADB3}" srcOrd="3" destOrd="0" presId="urn:microsoft.com/office/officeart/2005/8/layout/process2"/>
    <dgm:cxn modelId="{24F72BF6-A516-4241-B250-C61C9BC2D89B}" type="presParOf" srcId="{FD674D4E-096E-4FDD-8520-9BD8DB57ADB3}" destId="{A0839626-A5DD-4AE8-B4CD-2508A94DC299}" srcOrd="0" destOrd="0" presId="urn:microsoft.com/office/officeart/2005/8/layout/process2"/>
    <dgm:cxn modelId="{5C8D488C-B638-47AA-8FD5-3204F14B0772}" type="presParOf" srcId="{6D9D84D9-B377-419C-94A5-4EE116F6EAB2}" destId="{B3528D45-A24D-472A-8A75-D73B474C3B47}" srcOrd="4" destOrd="0" presId="urn:microsoft.com/office/officeart/2005/8/layout/process2"/>
    <dgm:cxn modelId="{E4FF6F28-6C83-42A4-A808-715CAF801F4E}" type="presParOf" srcId="{6D9D84D9-B377-419C-94A5-4EE116F6EAB2}" destId="{0305557B-6F82-4A32-9E18-4C970FE43484}" srcOrd="5" destOrd="0" presId="urn:microsoft.com/office/officeart/2005/8/layout/process2"/>
    <dgm:cxn modelId="{5D99A3A8-4935-452A-9217-D08275AD1C6B}" type="presParOf" srcId="{0305557B-6F82-4A32-9E18-4C970FE43484}" destId="{E605E9CE-F124-4657-A529-6BAE8296BD2B}" srcOrd="0" destOrd="0" presId="urn:microsoft.com/office/officeart/2005/8/layout/process2"/>
    <dgm:cxn modelId="{F0A611B7-C2B1-42AF-A737-8A0D28FA9D43}" type="presParOf" srcId="{6D9D84D9-B377-419C-94A5-4EE116F6EAB2}" destId="{46402D8E-E620-4D14-A9BB-4F6E210CA89F}"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E47D4A-59F8-4320-BBA4-89D4FF874E5A}"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BE27523B-14B8-4482-89CB-BE5680B4EE67}">
      <dgm:prSet/>
      <dgm:spPr/>
      <dgm:t>
        <a:bodyPr/>
        <a:lstStyle/>
        <a:p>
          <a:pPr rtl="0"/>
          <a:r>
            <a:rPr lang="en-US" dirty="0" smtClean="0"/>
            <a:t>Introduction and Engagement </a:t>
          </a:r>
          <a:endParaRPr lang="en-US" dirty="0"/>
        </a:p>
      </dgm:t>
    </dgm:pt>
    <dgm:pt modelId="{5EF0F7D9-7DAC-4C01-A237-EB500F97524E}" type="parTrans" cxnId="{C4672316-401E-4A03-A609-55FCC312E0C3}">
      <dgm:prSet/>
      <dgm:spPr/>
      <dgm:t>
        <a:bodyPr/>
        <a:lstStyle/>
        <a:p>
          <a:endParaRPr lang="en-US"/>
        </a:p>
      </dgm:t>
    </dgm:pt>
    <dgm:pt modelId="{DCBEDAB1-CCD0-43A6-BDEE-CADAEAEBB2FF}" type="sibTrans" cxnId="{C4672316-401E-4A03-A609-55FCC312E0C3}">
      <dgm:prSet/>
      <dgm:spPr/>
      <dgm:t>
        <a:bodyPr/>
        <a:lstStyle/>
        <a:p>
          <a:endParaRPr lang="en-US"/>
        </a:p>
      </dgm:t>
    </dgm:pt>
    <dgm:pt modelId="{CB24CF78-7E7F-49BE-B0BE-0232AC5792F7}">
      <dgm:prSet/>
      <dgm:spPr/>
      <dgm:t>
        <a:bodyPr/>
        <a:lstStyle/>
        <a:p>
          <a:pPr rtl="0"/>
          <a:r>
            <a:rPr lang="en-US" dirty="0" smtClean="0"/>
            <a:t>Assessment</a:t>
          </a:r>
          <a:endParaRPr lang="en-US" dirty="0"/>
        </a:p>
      </dgm:t>
    </dgm:pt>
    <dgm:pt modelId="{FBDE9160-889D-446A-8C64-F274F449FCFF}" type="parTrans" cxnId="{938D74E8-4253-4891-9357-9938E91295F2}">
      <dgm:prSet/>
      <dgm:spPr/>
      <dgm:t>
        <a:bodyPr/>
        <a:lstStyle/>
        <a:p>
          <a:endParaRPr lang="en-US"/>
        </a:p>
      </dgm:t>
    </dgm:pt>
    <dgm:pt modelId="{F62077DC-475B-40AC-9329-3B65C623BF03}" type="sibTrans" cxnId="{938D74E8-4253-4891-9357-9938E91295F2}">
      <dgm:prSet/>
      <dgm:spPr/>
      <dgm:t>
        <a:bodyPr/>
        <a:lstStyle/>
        <a:p>
          <a:endParaRPr lang="en-US"/>
        </a:p>
      </dgm:t>
    </dgm:pt>
    <dgm:pt modelId="{272AA5D3-E40D-4170-A96C-0672ED0C7B57}">
      <dgm:prSet/>
      <dgm:spPr/>
      <dgm:t>
        <a:bodyPr/>
        <a:lstStyle/>
        <a:p>
          <a:pPr rtl="0"/>
          <a:r>
            <a:rPr lang="en-US" dirty="0" smtClean="0"/>
            <a:t>Case Action Planning</a:t>
          </a:r>
          <a:endParaRPr lang="en-US" dirty="0"/>
        </a:p>
      </dgm:t>
    </dgm:pt>
    <dgm:pt modelId="{BA6298D3-6F40-48BA-BEAE-32AE47B2B4CB}" type="parTrans" cxnId="{5D2944CD-A104-437D-ACCA-C2AD2B0AF830}">
      <dgm:prSet/>
      <dgm:spPr/>
      <dgm:t>
        <a:bodyPr/>
        <a:lstStyle/>
        <a:p>
          <a:endParaRPr lang="en-US"/>
        </a:p>
      </dgm:t>
    </dgm:pt>
    <dgm:pt modelId="{507E3672-09B3-4BDD-A30E-6475F47935C3}" type="sibTrans" cxnId="{5D2944CD-A104-437D-ACCA-C2AD2B0AF830}">
      <dgm:prSet/>
      <dgm:spPr/>
      <dgm:t>
        <a:bodyPr/>
        <a:lstStyle/>
        <a:p>
          <a:endParaRPr lang="en-US"/>
        </a:p>
      </dgm:t>
    </dgm:pt>
    <dgm:pt modelId="{0AA87757-D0CC-4C32-BF09-4A95A5A46FCC}">
      <dgm:prSet/>
      <dgm:spPr/>
      <dgm:t>
        <a:bodyPr/>
        <a:lstStyle/>
        <a:p>
          <a:pPr rtl="0"/>
          <a:r>
            <a:rPr lang="en-US" dirty="0" smtClean="0"/>
            <a:t>Action Plan Implementation </a:t>
          </a:r>
          <a:endParaRPr lang="en-US" dirty="0"/>
        </a:p>
      </dgm:t>
    </dgm:pt>
    <dgm:pt modelId="{AD23E7D0-B5C8-40B2-9E7A-F82D3B460271}" type="parTrans" cxnId="{3C9D61CB-3E88-4522-B58A-6827B053BB99}">
      <dgm:prSet/>
      <dgm:spPr/>
      <dgm:t>
        <a:bodyPr/>
        <a:lstStyle/>
        <a:p>
          <a:endParaRPr lang="en-US"/>
        </a:p>
      </dgm:t>
    </dgm:pt>
    <dgm:pt modelId="{04D58D4D-A2B4-45F3-94AD-4EA43A03799F}" type="sibTrans" cxnId="{3C9D61CB-3E88-4522-B58A-6827B053BB99}">
      <dgm:prSet/>
      <dgm:spPr/>
      <dgm:t>
        <a:bodyPr/>
        <a:lstStyle/>
        <a:p>
          <a:endParaRPr lang="en-US"/>
        </a:p>
      </dgm:t>
    </dgm:pt>
    <dgm:pt modelId="{FEB1256A-7381-4B0D-A282-B2A161BA46CD}">
      <dgm:prSet/>
      <dgm:spPr/>
      <dgm:t>
        <a:bodyPr/>
        <a:lstStyle/>
        <a:p>
          <a:pPr rtl="0"/>
          <a:r>
            <a:rPr lang="en-US" dirty="0" smtClean="0"/>
            <a:t>Case Follow-up</a:t>
          </a:r>
          <a:endParaRPr lang="en-US" dirty="0"/>
        </a:p>
      </dgm:t>
    </dgm:pt>
    <dgm:pt modelId="{A1CDDC09-ECF2-4968-B60D-DDF9E9EEC648}" type="parTrans" cxnId="{5FB1A969-1F23-4128-B7F7-F8CEC5913CD8}">
      <dgm:prSet/>
      <dgm:spPr/>
      <dgm:t>
        <a:bodyPr/>
        <a:lstStyle/>
        <a:p>
          <a:endParaRPr lang="en-US"/>
        </a:p>
      </dgm:t>
    </dgm:pt>
    <dgm:pt modelId="{7646D114-90FA-4AA0-91CA-2993C2C9CA5D}" type="sibTrans" cxnId="{5FB1A969-1F23-4128-B7F7-F8CEC5913CD8}">
      <dgm:prSet/>
      <dgm:spPr/>
      <dgm:t>
        <a:bodyPr/>
        <a:lstStyle/>
        <a:p>
          <a:endParaRPr lang="en-US"/>
        </a:p>
      </dgm:t>
    </dgm:pt>
    <dgm:pt modelId="{F3D4AB47-4697-4E7B-9C3A-5541978B42C9}">
      <dgm:prSet/>
      <dgm:spPr/>
      <dgm:t>
        <a:bodyPr/>
        <a:lstStyle/>
        <a:p>
          <a:pPr rtl="0"/>
          <a:r>
            <a:rPr lang="en-US" dirty="0" smtClean="0"/>
            <a:t>Case Closure</a:t>
          </a:r>
          <a:endParaRPr lang="en-US" dirty="0"/>
        </a:p>
      </dgm:t>
    </dgm:pt>
    <dgm:pt modelId="{31495A8D-9742-4382-80E6-736802559F84}" type="parTrans" cxnId="{6692F1F8-AC88-4BAD-B97E-0D90337C9D20}">
      <dgm:prSet/>
      <dgm:spPr/>
      <dgm:t>
        <a:bodyPr/>
        <a:lstStyle/>
        <a:p>
          <a:endParaRPr lang="en-US"/>
        </a:p>
      </dgm:t>
    </dgm:pt>
    <dgm:pt modelId="{D3942ACD-2F75-4BBE-89B1-7CA6698DF0C1}" type="sibTrans" cxnId="{6692F1F8-AC88-4BAD-B97E-0D90337C9D20}">
      <dgm:prSet/>
      <dgm:spPr/>
      <dgm:t>
        <a:bodyPr/>
        <a:lstStyle/>
        <a:p>
          <a:endParaRPr lang="en-US"/>
        </a:p>
      </dgm:t>
    </dgm:pt>
    <dgm:pt modelId="{E9AB4464-B853-4228-8CA2-02AB9AEC575F}" type="pres">
      <dgm:prSet presAssocID="{68E47D4A-59F8-4320-BBA4-89D4FF874E5A}" presName="rootnode" presStyleCnt="0">
        <dgm:presLayoutVars>
          <dgm:chMax/>
          <dgm:chPref/>
          <dgm:dir/>
          <dgm:animLvl val="lvl"/>
        </dgm:presLayoutVars>
      </dgm:prSet>
      <dgm:spPr/>
      <dgm:t>
        <a:bodyPr/>
        <a:lstStyle/>
        <a:p>
          <a:endParaRPr lang="en-US"/>
        </a:p>
      </dgm:t>
    </dgm:pt>
    <dgm:pt modelId="{3A00E5D9-8002-44E5-8E5E-99892C9D3BB1}" type="pres">
      <dgm:prSet presAssocID="{BE27523B-14B8-4482-89CB-BE5680B4EE67}" presName="composite" presStyleCnt="0"/>
      <dgm:spPr/>
      <dgm:t>
        <a:bodyPr/>
        <a:lstStyle/>
        <a:p>
          <a:endParaRPr lang="en-US"/>
        </a:p>
      </dgm:t>
    </dgm:pt>
    <dgm:pt modelId="{7527C0C3-39E3-4C66-92FC-54D57F2363B2}" type="pres">
      <dgm:prSet presAssocID="{BE27523B-14B8-4482-89CB-BE5680B4EE67}" presName="LShape" presStyleLbl="alignNode1" presStyleIdx="0" presStyleCnt="11"/>
      <dgm:spPr/>
      <dgm:t>
        <a:bodyPr/>
        <a:lstStyle/>
        <a:p>
          <a:endParaRPr lang="en-US"/>
        </a:p>
      </dgm:t>
    </dgm:pt>
    <dgm:pt modelId="{B14538EA-6461-44A9-951F-C36F0057DFE4}" type="pres">
      <dgm:prSet presAssocID="{BE27523B-14B8-4482-89CB-BE5680B4EE67}" presName="ParentText" presStyleLbl="revTx" presStyleIdx="0" presStyleCnt="6">
        <dgm:presLayoutVars>
          <dgm:chMax val="0"/>
          <dgm:chPref val="0"/>
          <dgm:bulletEnabled val="1"/>
        </dgm:presLayoutVars>
      </dgm:prSet>
      <dgm:spPr/>
      <dgm:t>
        <a:bodyPr/>
        <a:lstStyle/>
        <a:p>
          <a:endParaRPr lang="en-US"/>
        </a:p>
      </dgm:t>
    </dgm:pt>
    <dgm:pt modelId="{58F406AF-12EF-4660-B081-41C2D2659039}" type="pres">
      <dgm:prSet presAssocID="{BE27523B-14B8-4482-89CB-BE5680B4EE67}" presName="Triangle" presStyleLbl="alignNode1" presStyleIdx="1" presStyleCnt="11"/>
      <dgm:spPr/>
      <dgm:t>
        <a:bodyPr/>
        <a:lstStyle/>
        <a:p>
          <a:endParaRPr lang="en-US"/>
        </a:p>
      </dgm:t>
    </dgm:pt>
    <dgm:pt modelId="{BA3EDD48-A6B3-4C3F-8F31-C84A686CD8CD}" type="pres">
      <dgm:prSet presAssocID="{DCBEDAB1-CCD0-43A6-BDEE-CADAEAEBB2FF}" presName="sibTrans" presStyleCnt="0"/>
      <dgm:spPr/>
      <dgm:t>
        <a:bodyPr/>
        <a:lstStyle/>
        <a:p>
          <a:endParaRPr lang="en-US"/>
        </a:p>
      </dgm:t>
    </dgm:pt>
    <dgm:pt modelId="{FE53FBBC-0C8D-4369-88E2-4D5C7EBD6BA7}" type="pres">
      <dgm:prSet presAssocID="{DCBEDAB1-CCD0-43A6-BDEE-CADAEAEBB2FF}" presName="space" presStyleCnt="0"/>
      <dgm:spPr/>
      <dgm:t>
        <a:bodyPr/>
        <a:lstStyle/>
        <a:p>
          <a:endParaRPr lang="en-US"/>
        </a:p>
      </dgm:t>
    </dgm:pt>
    <dgm:pt modelId="{EF03FF97-BF49-4AAB-BDDE-22FFE75D4ED0}" type="pres">
      <dgm:prSet presAssocID="{CB24CF78-7E7F-49BE-B0BE-0232AC5792F7}" presName="composite" presStyleCnt="0"/>
      <dgm:spPr/>
      <dgm:t>
        <a:bodyPr/>
        <a:lstStyle/>
        <a:p>
          <a:endParaRPr lang="en-US"/>
        </a:p>
      </dgm:t>
    </dgm:pt>
    <dgm:pt modelId="{CFB79CED-B26C-4B26-B699-0BB086FD2EF9}" type="pres">
      <dgm:prSet presAssocID="{CB24CF78-7E7F-49BE-B0BE-0232AC5792F7}" presName="LShape" presStyleLbl="alignNode1" presStyleIdx="2" presStyleCnt="11"/>
      <dgm:spPr/>
      <dgm:t>
        <a:bodyPr/>
        <a:lstStyle/>
        <a:p>
          <a:endParaRPr lang="en-US"/>
        </a:p>
      </dgm:t>
    </dgm:pt>
    <dgm:pt modelId="{1D4B9C42-21F4-4984-A09E-4634E1473075}" type="pres">
      <dgm:prSet presAssocID="{CB24CF78-7E7F-49BE-B0BE-0232AC5792F7}" presName="ParentText" presStyleLbl="revTx" presStyleIdx="1" presStyleCnt="6">
        <dgm:presLayoutVars>
          <dgm:chMax val="0"/>
          <dgm:chPref val="0"/>
          <dgm:bulletEnabled val="1"/>
        </dgm:presLayoutVars>
      </dgm:prSet>
      <dgm:spPr/>
      <dgm:t>
        <a:bodyPr/>
        <a:lstStyle/>
        <a:p>
          <a:endParaRPr lang="en-US"/>
        </a:p>
      </dgm:t>
    </dgm:pt>
    <dgm:pt modelId="{1838C6DE-4D06-4CC4-B02A-DE5C9395FEAB}" type="pres">
      <dgm:prSet presAssocID="{CB24CF78-7E7F-49BE-B0BE-0232AC5792F7}" presName="Triangle" presStyleLbl="alignNode1" presStyleIdx="3" presStyleCnt="11"/>
      <dgm:spPr/>
      <dgm:t>
        <a:bodyPr/>
        <a:lstStyle/>
        <a:p>
          <a:endParaRPr lang="en-US"/>
        </a:p>
      </dgm:t>
    </dgm:pt>
    <dgm:pt modelId="{E6C0EDD2-EAA0-4A3D-9F94-5F43B1AA5333}" type="pres">
      <dgm:prSet presAssocID="{F62077DC-475B-40AC-9329-3B65C623BF03}" presName="sibTrans" presStyleCnt="0"/>
      <dgm:spPr/>
      <dgm:t>
        <a:bodyPr/>
        <a:lstStyle/>
        <a:p>
          <a:endParaRPr lang="en-US"/>
        </a:p>
      </dgm:t>
    </dgm:pt>
    <dgm:pt modelId="{669AE0AA-81E7-4D59-84AC-AF554CACC5F6}" type="pres">
      <dgm:prSet presAssocID="{F62077DC-475B-40AC-9329-3B65C623BF03}" presName="space" presStyleCnt="0"/>
      <dgm:spPr/>
      <dgm:t>
        <a:bodyPr/>
        <a:lstStyle/>
        <a:p>
          <a:endParaRPr lang="en-US"/>
        </a:p>
      </dgm:t>
    </dgm:pt>
    <dgm:pt modelId="{8A5EF662-5851-4D1A-8D78-4F57CE56FCEC}" type="pres">
      <dgm:prSet presAssocID="{272AA5D3-E40D-4170-A96C-0672ED0C7B57}" presName="composite" presStyleCnt="0"/>
      <dgm:spPr/>
      <dgm:t>
        <a:bodyPr/>
        <a:lstStyle/>
        <a:p>
          <a:endParaRPr lang="en-US"/>
        </a:p>
      </dgm:t>
    </dgm:pt>
    <dgm:pt modelId="{D970368F-9A6B-477B-A9A9-256605503F81}" type="pres">
      <dgm:prSet presAssocID="{272AA5D3-E40D-4170-A96C-0672ED0C7B57}" presName="LShape" presStyleLbl="alignNode1" presStyleIdx="4" presStyleCnt="11"/>
      <dgm:spPr/>
      <dgm:t>
        <a:bodyPr/>
        <a:lstStyle/>
        <a:p>
          <a:endParaRPr lang="en-US"/>
        </a:p>
      </dgm:t>
    </dgm:pt>
    <dgm:pt modelId="{FFA0CFE3-26B5-4DF0-8E31-94941B4C83F8}" type="pres">
      <dgm:prSet presAssocID="{272AA5D3-E40D-4170-A96C-0672ED0C7B57}" presName="ParentText" presStyleLbl="revTx" presStyleIdx="2" presStyleCnt="6">
        <dgm:presLayoutVars>
          <dgm:chMax val="0"/>
          <dgm:chPref val="0"/>
          <dgm:bulletEnabled val="1"/>
        </dgm:presLayoutVars>
      </dgm:prSet>
      <dgm:spPr/>
      <dgm:t>
        <a:bodyPr/>
        <a:lstStyle/>
        <a:p>
          <a:endParaRPr lang="en-US"/>
        </a:p>
      </dgm:t>
    </dgm:pt>
    <dgm:pt modelId="{66F222C1-8977-474A-BDA3-36077D9D7421}" type="pres">
      <dgm:prSet presAssocID="{272AA5D3-E40D-4170-A96C-0672ED0C7B57}" presName="Triangle" presStyleLbl="alignNode1" presStyleIdx="5" presStyleCnt="11"/>
      <dgm:spPr/>
      <dgm:t>
        <a:bodyPr/>
        <a:lstStyle/>
        <a:p>
          <a:endParaRPr lang="en-US"/>
        </a:p>
      </dgm:t>
    </dgm:pt>
    <dgm:pt modelId="{6C57DE6A-A4A5-4954-A478-72117FDB5B7B}" type="pres">
      <dgm:prSet presAssocID="{507E3672-09B3-4BDD-A30E-6475F47935C3}" presName="sibTrans" presStyleCnt="0"/>
      <dgm:spPr/>
      <dgm:t>
        <a:bodyPr/>
        <a:lstStyle/>
        <a:p>
          <a:endParaRPr lang="en-US"/>
        </a:p>
      </dgm:t>
    </dgm:pt>
    <dgm:pt modelId="{F788FD1B-D958-46B7-AB23-2D025C6161A2}" type="pres">
      <dgm:prSet presAssocID="{507E3672-09B3-4BDD-A30E-6475F47935C3}" presName="space" presStyleCnt="0"/>
      <dgm:spPr/>
      <dgm:t>
        <a:bodyPr/>
        <a:lstStyle/>
        <a:p>
          <a:endParaRPr lang="en-US"/>
        </a:p>
      </dgm:t>
    </dgm:pt>
    <dgm:pt modelId="{60FD33DE-1A74-4DF3-B458-C7683782D072}" type="pres">
      <dgm:prSet presAssocID="{0AA87757-D0CC-4C32-BF09-4A95A5A46FCC}" presName="composite" presStyleCnt="0"/>
      <dgm:spPr/>
      <dgm:t>
        <a:bodyPr/>
        <a:lstStyle/>
        <a:p>
          <a:endParaRPr lang="en-US"/>
        </a:p>
      </dgm:t>
    </dgm:pt>
    <dgm:pt modelId="{CCC6F46F-D283-4BC6-A0C4-D0D84C819B00}" type="pres">
      <dgm:prSet presAssocID="{0AA87757-D0CC-4C32-BF09-4A95A5A46FCC}" presName="LShape" presStyleLbl="alignNode1" presStyleIdx="6" presStyleCnt="11"/>
      <dgm:spPr/>
      <dgm:t>
        <a:bodyPr/>
        <a:lstStyle/>
        <a:p>
          <a:endParaRPr lang="en-US"/>
        </a:p>
      </dgm:t>
    </dgm:pt>
    <dgm:pt modelId="{43EC0BE3-7250-4F39-8E55-24C6217C5B02}" type="pres">
      <dgm:prSet presAssocID="{0AA87757-D0CC-4C32-BF09-4A95A5A46FCC}" presName="ParentText" presStyleLbl="revTx" presStyleIdx="3" presStyleCnt="6">
        <dgm:presLayoutVars>
          <dgm:chMax val="0"/>
          <dgm:chPref val="0"/>
          <dgm:bulletEnabled val="1"/>
        </dgm:presLayoutVars>
      </dgm:prSet>
      <dgm:spPr/>
      <dgm:t>
        <a:bodyPr/>
        <a:lstStyle/>
        <a:p>
          <a:endParaRPr lang="en-US"/>
        </a:p>
      </dgm:t>
    </dgm:pt>
    <dgm:pt modelId="{F23E8A7F-EFB8-4539-8A4F-8380B9736C07}" type="pres">
      <dgm:prSet presAssocID="{0AA87757-D0CC-4C32-BF09-4A95A5A46FCC}" presName="Triangle" presStyleLbl="alignNode1" presStyleIdx="7" presStyleCnt="11"/>
      <dgm:spPr/>
      <dgm:t>
        <a:bodyPr/>
        <a:lstStyle/>
        <a:p>
          <a:endParaRPr lang="en-US"/>
        </a:p>
      </dgm:t>
    </dgm:pt>
    <dgm:pt modelId="{CE9337BA-C8AF-4814-BC8F-F69253C33A02}" type="pres">
      <dgm:prSet presAssocID="{04D58D4D-A2B4-45F3-94AD-4EA43A03799F}" presName="sibTrans" presStyleCnt="0"/>
      <dgm:spPr/>
      <dgm:t>
        <a:bodyPr/>
        <a:lstStyle/>
        <a:p>
          <a:endParaRPr lang="en-US"/>
        </a:p>
      </dgm:t>
    </dgm:pt>
    <dgm:pt modelId="{77002C99-10B8-489B-AEEF-6079E88346CB}" type="pres">
      <dgm:prSet presAssocID="{04D58D4D-A2B4-45F3-94AD-4EA43A03799F}" presName="space" presStyleCnt="0"/>
      <dgm:spPr/>
      <dgm:t>
        <a:bodyPr/>
        <a:lstStyle/>
        <a:p>
          <a:endParaRPr lang="en-US"/>
        </a:p>
      </dgm:t>
    </dgm:pt>
    <dgm:pt modelId="{BFCEFEC7-345B-4471-8760-23B3F8E96BC0}" type="pres">
      <dgm:prSet presAssocID="{FEB1256A-7381-4B0D-A282-B2A161BA46CD}" presName="composite" presStyleCnt="0"/>
      <dgm:spPr/>
      <dgm:t>
        <a:bodyPr/>
        <a:lstStyle/>
        <a:p>
          <a:endParaRPr lang="en-US"/>
        </a:p>
      </dgm:t>
    </dgm:pt>
    <dgm:pt modelId="{DF4C3DEC-E16E-4685-A310-C394CC3DD94C}" type="pres">
      <dgm:prSet presAssocID="{FEB1256A-7381-4B0D-A282-B2A161BA46CD}" presName="LShape" presStyleLbl="alignNode1" presStyleIdx="8" presStyleCnt="11"/>
      <dgm:spPr/>
      <dgm:t>
        <a:bodyPr/>
        <a:lstStyle/>
        <a:p>
          <a:endParaRPr lang="en-US"/>
        </a:p>
      </dgm:t>
    </dgm:pt>
    <dgm:pt modelId="{0F9F570F-352F-418C-A4D8-B04448F86B72}" type="pres">
      <dgm:prSet presAssocID="{FEB1256A-7381-4B0D-A282-B2A161BA46CD}" presName="ParentText" presStyleLbl="revTx" presStyleIdx="4" presStyleCnt="6">
        <dgm:presLayoutVars>
          <dgm:chMax val="0"/>
          <dgm:chPref val="0"/>
          <dgm:bulletEnabled val="1"/>
        </dgm:presLayoutVars>
      </dgm:prSet>
      <dgm:spPr/>
      <dgm:t>
        <a:bodyPr/>
        <a:lstStyle/>
        <a:p>
          <a:endParaRPr lang="en-US"/>
        </a:p>
      </dgm:t>
    </dgm:pt>
    <dgm:pt modelId="{19057FA2-A9D3-4BDC-9247-58F225C567D4}" type="pres">
      <dgm:prSet presAssocID="{FEB1256A-7381-4B0D-A282-B2A161BA46CD}" presName="Triangle" presStyleLbl="alignNode1" presStyleIdx="9" presStyleCnt="11"/>
      <dgm:spPr/>
      <dgm:t>
        <a:bodyPr/>
        <a:lstStyle/>
        <a:p>
          <a:endParaRPr lang="en-US"/>
        </a:p>
      </dgm:t>
    </dgm:pt>
    <dgm:pt modelId="{DABDD7C8-8D8C-4F68-8494-05748CD88DD9}" type="pres">
      <dgm:prSet presAssocID="{7646D114-90FA-4AA0-91CA-2993C2C9CA5D}" presName="sibTrans" presStyleCnt="0"/>
      <dgm:spPr/>
      <dgm:t>
        <a:bodyPr/>
        <a:lstStyle/>
        <a:p>
          <a:endParaRPr lang="en-US"/>
        </a:p>
      </dgm:t>
    </dgm:pt>
    <dgm:pt modelId="{C0155750-DF03-460D-BF8B-E229121C1E4C}" type="pres">
      <dgm:prSet presAssocID="{7646D114-90FA-4AA0-91CA-2993C2C9CA5D}" presName="space" presStyleCnt="0"/>
      <dgm:spPr/>
      <dgm:t>
        <a:bodyPr/>
        <a:lstStyle/>
        <a:p>
          <a:endParaRPr lang="en-US"/>
        </a:p>
      </dgm:t>
    </dgm:pt>
    <dgm:pt modelId="{4D13170C-FDD9-4E39-9392-E567C286D815}" type="pres">
      <dgm:prSet presAssocID="{F3D4AB47-4697-4E7B-9C3A-5541978B42C9}" presName="composite" presStyleCnt="0"/>
      <dgm:spPr/>
      <dgm:t>
        <a:bodyPr/>
        <a:lstStyle/>
        <a:p>
          <a:endParaRPr lang="en-US"/>
        </a:p>
      </dgm:t>
    </dgm:pt>
    <dgm:pt modelId="{D0CC8082-20E3-4213-9A4B-3D96E48ED2EE}" type="pres">
      <dgm:prSet presAssocID="{F3D4AB47-4697-4E7B-9C3A-5541978B42C9}" presName="LShape" presStyleLbl="alignNode1" presStyleIdx="10" presStyleCnt="11"/>
      <dgm:spPr/>
      <dgm:t>
        <a:bodyPr/>
        <a:lstStyle/>
        <a:p>
          <a:endParaRPr lang="en-US"/>
        </a:p>
      </dgm:t>
    </dgm:pt>
    <dgm:pt modelId="{E17392FA-AC94-4F7F-868C-6C511CAB06D2}" type="pres">
      <dgm:prSet presAssocID="{F3D4AB47-4697-4E7B-9C3A-5541978B42C9}" presName="ParentText" presStyleLbl="revTx" presStyleIdx="5" presStyleCnt="6">
        <dgm:presLayoutVars>
          <dgm:chMax val="0"/>
          <dgm:chPref val="0"/>
          <dgm:bulletEnabled val="1"/>
        </dgm:presLayoutVars>
      </dgm:prSet>
      <dgm:spPr/>
      <dgm:t>
        <a:bodyPr/>
        <a:lstStyle/>
        <a:p>
          <a:endParaRPr lang="en-US"/>
        </a:p>
      </dgm:t>
    </dgm:pt>
  </dgm:ptLst>
  <dgm:cxnLst>
    <dgm:cxn modelId="{938D74E8-4253-4891-9357-9938E91295F2}" srcId="{68E47D4A-59F8-4320-BBA4-89D4FF874E5A}" destId="{CB24CF78-7E7F-49BE-B0BE-0232AC5792F7}" srcOrd="1" destOrd="0" parTransId="{FBDE9160-889D-446A-8C64-F274F449FCFF}" sibTransId="{F62077DC-475B-40AC-9329-3B65C623BF03}"/>
    <dgm:cxn modelId="{CC691E5D-A0B6-4D66-9C71-8DE9A696D7E7}" type="presOf" srcId="{272AA5D3-E40D-4170-A96C-0672ED0C7B57}" destId="{FFA0CFE3-26B5-4DF0-8E31-94941B4C83F8}" srcOrd="0" destOrd="0" presId="urn:microsoft.com/office/officeart/2009/3/layout/StepUpProcess"/>
    <dgm:cxn modelId="{80605A88-EE3C-4FD1-87C1-B650C2A6E6F8}" type="presOf" srcId="{0AA87757-D0CC-4C32-BF09-4A95A5A46FCC}" destId="{43EC0BE3-7250-4F39-8E55-24C6217C5B02}" srcOrd="0" destOrd="0" presId="urn:microsoft.com/office/officeart/2009/3/layout/StepUpProcess"/>
    <dgm:cxn modelId="{6A92B66A-4CE1-4E77-99D6-2DF378CEDEB9}" type="presOf" srcId="{FEB1256A-7381-4B0D-A282-B2A161BA46CD}" destId="{0F9F570F-352F-418C-A4D8-B04448F86B72}" srcOrd="0" destOrd="0" presId="urn:microsoft.com/office/officeart/2009/3/layout/StepUpProcess"/>
    <dgm:cxn modelId="{93EACAFA-3CFB-43D2-956A-B321B9ACA56F}" type="presOf" srcId="{BE27523B-14B8-4482-89CB-BE5680B4EE67}" destId="{B14538EA-6461-44A9-951F-C36F0057DFE4}" srcOrd="0" destOrd="0" presId="urn:microsoft.com/office/officeart/2009/3/layout/StepUpProcess"/>
    <dgm:cxn modelId="{5FB1A969-1F23-4128-B7F7-F8CEC5913CD8}" srcId="{68E47D4A-59F8-4320-BBA4-89D4FF874E5A}" destId="{FEB1256A-7381-4B0D-A282-B2A161BA46CD}" srcOrd="4" destOrd="0" parTransId="{A1CDDC09-ECF2-4968-B60D-DDF9E9EEC648}" sibTransId="{7646D114-90FA-4AA0-91CA-2993C2C9CA5D}"/>
    <dgm:cxn modelId="{DEB1C8BA-C639-4816-8B08-9FA091FC3325}" type="presOf" srcId="{CB24CF78-7E7F-49BE-B0BE-0232AC5792F7}" destId="{1D4B9C42-21F4-4984-A09E-4634E1473075}" srcOrd="0" destOrd="0" presId="urn:microsoft.com/office/officeart/2009/3/layout/StepUpProcess"/>
    <dgm:cxn modelId="{6692F1F8-AC88-4BAD-B97E-0D90337C9D20}" srcId="{68E47D4A-59F8-4320-BBA4-89D4FF874E5A}" destId="{F3D4AB47-4697-4E7B-9C3A-5541978B42C9}" srcOrd="5" destOrd="0" parTransId="{31495A8D-9742-4382-80E6-736802559F84}" sibTransId="{D3942ACD-2F75-4BBE-89B1-7CA6698DF0C1}"/>
    <dgm:cxn modelId="{C4672316-401E-4A03-A609-55FCC312E0C3}" srcId="{68E47D4A-59F8-4320-BBA4-89D4FF874E5A}" destId="{BE27523B-14B8-4482-89CB-BE5680B4EE67}" srcOrd="0" destOrd="0" parTransId="{5EF0F7D9-7DAC-4C01-A237-EB500F97524E}" sibTransId="{DCBEDAB1-CCD0-43A6-BDEE-CADAEAEBB2FF}"/>
    <dgm:cxn modelId="{5D2944CD-A104-437D-ACCA-C2AD2B0AF830}" srcId="{68E47D4A-59F8-4320-BBA4-89D4FF874E5A}" destId="{272AA5D3-E40D-4170-A96C-0672ED0C7B57}" srcOrd="2" destOrd="0" parTransId="{BA6298D3-6F40-48BA-BEAE-32AE47B2B4CB}" sibTransId="{507E3672-09B3-4BDD-A30E-6475F47935C3}"/>
    <dgm:cxn modelId="{25F0A4FA-81F1-4685-8DF9-9A2844DC653B}" type="presOf" srcId="{68E47D4A-59F8-4320-BBA4-89D4FF874E5A}" destId="{E9AB4464-B853-4228-8CA2-02AB9AEC575F}" srcOrd="0" destOrd="0" presId="urn:microsoft.com/office/officeart/2009/3/layout/StepUpProcess"/>
    <dgm:cxn modelId="{3C9D61CB-3E88-4522-B58A-6827B053BB99}" srcId="{68E47D4A-59F8-4320-BBA4-89D4FF874E5A}" destId="{0AA87757-D0CC-4C32-BF09-4A95A5A46FCC}" srcOrd="3" destOrd="0" parTransId="{AD23E7D0-B5C8-40B2-9E7A-F82D3B460271}" sibTransId="{04D58D4D-A2B4-45F3-94AD-4EA43A03799F}"/>
    <dgm:cxn modelId="{F31CAF81-6AB6-441D-8AC7-84B480BE2D47}" type="presOf" srcId="{F3D4AB47-4697-4E7B-9C3A-5541978B42C9}" destId="{E17392FA-AC94-4F7F-868C-6C511CAB06D2}" srcOrd="0" destOrd="0" presId="urn:microsoft.com/office/officeart/2009/3/layout/StepUpProcess"/>
    <dgm:cxn modelId="{33341B90-A584-4E85-A31D-D05AF63DA2BF}" type="presParOf" srcId="{E9AB4464-B853-4228-8CA2-02AB9AEC575F}" destId="{3A00E5D9-8002-44E5-8E5E-99892C9D3BB1}" srcOrd="0" destOrd="0" presId="urn:microsoft.com/office/officeart/2009/3/layout/StepUpProcess"/>
    <dgm:cxn modelId="{6AA12EE8-72F6-4E4F-B32F-4000178C5AC4}" type="presParOf" srcId="{3A00E5D9-8002-44E5-8E5E-99892C9D3BB1}" destId="{7527C0C3-39E3-4C66-92FC-54D57F2363B2}" srcOrd="0" destOrd="0" presId="urn:microsoft.com/office/officeart/2009/3/layout/StepUpProcess"/>
    <dgm:cxn modelId="{D3801074-4F89-451D-A7F8-11A5763B1710}" type="presParOf" srcId="{3A00E5D9-8002-44E5-8E5E-99892C9D3BB1}" destId="{B14538EA-6461-44A9-951F-C36F0057DFE4}" srcOrd="1" destOrd="0" presId="urn:microsoft.com/office/officeart/2009/3/layout/StepUpProcess"/>
    <dgm:cxn modelId="{035077DE-7BA9-455C-8C13-1E7DE11F0A0D}" type="presParOf" srcId="{3A00E5D9-8002-44E5-8E5E-99892C9D3BB1}" destId="{58F406AF-12EF-4660-B081-41C2D2659039}" srcOrd="2" destOrd="0" presId="urn:microsoft.com/office/officeart/2009/3/layout/StepUpProcess"/>
    <dgm:cxn modelId="{BE2C2FDD-F724-4B0A-95EE-3DD81D879E9D}" type="presParOf" srcId="{E9AB4464-B853-4228-8CA2-02AB9AEC575F}" destId="{BA3EDD48-A6B3-4C3F-8F31-C84A686CD8CD}" srcOrd="1" destOrd="0" presId="urn:microsoft.com/office/officeart/2009/3/layout/StepUpProcess"/>
    <dgm:cxn modelId="{EE9B0EAE-C57E-4CBD-9BEF-9D2556F7D691}" type="presParOf" srcId="{BA3EDD48-A6B3-4C3F-8F31-C84A686CD8CD}" destId="{FE53FBBC-0C8D-4369-88E2-4D5C7EBD6BA7}" srcOrd="0" destOrd="0" presId="urn:microsoft.com/office/officeart/2009/3/layout/StepUpProcess"/>
    <dgm:cxn modelId="{D07E68C2-8CCD-4576-AC82-8781BE41F01C}" type="presParOf" srcId="{E9AB4464-B853-4228-8CA2-02AB9AEC575F}" destId="{EF03FF97-BF49-4AAB-BDDE-22FFE75D4ED0}" srcOrd="2" destOrd="0" presId="urn:microsoft.com/office/officeart/2009/3/layout/StepUpProcess"/>
    <dgm:cxn modelId="{6922BA15-EF34-4010-866C-71BAAF31ABEC}" type="presParOf" srcId="{EF03FF97-BF49-4AAB-BDDE-22FFE75D4ED0}" destId="{CFB79CED-B26C-4B26-B699-0BB086FD2EF9}" srcOrd="0" destOrd="0" presId="urn:microsoft.com/office/officeart/2009/3/layout/StepUpProcess"/>
    <dgm:cxn modelId="{934A12CB-6FBE-49FC-8237-FDB3F7FE2176}" type="presParOf" srcId="{EF03FF97-BF49-4AAB-BDDE-22FFE75D4ED0}" destId="{1D4B9C42-21F4-4984-A09E-4634E1473075}" srcOrd="1" destOrd="0" presId="urn:microsoft.com/office/officeart/2009/3/layout/StepUpProcess"/>
    <dgm:cxn modelId="{47267D27-D52E-4543-8032-8EF3F54F5F0E}" type="presParOf" srcId="{EF03FF97-BF49-4AAB-BDDE-22FFE75D4ED0}" destId="{1838C6DE-4D06-4CC4-B02A-DE5C9395FEAB}" srcOrd="2" destOrd="0" presId="urn:microsoft.com/office/officeart/2009/3/layout/StepUpProcess"/>
    <dgm:cxn modelId="{31A178A4-B787-46CE-B1D4-97337EB92E62}" type="presParOf" srcId="{E9AB4464-B853-4228-8CA2-02AB9AEC575F}" destId="{E6C0EDD2-EAA0-4A3D-9F94-5F43B1AA5333}" srcOrd="3" destOrd="0" presId="urn:microsoft.com/office/officeart/2009/3/layout/StepUpProcess"/>
    <dgm:cxn modelId="{92D716BE-1F84-4152-8E32-F52B3B5D8196}" type="presParOf" srcId="{E6C0EDD2-EAA0-4A3D-9F94-5F43B1AA5333}" destId="{669AE0AA-81E7-4D59-84AC-AF554CACC5F6}" srcOrd="0" destOrd="0" presId="urn:microsoft.com/office/officeart/2009/3/layout/StepUpProcess"/>
    <dgm:cxn modelId="{EF7DDF54-2FF6-41D4-9622-17BA47C4FDB8}" type="presParOf" srcId="{E9AB4464-B853-4228-8CA2-02AB9AEC575F}" destId="{8A5EF662-5851-4D1A-8D78-4F57CE56FCEC}" srcOrd="4" destOrd="0" presId="urn:microsoft.com/office/officeart/2009/3/layout/StepUpProcess"/>
    <dgm:cxn modelId="{09B43CC5-5EDC-4F35-8FEA-038FDFA16A58}" type="presParOf" srcId="{8A5EF662-5851-4D1A-8D78-4F57CE56FCEC}" destId="{D970368F-9A6B-477B-A9A9-256605503F81}" srcOrd="0" destOrd="0" presId="urn:microsoft.com/office/officeart/2009/3/layout/StepUpProcess"/>
    <dgm:cxn modelId="{EAFA4A30-C506-46FD-9E66-B38C83E86210}" type="presParOf" srcId="{8A5EF662-5851-4D1A-8D78-4F57CE56FCEC}" destId="{FFA0CFE3-26B5-4DF0-8E31-94941B4C83F8}" srcOrd="1" destOrd="0" presId="urn:microsoft.com/office/officeart/2009/3/layout/StepUpProcess"/>
    <dgm:cxn modelId="{609E04A6-605C-42F4-AB61-4F4ACA1FBE5A}" type="presParOf" srcId="{8A5EF662-5851-4D1A-8D78-4F57CE56FCEC}" destId="{66F222C1-8977-474A-BDA3-36077D9D7421}" srcOrd="2" destOrd="0" presId="urn:microsoft.com/office/officeart/2009/3/layout/StepUpProcess"/>
    <dgm:cxn modelId="{F0C2F2F9-EBDA-4782-A41D-843BB72F2090}" type="presParOf" srcId="{E9AB4464-B853-4228-8CA2-02AB9AEC575F}" destId="{6C57DE6A-A4A5-4954-A478-72117FDB5B7B}" srcOrd="5" destOrd="0" presId="urn:microsoft.com/office/officeart/2009/3/layout/StepUpProcess"/>
    <dgm:cxn modelId="{FDE0A62E-C30D-47D2-9712-37BFC6229CE8}" type="presParOf" srcId="{6C57DE6A-A4A5-4954-A478-72117FDB5B7B}" destId="{F788FD1B-D958-46B7-AB23-2D025C6161A2}" srcOrd="0" destOrd="0" presId="urn:microsoft.com/office/officeart/2009/3/layout/StepUpProcess"/>
    <dgm:cxn modelId="{35C4B684-6906-4F20-BFDD-901345B202A8}" type="presParOf" srcId="{E9AB4464-B853-4228-8CA2-02AB9AEC575F}" destId="{60FD33DE-1A74-4DF3-B458-C7683782D072}" srcOrd="6" destOrd="0" presId="urn:microsoft.com/office/officeart/2009/3/layout/StepUpProcess"/>
    <dgm:cxn modelId="{045F4315-7E91-4379-B4CB-13F86A9C6119}" type="presParOf" srcId="{60FD33DE-1A74-4DF3-B458-C7683782D072}" destId="{CCC6F46F-D283-4BC6-A0C4-D0D84C819B00}" srcOrd="0" destOrd="0" presId="urn:microsoft.com/office/officeart/2009/3/layout/StepUpProcess"/>
    <dgm:cxn modelId="{6D2E1237-255D-431E-AAF6-112B6A16AACF}" type="presParOf" srcId="{60FD33DE-1A74-4DF3-B458-C7683782D072}" destId="{43EC0BE3-7250-4F39-8E55-24C6217C5B02}" srcOrd="1" destOrd="0" presId="urn:microsoft.com/office/officeart/2009/3/layout/StepUpProcess"/>
    <dgm:cxn modelId="{02E82EA5-544F-4137-821D-F9CBABFED719}" type="presParOf" srcId="{60FD33DE-1A74-4DF3-B458-C7683782D072}" destId="{F23E8A7F-EFB8-4539-8A4F-8380B9736C07}" srcOrd="2" destOrd="0" presId="urn:microsoft.com/office/officeart/2009/3/layout/StepUpProcess"/>
    <dgm:cxn modelId="{9E313D95-B37C-4BC9-8DCA-FEB4C6FE90AF}" type="presParOf" srcId="{E9AB4464-B853-4228-8CA2-02AB9AEC575F}" destId="{CE9337BA-C8AF-4814-BC8F-F69253C33A02}" srcOrd="7" destOrd="0" presId="urn:microsoft.com/office/officeart/2009/3/layout/StepUpProcess"/>
    <dgm:cxn modelId="{63EE3306-DCB2-4C45-B0E1-2D01DB3CA08E}" type="presParOf" srcId="{CE9337BA-C8AF-4814-BC8F-F69253C33A02}" destId="{77002C99-10B8-489B-AEEF-6079E88346CB}" srcOrd="0" destOrd="0" presId="urn:microsoft.com/office/officeart/2009/3/layout/StepUpProcess"/>
    <dgm:cxn modelId="{F865153E-1DDD-47AD-A86D-0BAC4E1A6D5E}" type="presParOf" srcId="{E9AB4464-B853-4228-8CA2-02AB9AEC575F}" destId="{BFCEFEC7-345B-4471-8760-23B3F8E96BC0}" srcOrd="8" destOrd="0" presId="urn:microsoft.com/office/officeart/2009/3/layout/StepUpProcess"/>
    <dgm:cxn modelId="{011BF1B0-6057-4104-BE96-0C2CFC162BF2}" type="presParOf" srcId="{BFCEFEC7-345B-4471-8760-23B3F8E96BC0}" destId="{DF4C3DEC-E16E-4685-A310-C394CC3DD94C}" srcOrd="0" destOrd="0" presId="urn:microsoft.com/office/officeart/2009/3/layout/StepUpProcess"/>
    <dgm:cxn modelId="{A07482FD-A01C-4B4B-A317-FE21C3FA1D1D}" type="presParOf" srcId="{BFCEFEC7-345B-4471-8760-23B3F8E96BC0}" destId="{0F9F570F-352F-418C-A4D8-B04448F86B72}" srcOrd="1" destOrd="0" presId="urn:microsoft.com/office/officeart/2009/3/layout/StepUpProcess"/>
    <dgm:cxn modelId="{BEFF1841-A615-43EC-B06B-0DA2615045F0}" type="presParOf" srcId="{BFCEFEC7-345B-4471-8760-23B3F8E96BC0}" destId="{19057FA2-A9D3-4BDC-9247-58F225C567D4}" srcOrd="2" destOrd="0" presId="urn:microsoft.com/office/officeart/2009/3/layout/StepUpProcess"/>
    <dgm:cxn modelId="{BA4DEEBD-677E-4A63-A9FA-2AAB3DAD5C01}" type="presParOf" srcId="{E9AB4464-B853-4228-8CA2-02AB9AEC575F}" destId="{DABDD7C8-8D8C-4F68-8494-05748CD88DD9}" srcOrd="9" destOrd="0" presId="urn:microsoft.com/office/officeart/2009/3/layout/StepUpProcess"/>
    <dgm:cxn modelId="{2FAA6C83-1E95-45BA-AD5B-D1097B05E760}" type="presParOf" srcId="{DABDD7C8-8D8C-4F68-8494-05748CD88DD9}" destId="{C0155750-DF03-460D-BF8B-E229121C1E4C}" srcOrd="0" destOrd="0" presId="urn:microsoft.com/office/officeart/2009/3/layout/StepUpProcess"/>
    <dgm:cxn modelId="{9DDB0F6C-224F-4D16-9147-9685A022CE2E}" type="presParOf" srcId="{E9AB4464-B853-4228-8CA2-02AB9AEC575F}" destId="{4D13170C-FDD9-4E39-9392-E567C286D815}" srcOrd="10" destOrd="0" presId="urn:microsoft.com/office/officeart/2009/3/layout/StepUpProcess"/>
    <dgm:cxn modelId="{EDDE14A0-AB19-4693-A16A-59559745C8BB}" type="presParOf" srcId="{4D13170C-FDD9-4E39-9392-E567C286D815}" destId="{D0CC8082-20E3-4213-9A4B-3D96E48ED2EE}" srcOrd="0" destOrd="0" presId="urn:microsoft.com/office/officeart/2009/3/layout/StepUpProcess"/>
    <dgm:cxn modelId="{27324B4E-452F-48C9-8371-011010EA4CB0}" type="presParOf" srcId="{4D13170C-FDD9-4E39-9392-E567C286D815}" destId="{E17392FA-AC94-4F7F-868C-6C511CAB06D2}"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E47D4A-59F8-4320-BBA4-89D4FF874E5A}"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BE27523B-14B8-4482-89CB-BE5680B4EE67}">
      <dgm:prSet/>
      <dgm:spPr/>
      <dgm:t>
        <a:bodyPr/>
        <a:lstStyle/>
        <a:p>
          <a:pPr rtl="0"/>
          <a:r>
            <a:rPr lang="en-US" dirty="0" smtClean="0"/>
            <a:t>Introduction and Engagement </a:t>
          </a:r>
          <a:endParaRPr lang="en-US" dirty="0"/>
        </a:p>
      </dgm:t>
    </dgm:pt>
    <dgm:pt modelId="{5EF0F7D9-7DAC-4C01-A237-EB500F97524E}" type="parTrans" cxnId="{C4672316-401E-4A03-A609-55FCC312E0C3}">
      <dgm:prSet/>
      <dgm:spPr/>
      <dgm:t>
        <a:bodyPr/>
        <a:lstStyle/>
        <a:p>
          <a:endParaRPr lang="en-US"/>
        </a:p>
      </dgm:t>
    </dgm:pt>
    <dgm:pt modelId="{DCBEDAB1-CCD0-43A6-BDEE-CADAEAEBB2FF}" type="sibTrans" cxnId="{C4672316-401E-4A03-A609-55FCC312E0C3}">
      <dgm:prSet/>
      <dgm:spPr/>
      <dgm:t>
        <a:bodyPr/>
        <a:lstStyle/>
        <a:p>
          <a:endParaRPr lang="en-US"/>
        </a:p>
      </dgm:t>
    </dgm:pt>
    <dgm:pt modelId="{CB24CF78-7E7F-49BE-B0BE-0232AC5792F7}">
      <dgm:prSet/>
      <dgm:spPr/>
      <dgm:t>
        <a:bodyPr/>
        <a:lstStyle/>
        <a:p>
          <a:pPr rtl="0"/>
          <a:r>
            <a:rPr lang="en-US" dirty="0" smtClean="0"/>
            <a:t>Assessment</a:t>
          </a:r>
          <a:endParaRPr lang="en-US" dirty="0"/>
        </a:p>
      </dgm:t>
    </dgm:pt>
    <dgm:pt modelId="{FBDE9160-889D-446A-8C64-F274F449FCFF}" type="parTrans" cxnId="{938D74E8-4253-4891-9357-9938E91295F2}">
      <dgm:prSet/>
      <dgm:spPr/>
      <dgm:t>
        <a:bodyPr/>
        <a:lstStyle/>
        <a:p>
          <a:endParaRPr lang="en-US"/>
        </a:p>
      </dgm:t>
    </dgm:pt>
    <dgm:pt modelId="{F62077DC-475B-40AC-9329-3B65C623BF03}" type="sibTrans" cxnId="{938D74E8-4253-4891-9357-9938E91295F2}">
      <dgm:prSet/>
      <dgm:spPr/>
      <dgm:t>
        <a:bodyPr/>
        <a:lstStyle/>
        <a:p>
          <a:endParaRPr lang="en-US"/>
        </a:p>
      </dgm:t>
    </dgm:pt>
    <dgm:pt modelId="{272AA5D3-E40D-4170-A96C-0672ED0C7B57}">
      <dgm:prSet/>
      <dgm:spPr/>
      <dgm:t>
        <a:bodyPr/>
        <a:lstStyle/>
        <a:p>
          <a:pPr rtl="0"/>
          <a:r>
            <a:rPr lang="en-US" dirty="0" smtClean="0"/>
            <a:t>Case Action Planning</a:t>
          </a:r>
          <a:endParaRPr lang="en-US" dirty="0"/>
        </a:p>
      </dgm:t>
    </dgm:pt>
    <dgm:pt modelId="{BA6298D3-6F40-48BA-BEAE-32AE47B2B4CB}" type="parTrans" cxnId="{5D2944CD-A104-437D-ACCA-C2AD2B0AF830}">
      <dgm:prSet/>
      <dgm:spPr/>
      <dgm:t>
        <a:bodyPr/>
        <a:lstStyle/>
        <a:p>
          <a:endParaRPr lang="en-US"/>
        </a:p>
      </dgm:t>
    </dgm:pt>
    <dgm:pt modelId="{507E3672-09B3-4BDD-A30E-6475F47935C3}" type="sibTrans" cxnId="{5D2944CD-A104-437D-ACCA-C2AD2B0AF830}">
      <dgm:prSet/>
      <dgm:spPr/>
      <dgm:t>
        <a:bodyPr/>
        <a:lstStyle/>
        <a:p>
          <a:endParaRPr lang="en-US"/>
        </a:p>
      </dgm:t>
    </dgm:pt>
    <dgm:pt modelId="{0AA87757-D0CC-4C32-BF09-4A95A5A46FCC}">
      <dgm:prSet/>
      <dgm:spPr/>
      <dgm:t>
        <a:bodyPr/>
        <a:lstStyle/>
        <a:p>
          <a:pPr rtl="0"/>
          <a:r>
            <a:rPr lang="en-US" dirty="0" smtClean="0"/>
            <a:t>Action Plan Implementation </a:t>
          </a:r>
          <a:endParaRPr lang="en-US" dirty="0"/>
        </a:p>
      </dgm:t>
    </dgm:pt>
    <dgm:pt modelId="{AD23E7D0-B5C8-40B2-9E7A-F82D3B460271}" type="parTrans" cxnId="{3C9D61CB-3E88-4522-B58A-6827B053BB99}">
      <dgm:prSet/>
      <dgm:spPr/>
      <dgm:t>
        <a:bodyPr/>
        <a:lstStyle/>
        <a:p>
          <a:endParaRPr lang="en-US"/>
        </a:p>
      </dgm:t>
    </dgm:pt>
    <dgm:pt modelId="{04D58D4D-A2B4-45F3-94AD-4EA43A03799F}" type="sibTrans" cxnId="{3C9D61CB-3E88-4522-B58A-6827B053BB99}">
      <dgm:prSet/>
      <dgm:spPr/>
      <dgm:t>
        <a:bodyPr/>
        <a:lstStyle/>
        <a:p>
          <a:endParaRPr lang="en-US"/>
        </a:p>
      </dgm:t>
    </dgm:pt>
    <dgm:pt modelId="{FEB1256A-7381-4B0D-A282-B2A161BA46CD}">
      <dgm:prSet/>
      <dgm:spPr/>
      <dgm:t>
        <a:bodyPr/>
        <a:lstStyle/>
        <a:p>
          <a:pPr rtl="0"/>
          <a:r>
            <a:rPr lang="en-US" dirty="0" smtClean="0"/>
            <a:t>Case Follow-up</a:t>
          </a:r>
          <a:endParaRPr lang="en-US" dirty="0"/>
        </a:p>
      </dgm:t>
    </dgm:pt>
    <dgm:pt modelId="{A1CDDC09-ECF2-4968-B60D-DDF9E9EEC648}" type="parTrans" cxnId="{5FB1A969-1F23-4128-B7F7-F8CEC5913CD8}">
      <dgm:prSet/>
      <dgm:spPr/>
      <dgm:t>
        <a:bodyPr/>
        <a:lstStyle/>
        <a:p>
          <a:endParaRPr lang="en-US"/>
        </a:p>
      </dgm:t>
    </dgm:pt>
    <dgm:pt modelId="{7646D114-90FA-4AA0-91CA-2993C2C9CA5D}" type="sibTrans" cxnId="{5FB1A969-1F23-4128-B7F7-F8CEC5913CD8}">
      <dgm:prSet/>
      <dgm:spPr/>
      <dgm:t>
        <a:bodyPr/>
        <a:lstStyle/>
        <a:p>
          <a:endParaRPr lang="en-US"/>
        </a:p>
      </dgm:t>
    </dgm:pt>
    <dgm:pt modelId="{F3D4AB47-4697-4E7B-9C3A-5541978B42C9}">
      <dgm:prSet/>
      <dgm:spPr/>
      <dgm:t>
        <a:bodyPr/>
        <a:lstStyle/>
        <a:p>
          <a:pPr rtl="0"/>
          <a:r>
            <a:rPr lang="en-US" dirty="0" smtClean="0"/>
            <a:t>Case Closure</a:t>
          </a:r>
          <a:endParaRPr lang="en-US" dirty="0"/>
        </a:p>
      </dgm:t>
    </dgm:pt>
    <dgm:pt modelId="{31495A8D-9742-4382-80E6-736802559F84}" type="parTrans" cxnId="{6692F1F8-AC88-4BAD-B97E-0D90337C9D20}">
      <dgm:prSet/>
      <dgm:spPr/>
      <dgm:t>
        <a:bodyPr/>
        <a:lstStyle/>
        <a:p>
          <a:endParaRPr lang="en-US"/>
        </a:p>
      </dgm:t>
    </dgm:pt>
    <dgm:pt modelId="{D3942ACD-2F75-4BBE-89B1-7CA6698DF0C1}" type="sibTrans" cxnId="{6692F1F8-AC88-4BAD-B97E-0D90337C9D20}">
      <dgm:prSet/>
      <dgm:spPr/>
      <dgm:t>
        <a:bodyPr/>
        <a:lstStyle/>
        <a:p>
          <a:endParaRPr lang="en-US"/>
        </a:p>
      </dgm:t>
    </dgm:pt>
    <dgm:pt modelId="{E9AB4464-B853-4228-8CA2-02AB9AEC575F}" type="pres">
      <dgm:prSet presAssocID="{68E47D4A-59F8-4320-BBA4-89D4FF874E5A}" presName="rootnode" presStyleCnt="0">
        <dgm:presLayoutVars>
          <dgm:chMax/>
          <dgm:chPref/>
          <dgm:dir/>
          <dgm:animLvl val="lvl"/>
        </dgm:presLayoutVars>
      </dgm:prSet>
      <dgm:spPr/>
      <dgm:t>
        <a:bodyPr/>
        <a:lstStyle/>
        <a:p>
          <a:endParaRPr lang="en-US"/>
        </a:p>
      </dgm:t>
    </dgm:pt>
    <dgm:pt modelId="{3A00E5D9-8002-44E5-8E5E-99892C9D3BB1}" type="pres">
      <dgm:prSet presAssocID="{BE27523B-14B8-4482-89CB-BE5680B4EE67}" presName="composite" presStyleCnt="0"/>
      <dgm:spPr/>
      <dgm:t>
        <a:bodyPr/>
        <a:lstStyle/>
        <a:p>
          <a:endParaRPr lang="en-US"/>
        </a:p>
      </dgm:t>
    </dgm:pt>
    <dgm:pt modelId="{7527C0C3-39E3-4C66-92FC-54D57F2363B2}" type="pres">
      <dgm:prSet presAssocID="{BE27523B-14B8-4482-89CB-BE5680B4EE67}" presName="LShape" presStyleLbl="alignNode1" presStyleIdx="0" presStyleCnt="11"/>
      <dgm:spPr/>
      <dgm:t>
        <a:bodyPr/>
        <a:lstStyle/>
        <a:p>
          <a:endParaRPr lang="en-US"/>
        </a:p>
      </dgm:t>
    </dgm:pt>
    <dgm:pt modelId="{B14538EA-6461-44A9-951F-C36F0057DFE4}" type="pres">
      <dgm:prSet presAssocID="{BE27523B-14B8-4482-89CB-BE5680B4EE67}" presName="ParentText" presStyleLbl="revTx" presStyleIdx="0" presStyleCnt="6">
        <dgm:presLayoutVars>
          <dgm:chMax val="0"/>
          <dgm:chPref val="0"/>
          <dgm:bulletEnabled val="1"/>
        </dgm:presLayoutVars>
      </dgm:prSet>
      <dgm:spPr/>
      <dgm:t>
        <a:bodyPr/>
        <a:lstStyle/>
        <a:p>
          <a:endParaRPr lang="en-US"/>
        </a:p>
      </dgm:t>
    </dgm:pt>
    <dgm:pt modelId="{58F406AF-12EF-4660-B081-41C2D2659039}" type="pres">
      <dgm:prSet presAssocID="{BE27523B-14B8-4482-89CB-BE5680B4EE67}" presName="Triangle" presStyleLbl="alignNode1" presStyleIdx="1" presStyleCnt="11"/>
      <dgm:spPr/>
      <dgm:t>
        <a:bodyPr/>
        <a:lstStyle/>
        <a:p>
          <a:endParaRPr lang="en-US"/>
        </a:p>
      </dgm:t>
    </dgm:pt>
    <dgm:pt modelId="{BA3EDD48-A6B3-4C3F-8F31-C84A686CD8CD}" type="pres">
      <dgm:prSet presAssocID="{DCBEDAB1-CCD0-43A6-BDEE-CADAEAEBB2FF}" presName="sibTrans" presStyleCnt="0"/>
      <dgm:spPr/>
      <dgm:t>
        <a:bodyPr/>
        <a:lstStyle/>
        <a:p>
          <a:endParaRPr lang="en-US"/>
        </a:p>
      </dgm:t>
    </dgm:pt>
    <dgm:pt modelId="{FE53FBBC-0C8D-4369-88E2-4D5C7EBD6BA7}" type="pres">
      <dgm:prSet presAssocID="{DCBEDAB1-CCD0-43A6-BDEE-CADAEAEBB2FF}" presName="space" presStyleCnt="0"/>
      <dgm:spPr/>
      <dgm:t>
        <a:bodyPr/>
        <a:lstStyle/>
        <a:p>
          <a:endParaRPr lang="en-US"/>
        </a:p>
      </dgm:t>
    </dgm:pt>
    <dgm:pt modelId="{EF03FF97-BF49-4AAB-BDDE-22FFE75D4ED0}" type="pres">
      <dgm:prSet presAssocID="{CB24CF78-7E7F-49BE-B0BE-0232AC5792F7}" presName="composite" presStyleCnt="0"/>
      <dgm:spPr/>
      <dgm:t>
        <a:bodyPr/>
        <a:lstStyle/>
        <a:p>
          <a:endParaRPr lang="en-US"/>
        </a:p>
      </dgm:t>
    </dgm:pt>
    <dgm:pt modelId="{CFB79CED-B26C-4B26-B699-0BB086FD2EF9}" type="pres">
      <dgm:prSet presAssocID="{CB24CF78-7E7F-49BE-B0BE-0232AC5792F7}" presName="LShape" presStyleLbl="alignNode1" presStyleIdx="2" presStyleCnt="11"/>
      <dgm:spPr/>
      <dgm:t>
        <a:bodyPr/>
        <a:lstStyle/>
        <a:p>
          <a:endParaRPr lang="en-US"/>
        </a:p>
      </dgm:t>
    </dgm:pt>
    <dgm:pt modelId="{1D4B9C42-21F4-4984-A09E-4634E1473075}" type="pres">
      <dgm:prSet presAssocID="{CB24CF78-7E7F-49BE-B0BE-0232AC5792F7}" presName="ParentText" presStyleLbl="revTx" presStyleIdx="1" presStyleCnt="6">
        <dgm:presLayoutVars>
          <dgm:chMax val="0"/>
          <dgm:chPref val="0"/>
          <dgm:bulletEnabled val="1"/>
        </dgm:presLayoutVars>
      </dgm:prSet>
      <dgm:spPr/>
      <dgm:t>
        <a:bodyPr/>
        <a:lstStyle/>
        <a:p>
          <a:endParaRPr lang="en-US"/>
        </a:p>
      </dgm:t>
    </dgm:pt>
    <dgm:pt modelId="{1838C6DE-4D06-4CC4-B02A-DE5C9395FEAB}" type="pres">
      <dgm:prSet presAssocID="{CB24CF78-7E7F-49BE-B0BE-0232AC5792F7}" presName="Triangle" presStyleLbl="alignNode1" presStyleIdx="3" presStyleCnt="11"/>
      <dgm:spPr/>
      <dgm:t>
        <a:bodyPr/>
        <a:lstStyle/>
        <a:p>
          <a:endParaRPr lang="en-US"/>
        </a:p>
      </dgm:t>
    </dgm:pt>
    <dgm:pt modelId="{E6C0EDD2-EAA0-4A3D-9F94-5F43B1AA5333}" type="pres">
      <dgm:prSet presAssocID="{F62077DC-475B-40AC-9329-3B65C623BF03}" presName="sibTrans" presStyleCnt="0"/>
      <dgm:spPr/>
      <dgm:t>
        <a:bodyPr/>
        <a:lstStyle/>
        <a:p>
          <a:endParaRPr lang="en-US"/>
        </a:p>
      </dgm:t>
    </dgm:pt>
    <dgm:pt modelId="{669AE0AA-81E7-4D59-84AC-AF554CACC5F6}" type="pres">
      <dgm:prSet presAssocID="{F62077DC-475B-40AC-9329-3B65C623BF03}" presName="space" presStyleCnt="0"/>
      <dgm:spPr/>
      <dgm:t>
        <a:bodyPr/>
        <a:lstStyle/>
        <a:p>
          <a:endParaRPr lang="en-US"/>
        </a:p>
      </dgm:t>
    </dgm:pt>
    <dgm:pt modelId="{8A5EF662-5851-4D1A-8D78-4F57CE56FCEC}" type="pres">
      <dgm:prSet presAssocID="{272AA5D3-E40D-4170-A96C-0672ED0C7B57}" presName="composite" presStyleCnt="0"/>
      <dgm:spPr/>
      <dgm:t>
        <a:bodyPr/>
        <a:lstStyle/>
        <a:p>
          <a:endParaRPr lang="en-US"/>
        </a:p>
      </dgm:t>
    </dgm:pt>
    <dgm:pt modelId="{D970368F-9A6B-477B-A9A9-256605503F81}" type="pres">
      <dgm:prSet presAssocID="{272AA5D3-E40D-4170-A96C-0672ED0C7B57}" presName="LShape" presStyleLbl="alignNode1" presStyleIdx="4" presStyleCnt="11"/>
      <dgm:spPr/>
      <dgm:t>
        <a:bodyPr/>
        <a:lstStyle/>
        <a:p>
          <a:endParaRPr lang="en-US"/>
        </a:p>
      </dgm:t>
    </dgm:pt>
    <dgm:pt modelId="{FFA0CFE3-26B5-4DF0-8E31-94941B4C83F8}" type="pres">
      <dgm:prSet presAssocID="{272AA5D3-E40D-4170-A96C-0672ED0C7B57}" presName="ParentText" presStyleLbl="revTx" presStyleIdx="2" presStyleCnt="6">
        <dgm:presLayoutVars>
          <dgm:chMax val="0"/>
          <dgm:chPref val="0"/>
          <dgm:bulletEnabled val="1"/>
        </dgm:presLayoutVars>
      </dgm:prSet>
      <dgm:spPr/>
      <dgm:t>
        <a:bodyPr/>
        <a:lstStyle/>
        <a:p>
          <a:endParaRPr lang="en-US"/>
        </a:p>
      </dgm:t>
    </dgm:pt>
    <dgm:pt modelId="{66F222C1-8977-474A-BDA3-36077D9D7421}" type="pres">
      <dgm:prSet presAssocID="{272AA5D3-E40D-4170-A96C-0672ED0C7B57}" presName="Triangle" presStyleLbl="alignNode1" presStyleIdx="5" presStyleCnt="11"/>
      <dgm:spPr/>
      <dgm:t>
        <a:bodyPr/>
        <a:lstStyle/>
        <a:p>
          <a:endParaRPr lang="en-US"/>
        </a:p>
      </dgm:t>
    </dgm:pt>
    <dgm:pt modelId="{6C57DE6A-A4A5-4954-A478-72117FDB5B7B}" type="pres">
      <dgm:prSet presAssocID="{507E3672-09B3-4BDD-A30E-6475F47935C3}" presName="sibTrans" presStyleCnt="0"/>
      <dgm:spPr/>
      <dgm:t>
        <a:bodyPr/>
        <a:lstStyle/>
        <a:p>
          <a:endParaRPr lang="en-US"/>
        </a:p>
      </dgm:t>
    </dgm:pt>
    <dgm:pt modelId="{F788FD1B-D958-46B7-AB23-2D025C6161A2}" type="pres">
      <dgm:prSet presAssocID="{507E3672-09B3-4BDD-A30E-6475F47935C3}" presName="space" presStyleCnt="0"/>
      <dgm:spPr/>
      <dgm:t>
        <a:bodyPr/>
        <a:lstStyle/>
        <a:p>
          <a:endParaRPr lang="en-US"/>
        </a:p>
      </dgm:t>
    </dgm:pt>
    <dgm:pt modelId="{60FD33DE-1A74-4DF3-B458-C7683782D072}" type="pres">
      <dgm:prSet presAssocID="{0AA87757-D0CC-4C32-BF09-4A95A5A46FCC}" presName="composite" presStyleCnt="0"/>
      <dgm:spPr/>
      <dgm:t>
        <a:bodyPr/>
        <a:lstStyle/>
        <a:p>
          <a:endParaRPr lang="en-US"/>
        </a:p>
      </dgm:t>
    </dgm:pt>
    <dgm:pt modelId="{CCC6F46F-D283-4BC6-A0C4-D0D84C819B00}" type="pres">
      <dgm:prSet presAssocID="{0AA87757-D0CC-4C32-BF09-4A95A5A46FCC}" presName="LShape" presStyleLbl="alignNode1" presStyleIdx="6" presStyleCnt="11"/>
      <dgm:spPr/>
      <dgm:t>
        <a:bodyPr/>
        <a:lstStyle/>
        <a:p>
          <a:endParaRPr lang="en-US"/>
        </a:p>
      </dgm:t>
    </dgm:pt>
    <dgm:pt modelId="{43EC0BE3-7250-4F39-8E55-24C6217C5B02}" type="pres">
      <dgm:prSet presAssocID="{0AA87757-D0CC-4C32-BF09-4A95A5A46FCC}" presName="ParentText" presStyleLbl="revTx" presStyleIdx="3" presStyleCnt="6">
        <dgm:presLayoutVars>
          <dgm:chMax val="0"/>
          <dgm:chPref val="0"/>
          <dgm:bulletEnabled val="1"/>
        </dgm:presLayoutVars>
      </dgm:prSet>
      <dgm:spPr/>
      <dgm:t>
        <a:bodyPr/>
        <a:lstStyle/>
        <a:p>
          <a:endParaRPr lang="en-US"/>
        </a:p>
      </dgm:t>
    </dgm:pt>
    <dgm:pt modelId="{F23E8A7F-EFB8-4539-8A4F-8380B9736C07}" type="pres">
      <dgm:prSet presAssocID="{0AA87757-D0CC-4C32-BF09-4A95A5A46FCC}" presName="Triangle" presStyleLbl="alignNode1" presStyleIdx="7" presStyleCnt="11"/>
      <dgm:spPr/>
      <dgm:t>
        <a:bodyPr/>
        <a:lstStyle/>
        <a:p>
          <a:endParaRPr lang="en-US"/>
        </a:p>
      </dgm:t>
    </dgm:pt>
    <dgm:pt modelId="{CE9337BA-C8AF-4814-BC8F-F69253C33A02}" type="pres">
      <dgm:prSet presAssocID="{04D58D4D-A2B4-45F3-94AD-4EA43A03799F}" presName="sibTrans" presStyleCnt="0"/>
      <dgm:spPr/>
      <dgm:t>
        <a:bodyPr/>
        <a:lstStyle/>
        <a:p>
          <a:endParaRPr lang="en-US"/>
        </a:p>
      </dgm:t>
    </dgm:pt>
    <dgm:pt modelId="{77002C99-10B8-489B-AEEF-6079E88346CB}" type="pres">
      <dgm:prSet presAssocID="{04D58D4D-A2B4-45F3-94AD-4EA43A03799F}" presName="space" presStyleCnt="0"/>
      <dgm:spPr/>
      <dgm:t>
        <a:bodyPr/>
        <a:lstStyle/>
        <a:p>
          <a:endParaRPr lang="en-US"/>
        </a:p>
      </dgm:t>
    </dgm:pt>
    <dgm:pt modelId="{BFCEFEC7-345B-4471-8760-23B3F8E96BC0}" type="pres">
      <dgm:prSet presAssocID="{FEB1256A-7381-4B0D-A282-B2A161BA46CD}" presName="composite" presStyleCnt="0"/>
      <dgm:spPr/>
      <dgm:t>
        <a:bodyPr/>
        <a:lstStyle/>
        <a:p>
          <a:endParaRPr lang="en-US"/>
        </a:p>
      </dgm:t>
    </dgm:pt>
    <dgm:pt modelId="{DF4C3DEC-E16E-4685-A310-C394CC3DD94C}" type="pres">
      <dgm:prSet presAssocID="{FEB1256A-7381-4B0D-A282-B2A161BA46CD}" presName="LShape" presStyleLbl="alignNode1" presStyleIdx="8" presStyleCnt="11"/>
      <dgm:spPr/>
      <dgm:t>
        <a:bodyPr/>
        <a:lstStyle/>
        <a:p>
          <a:endParaRPr lang="en-US"/>
        </a:p>
      </dgm:t>
    </dgm:pt>
    <dgm:pt modelId="{0F9F570F-352F-418C-A4D8-B04448F86B72}" type="pres">
      <dgm:prSet presAssocID="{FEB1256A-7381-4B0D-A282-B2A161BA46CD}" presName="ParentText" presStyleLbl="revTx" presStyleIdx="4" presStyleCnt="6">
        <dgm:presLayoutVars>
          <dgm:chMax val="0"/>
          <dgm:chPref val="0"/>
          <dgm:bulletEnabled val="1"/>
        </dgm:presLayoutVars>
      </dgm:prSet>
      <dgm:spPr/>
      <dgm:t>
        <a:bodyPr/>
        <a:lstStyle/>
        <a:p>
          <a:endParaRPr lang="en-US"/>
        </a:p>
      </dgm:t>
    </dgm:pt>
    <dgm:pt modelId="{19057FA2-A9D3-4BDC-9247-58F225C567D4}" type="pres">
      <dgm:prSet presAssocID="{FEB1256A-7381-4B0D-A282-B2A161BA46CD}" presName="Triangle" presStyleLbl="alignNode1" presStyleIdx="9" presStyleCnt="11"/>
      <dgm:spPr/>
      <dgm:t>
        <a:bodyPr/>
        <a:lstStyle/>
        <a:p>
          <a:endParaRPr lang="en-US"/>
        </a:p>
      </dgm:t>
    </dgm:pt>
    <dgm:pt modelId="{DABDD7C8-8D8C-4F68-8494-05748CD88DD9}" type="pres">
      <dgm:prSet presAssocID="{7646D114-90FA-4AA0-91CA-2993C2C9CA5D}" presName="sibTrans" presStyleCnt="0"/>
      <dgm:spPr/>
      <dgm:t>
        <a:bodyPr/>
        <a:lstStyle/>
        <a:p>
          <a:endParaRPr lang="en-US"/>
        </a:p>
      </dgm:t>
    </dgm:pt>
    <dgm:pt modelId="{C0155750-DF03-460D-BF8B-E229121C1E4C}" type="pres">
      <dgm:prSet presAssocID="{7646D114-90FA-4AA0-91CA-2993C2C9CA5D}" presName="space" presStyleCnt="0"/>
      <dgm:spPr/>
      <dgm:t>
        <a:bodyPr/>
        <a:lstStyle/>
        <a:p>
          <a:endParaRPr lang="en-US"/>
        </a:p>
      </dgm:t>
    </dgm:pt>
    <dgm:pt modelId="{4D13170C-FDD9-4E39-9392-E567C286D815}" type="pres">
      <dgm:prSet presAssocID="{F3D4AB47-4697-4E7B-9C3A-5541978B42C9}" presName="composite" presStyleCnt="0"/>
      <dgm:spPr/>
      <dgm:t>
        <a:bodyPr/>
        <a:lstStyle/>
        <a:p>
          <a:endParaRPr lang="en-US"/>
        </a:p>
      </dgm:t>
    </dgm:pt>
    <dgm:pt modelId="{D0CC8082-20E3-4213-9A4B-3D96E48ED2EE}" type="pres">
      <dgm:prSet presAssocID="{F3D4AB47-4697-4E7B-9C3A-5541978B42C9}" presName="LShape" presStyleLbl="alignNode1" presStyleIdx="10" presStyleCnt="11"/>
      <dgm:spPr/>
      <dgm:t>
        <a:bodyPr/>
        <a:lstStyle/>
        <a:p>
          <a:endParaRPr lang="en-US"/>
        </a:p>
      </dgm:t>
    </dgm:pt>
    <dgm:pt modelId="{E17392FA-AC94-4F7F-868C-6C511CAB06D2}" type="pres">
      <dgm:prSet presAssocID="{F3D4AB47-4697-4E7B-9C3A-5541978B42C9}" presName="ParentText" presStyleLbl="revTx" presStyleIdx="5" presStyleCnt="6">
        <dgm:presLayoutVars>
          <dgm:chMax val="0"/>
          <dgm:chPref val="0"/>
          <dgm:bulletEnabled val="1"/>
        </dgm:presLayoutVars>
      </dgm:prSet>
      <dgm:spPr/>
      <dgm:t>
        <a:bodyPr/>
        <a:lstStyle/>
        <a:p>
          <a:endParaRPr lang="en-US"/>
        </a:p>
      </dgm:t>
    </dgm:pt>
  </dgm:ptLst>
  <dgm:cxnLst>
    <dgm:cxn modelId="{F4E9DCED-DECC-46C4-83B0-10D6A8764325}" type="presOf" srcId="{68E47D4A-59F8-4320-BBA4-89D4FF874E5A}" destId="{E9AB4464-B853-4228-8CA2-02AB9AEC575F}" srcOrd="0" destOrd="0" presId="urn:microsoft.com/office/officeart/2009/3/layout/StepUpProcess"/>
    <dgm:cxn modelId="{85214C26-5AC6-438F-8EE7-C5379FCC6666}" type="presOf" srcId="{F3D4AB47-4697-4E7B-9C3A-5541978B42C9}" destId="{E17392FA-AC94-4F7F-868C-6C511CAB06D2}" srcOrd="0" destOrd="0" presId="urn:microsoft.com/office/officeart/2009/3/layout/StepUpProcess"/>
    <dgm:cxn modelId="{6692F1F8-AC88-4BAD-B97E-0D90337C9D20}" srcId="{68E47D4A-59F8-4320-BBA4-89D4FF874E5A}" destId="{F3D4AB47-4697-4E7B-9C3A-5541978B42C9}" srcOrd="5" destOrd="0" parTransId="{31495A8D-9742-4382-80E6-736802559F84}" sibTransId="{D3942ACD-2F75-4BBE-89B1-7CA6698DF0C1}"/>
    <dgm:cxn modelId="{3C9D61CB-3E88-4522-B58A-6827B053BB99}" srcId="{68E47D4A-59F8-4320-BBA4-89D4FF874E5A}" destId="{0AA87757-D0CC-4C32-BF09-4A95A5A46FCC}" srcOrd="3" destOrd="0" parTransId="{AD23E7D0-B5C8-40B2-9E7A-F82D3B460271}" sibTransId="{04D58D4D-A2B4-45F3-94AD-4EA43A03799F}"/>
    <dgm:cxn modelId="{938D74E8-4253-4891-9357-9938E91295F2}" srcId="{68E47D4A-59F8-4320-BBA4-89D4FF874E5A}" destId="{CB24CF78-7E7F-49BE-B0BE-0232AC5792F7}" srcOrd="1" destOrd="0" parTransId="{FBDE9160-889D-446A-8C64-F274F449FCFF}" sibTransId="{F62077DC-475B-40AC-9329-3B65C623BF03}"/>
    <dgm:cxn modelId="{5FB1A969-1F23-4128-B7F7-F8CEC5913CD8}" srcId="{68E47D4A-59F8-4320-BBA4-89D4FF874E5A}" destId="{FEB1256A-7381-4B0D-A282-B2A161BA46CD}" srcOrd="4" destOrd="0" parTransId="{A1CDDC09-ECF2-4968-B60D-DDF9E9EEC648}" sibTransId="{7646D114-90FA-4AA0-91CA-2993C2C9CA5D}"/>
    <dgm:cxn modelId="{D98A70BE-E8B1-478B-9DA3-37CE6F057981}" type="presOf" srcId="{CB24CF78-7E7F-49BE-B0BE-0232AC5792F7}" destId="{1D4B9C42-21F4-4984-A09E-4634E1473075}" srcOrd="0" destOrd="0" presId="urn:microsoft.com/office/officeart/2009/3/layout/StepUpProcess"/>
    <dgm:cxn modelId="{5D2944CD-A104-437D-ACCA-C2AD2B0AF830}" srcId="{68E47D4A-59F8-4320-BBA4-89D4FF874E5A}" destId="{272AA5D3-E40D-4170-A96C-0672ED0C7B57}" srcOrd="2" destOrd="0" parTransId="{BA6298D3-6F40-48BA-BEAE-32AE47B2B4CB}" sibTransId="{507E3672-09B3-4BDD-A30E-6475F47935C3}"/>
    <dgm:cxn modelId="{5A466D6F-70EA-41A8-8B27-BF19CD2AFD1F}" type="presOf" srcId="{272AA5D3-E40D-4170-A96C-0672ED0C7B57}" destId="{FFA0CFE3-26B5-4DF0-8E31-94941B4C83F8}" srcOrd="0" destOrd="0" presId="urn:microsoft.com/office/officeart/2009/3/layout/StepUpProcess"/>
    <dgm:cxn modelId="{DF743D17-5D59-4918-A83E-3A528F455CD6}" type="presOf" srcId="{0AA87757-D0CC-4C32-BF09-4A95A5A46FCC}" destId="{43EC0BE3-7250-4F39-8E55-24C6217C5B02}" srcOrd="0" destOrd="0" presId="urn:microsoft.com/office/officeart/2009/3/layout/StepUpProcess"/>
    <dgm:cxn modelId="{C4672316-401E-4A03-A609-55FCC312E0C3}" srcId="{68E47D4A-59F8-4320-BBA4-89D4FF874E5A}" destId="{BE27523B-14B8-4482-89CB-BE5680B4EE67}" srcOrd="0" destOrd="0" parTransId="{5EF0F7D9-7DAC-4C01-A237-EB500F97524E}" sibTransId="{DCBEDAB1-CCD0-43A6-BDEE-CADAEAEBB2FF}"/>
    <dgm:cxn modelId="{07F3A126-30AF-4081-910E-08D199D6CA0E}" type="presOf" srcId="{BE27523B-14B8-4482-89CB-BE5680B4EE67}" destId="{B14538EA-6461-44A9-951F-C36F0057DFE4}" srcOrd="0" destOrd="0" presId="urn:microsoft.com/office/officeart/2009/3/layout/StepUpProcess"/>
    <dgm:cxn modelId="{436B5538-5C18-4C59-952A-D0BBC06C463C}" type="presOf" srcId="{FEB1256A-7381-4B0D-A282-B2A161BA46CD}" destId="{0F9F570F-352F-418C-A4D8-B04448F86B72}" srcOrd="0" destOrd="0" presId="urn:microsoft.com/office/officeart/2009/3/layout/StepUpProcess"/>
    <dgm:cxn modelId="{E8AE1D84-20BD-4605-8D79-A24628CA8622}" type="presParOf" srcId="{E9AB4464-B853-4228-8CA2-02AB9AEC575F}" destId="{3A00E5D9-8002-44E5-8E5E-99892C9D3BB1}" srcOrd="0" destOrd="0" presId="urn:microsoft.com/office/officeart/2009/3/layout/StepUpProcess"/>
    <dgm:cxn modelId="{CCD3C434-E31B-4C38-AA2A-9A954036C4A9}" type="presParOf" srcId="{3A00E5D9-8002-44E5-8E5E-99892C9D3BB1}" destId="{7527C0C3-39E3-4C66-92FC-54D57F2363B2}" srcOrd="0" destOrd="0" presId="urn:microsoft.com/office/officeart/2009/3/layout/StepUpProcess"/>
    <dgm:cxn modelId="{FAB950A2-7F84-4F38-B795-EFE580CABD90}" type="presParOf" srcId="{3A00E5D9-8002-44E5-8E5E-99892C9D3BB1}" destId="{B14538EA-6461-44A9-951F-C36F0057DFE4}" srcOrd="1" destOrd="0" presId="urn:microsoft.com/office/officeart/2009/3/layout/StepUpProcess"/>
    <dgm:cxn modelId="{242017B4-3A50-4221-9948-A38907BED493}" type="presParOf" srcId="{3A00E5D9-8002-44E5-8E5E-99892C9D3BB1}" destId="{58F406AF-12EF-4660-B081-41C2D2659039}" srcOrd="2" destOrd="0" presId="urn:microsoft.com/office/officeart/2009/3/layout/StepUpProcess"/>
    <dgm:cxn modelId="{0525C397-E76C-4FBE-85AC-3D86AC668059}" type="presParOf" srcId="{E9AB4464-B853-4228-8CA2-02AB9AEC575F}" destId="{BA3EDD48-A6B3-4C3F-8F31-C84A686CD8CD}" srcOrd="1" destOrd="0" presId="urn:microsoft.com/office/officeart/2009/3/layout/StepUpProcess"/>
    <dgm:cxn modelId="{079967C7-DB34-4CF8-9715-25DD353BB0F6}" type="presParOf" srcId="{BA3EDD48-A6B3-4C3F-8F31-C84A686CD8CD}" destId="{FE53FBBC-0C8D-4369-88E2-4D5C7EBD6BA7}" srcOrd="0" destOrd="0" presId="urn:microsoft.com/office/officeart/2009/3/layout/StepUpProcess"/>
    <dgm:cxn modelId="{DF5CAEA9-E46B-4ACB-9A8A-22E5CEA7A649}" type="presParOf" srcId="{E9AB4464-B853-4228-8CA2-02AB9AEC575F}" destId="{EF03FF97-BF49-4AAB-BDDE-22FFE75D4ED0}" srcOrd="2" destOrd="0" presId="urn:microsoft.com/office/officeart/2009/3/layout/StepUpProcess"/>
    <dgm:cxn modelId="{5BFCDE4B-AD12-4525-AA4B-D7752288E7AE}" type="presParOf" srcId="{EF03FF97-BF49-4AAB-BDDE-22FFE75D4ED0}" destId="{CFB79CED-B26C-4B26-B699-0BB086FD2EF9}" srcOrd="0" destOrd="0" presId="urn:microsoft.com/office/officeart/2009/3/layout/StepUpProcess"/>
    <dgm:cxn modelId="{17D0C117-9E10-4A0D-809E-AB7D930E1A37}" type="presParOf" srcId="{EF03FF97-BF49-4AAB-BDDE-22FFE75D4ED0}" destId="{1D4B9C42-21F4-4984-A09E-4634E1473075}" srcOrd="1" destOrd="0" presId="urn:microsoft.com/office/officeart/2009/3/layout/StepUpProcess"/>
    <dgm:cxn modelId="{6E673BBC-FD7F-428D-8D14-BC912CB3FC79}" type="presParOf" srcId="{EF03FF97-BF49-4AAB-BDDE-22FFE75D4ED0}" destId="{1838C6DE-4D06-4CC4-B02A-DE5C9395FEAB}" srcOrd="2" destOrd="0" presId="urn:microsoft.com/office/officeart/2009/3/layout/StepUpProcess"/>
    <dgm:cxn modelId="{5971499B-708F-4E7B-BAD5-BFF829E138BC}" type="presParOf" srcId="{E9AB4464-B853-4228-8CA2-02AB9AEC575F}" destId="{E6C0EDD2-EAA0-4A3D-9F94-5F43B1AA5333}" srcOrd="3" destOrd="0" presId="urn:microsoft.com/office/officeart/2009/3/layout/StepUpProcess"/>
    <dgm:cxn modelId="{760F428C-DCF2-4627-8639-4653D700E548}" type="presParOf" srcId="{E6C0EDD2-EAA0-4A3D-9F94-5F43B1AA5333}" destId="{669AE0AA-81E7-4D59-84AC-AF554CACC5F6}" srcOrd="0" destOrd="0" presId="urn:microsoft.com/office/officeart/2009/3/layout/StepUpProcess"/>
    <dgm:cxn modelId="{B55075D8-CD76-4C25-860E-95F4B2ABB77A}" type="presParOf" srcId="{E9AB4464-B853-4228-8CA2-02AB9AEC575F}" destId="{8A5EF662-5851-4D1A-8D78-4F57CE56FCEC}" srcOrd="4" destOrd="0" presId="urn:microsoft.com/office/officeart/2009/3/layout/StepUpProcess"/>
    <dgm:cxn modelId="{DCE1D0B5-95CC-434C-9571-13F40C35D1EC}" type="presParOf" srcId="{8A5EF662-5851-4D1A-8D78-4F57CE56FCEC}" destId="{D970368F-9A6B-477B-A9A9-256605503F81}" srcOrd="0" destOrd="0" presId="urn:microsoft.com/office/officeart/2009/3/layout/StepUpProcess"/>
    <dgm:cxn modelId="{24B32291-731B-4116-9D60-AF820ADC6027}" type="presParOf" srcId="{8A5EF662-5851-4D1A-8D78-4F57CE56FCEC}" destId="{FFA0CFE3-26B5-4DF0-8E31-94941B4C83F8}" srcOrd="1" destOrd="0" presId="urn:microsoft.com/office/officeart/2009/3/layout/StepUpProcess"/>
    <dgm:cxn modelId="{4FCCD230-6F29-4222-B629-2BC0BA7CC828}" type="presParOf" srcId="{8A5EF662-5851-4D1A-8D78-4F57CE56FCEC}" destId="{66F222C1-8977-474A-BDA3-36077D9D7421}" srcOrd="2" destOrd="0" presId="urn:microsoft.com/office/officeart/2009/3/layout/StepUpProcess"/>
    <dgm:cxn modelId="{7007DCAB-168C-4D7E-AF00-784E765D2FB4}" type="presParOf" srcId="{E9AB4464-B853-4228-8CA2-02AB9AEC575F}" destId="{6C57DE6A-A4A5-4954-A478-72117FDB5B7B}" srcOrd="5" destOrd="0" presId="urn:microsoft.com/office/officeart/2009/3/layout/StepUpProcess"/>
    <dgm:cxn modelId="{0050DB74-85DA-4D94-90B5-A79C444D0EA3}" type="presParOf" srcId="{6C57DE6A-A4A5-4954-A478-72117FDB5B7B}" destId="{F788FD1B-D958-46B7-AB23-2D025C6161A2}" srcOrd="0" destOrd="0" presId="urn:microsoft.com/office/officeart/2009/3/layout/StepUpProcess"/>
    <dgm:cxn modelId="{C056EC5D-7D14-4C57-A723-FF771DC3A32E}" type="presParOf" srcId="{E9AB4464-B853-4228-8CA2-02AB9AEC575F}" destId="{60FD33DE-1A74-4DF3-B458-C7683782D072}" srcOrd="6" destOrd="0" presId="urn:microsoft.com/office/officeart/2009/3/layout/StepUpProcess"/>
    <dgm:cxn modelId="{A03A93F2-F7AA-4A95-BADF-45563C468E2A}" type="presParOf" srcId="{60FD33DE-1A74-4DF3-B458-C7683782D072}" destId="{CCC6F46F-D283-4BC6-A0C4-D0D84C819B00}" srcOrd="0" destOrd="0" presId="urn:microsoft.com/office/officeart/2009/3/layout/StepUpProcess"/>
    <dgm:cxn modelId="{7DAC0EFD-B528-4FD9-9B93-89C81EE07516}" type="presParOf" srcId="{60FD33DE-1A74-4DF3-B458-C7683782D072}" destId="{43EC0BE3-7250-4F39-8E55-24C6217C5B02}" srcOrd="1" destOrd="0" presId="urn:microsoft.com/office/officeart/2009/3/layout/StepUpProcess"/>
    <dgm:cxn modelId="{4202137F-181E-4493-B4C0-7FE6D24D0534}" type="presParOf" srcId="{60FD33DE-1A74-4DF3-B458-C7683782D072}" destId="{F23E8A7F-EFB8-4539-8A4F-8380B9736C07}" srcOrd="2" destOrd="0" presId="urn:microsoft.com/office/officeart/2009/3/layout/StepUpProcess"/>
    <dgm:cxn modelId="{FAE03AC1-757F-4601-8786-FEF9738DD125}" type="presParOf" srcId="{E9AB4464-B853-4228-8CA2-02AB9AEC575F}" destId="{CE9337BA-C8AF-4814-BC8F-F69253C33A02}" srcOrd="7" destOrd="0" presId="urn:microsoft.com/office/officeart/2009/3/layout/StepUpProcess"/>
    <dgm:cxn modelId="{FBDC4C34-57F6-4332-829A-738714BDA556}" type="presParOf" srcId="{CE9337BA-C8AF-4814-BC8F-F69253C33A02}" destId="{77002C99-10B8-489B-AEEF-6079E88346CB}" srcOrd="0" destOrd="0" presId="urn:microsoft.com/office/officeart/2009/3/layout/StepUpProcess"/>
    <dgm:cxn modelId="{E9BC9077-85DE-4C0B-9817-BBBD97809525}" type="presParOf" srcId="{E9AB4464-B853-4228-8CA2-02AB9AEC575F}" destId="{BFCEFEC7-345B-4471-8760-23B3F8E96BC0}" srcOrd="8" destOrd="0" presId="urn:microsoft.com/office/officeart/2009/3/layout/StepUpProcess"/>
    <dgm:cxn modelId="{5BA03FDD-A248-4F37-84C1-7BA21C408B8C}" type="presParOf" srcId="{BFCEFEC7-345B-4471-8760-23B3F8E96BC0}" destId="{DF4C3DEC-E16E-4685-A310-C394CC3DD94C}" srcOrd="0" destOrd="0" presId="urn:microsoft.com/office/officeart/2009/3/layout/StepUpProcess"/>
    <dgm:cxn modelId="{2F119B9F-EE84-4210-BB42-0F040DEFF671}" type="presParOf" srcId="{BFCEFEC7-345B-4471-8760-23B3F8E96BC0}" destId="{0F9F570F-352F-418C-A4D8-B04448F86B72}" srcOrd="1" destOrd="0" presId="urn:microsoft.com/office/officeart/2009/3/layout/StepUpProcess"/>
    <dgm:cxn modelId="{81140C0B-E1E8-4AA1-89DF-24FD71BA1833}" type="presParOf" srcId="{BFCEFEC7-345B-4471-8760-23B3F8E96BC0}" destId="{19057FA2-A9D3-4BDC-9247-58F225C567D4}" srcOrd="2" destOrd="0" presId="urn:microsoft.com/office/officeart/2009/3/layout/StepUpProcess"/>
    <dgm:cxn modelId="{D9A83F8F-95A9-419C-BC1C-65BD3BD9E301}" type="presParOf" srcId="{E9AB4464-B853-4228-8CA2-02AB9AEC575F}" destId="{DABDD7C8-8D8C-4F68-8494-05748CD88DD9}" srcOrd="9" destOrd="0" presId="urn:microsoft.com/office/officeart/2009/3/layout/StepUpProcess"/>
    <dgm:cxn modelId="{B3ECCBDB-7A1C-4F1D-9350-9AC103BB5563}" type="presParOf" srcId="{DABDD7C8-8D8C-4F68-8494-05748CD88DD9}" destId="{C0155750-DF03-460D-BF8B-E229121C1E4C}" srcOrd="0" destOrd="0" presId="urn:microsoft.com/office/officeart/2009/3/layout/StepUpProcess"/>
    <dgm:cxn modelId="{DA99F17A-0773-4B3E-973E-C36AE73F1373}" type="presParOf" srcId="{E9AB4464-B853-4228-8CA2-02AB9AEC575F}" destId="{4D13170C-FDD9-4E39-9392-E567C286D815}" srcOrd="10" destOrd="0" presId="urn:microsoft.com/office/officeart/2009/3/layout/StepUpProcess"/>
    <dgm:cxn modelId="{AD385055-C5B6-4BF4-A1F0-1E8BBACBEDDA}" type="presParOf" srcId="{4D13170C-FDD9-4E39-9392-E567C286D815}" destId="{D0CC8082-20E3-4213-9A4B-3D96E48ED2EE}" srcOrd="0" destOrd="0" presId="urn:microsoft.com/office/officeart/2009/3/layout/StepUpProcess"/>
    <dgm:cxn modelId="{70699EE3-2CDB-4784-9363-89FC6281E43B}" type="presParOf" srcId="{4D13170C-FDD9-4E39-9392-E567C286D815}" destId="{E17392FA-AC94-4F7F-868C-6C511CAB06D2}"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27C0C3-39E3-4C66-92FC-54D57F2363B2}">
      <dsp:nvSpPr>
        <dsp:cNvPr id="0" name=""/>
        <dsp:cNvSpPr/>
      </dsp:nvSpPr>
      <dsp:spPr>
        <a:xfrm rot="5400000">
          <a:off x="298143" y="2069245"/>
          <a:ext cx="894633" cy="1488650"/>
        </a:xfrm>
        <a:prstGeom prst="corner">
          <a:avLst>
            <a:gd name="adj1" fmla="val 16120"/>
            <a:gd name="adj2" fmla="val 161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538EA-6461-44A9-951F-C36F0057DFE4}">
      <dsp:nvSpPr>
        <dsp:cNvPr id="0" name=""/>
        <dsp:cNvSpPr/>
      </dsp:nvSpPr>
      <dsp:spPr>
        <a:xfrm>
          <a:off x="148806" y="2514030"/>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Introduction and Engagement </a:t>
          </a:r>
          <a:endParaRPr lang="en-US" sz="1400" kern="1200" dirty="0"/>
        </a:p>
      </dsp:txBody>
      <dsp:txXfrm>
        <a:off x="148806" y="2514030"/>
        <a:ext cx="1343961" cy="1178061"/>
      </dsp:txXfrm>
    </dsp:sp>
    <dsp:sp modelId="{58F406AF-12EF-4660-B081-41C2D2659039}">
      <dsp:nvSpPr>
        <dsp:cNvPr id="0" name=""/>
        <dsp:cNvSpPr/>
      </dsp:nvSpPr>
      <dsp:spPr>
        <a:xfrm>
          <a:off x="1239190" y="1959649"/>
          <a:ext cx="253577" cy="253577"/>
        </a:xfrm>
        <a:prstGeom prst="triangle">
          <a:avLst>
            <a:gd name="adj" fmla="val 100000"/>
          </a:avLst>
        </a:prstGeom>
        <a:solidFill>
          <a:schemeClr val="accent5">
            <a:hueOff val="-309652"/>
            <a:satOff val="3104"/>
            <a:lumOff val="-2157"/>
            <a:alphaOff val="0"/>
          </a:schemeClr>
        </a:solidFill>
        <a:ln w="15875" cap="flat" cmpd="sng" algn="ctr">
          <a:solidFill>
            <a:schemeClr val="accent5">
              <a:hueOff val="-309652"/>
              <a:satOff val="3104"/>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79CED-B26C-4B26-B699-0BB086FD2EF9}">
      <dsp:nvSpPr>
        <dsp:cNvPr id="0" name=""/>
        <dsp:cNvSpPr/>
      </dsp:nvSpPr>
      <dsp:spPr>
        <a:xfrm rot="5400000">
          <a:off x="1943414" y="1662121"/>
          <a:ext cx="894633" cy="1488650"/>
        </a:xfrm>
        <a:prstGeom prst="corner">
          <a:avLst>
            <a:gd name="adj1" fmla="val 16120"/>
            <a:gd name="adj2" fmla="val 16110"/>
          </a:avLst>
        </a:prstGeom>
        <a:solidFill>
          <a:schemeClr val="accent5">
            <a:hueOff val="-619303"/>
            <a:satOff val="6209"/>
            <a:lumOff val="-4314"/>
            <a:alphaOff val="0"/>
          </a:schemeClr>
        </a:solidFill>
        <a:ln w="15875" cap="flat" cmpd="sng" algn="ctr">
          <a:solidFill>
            <a:schemeClr val="accent5">
              <a:hueOff val="-619303"/>
              <a:satOff val="6209"/>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B9C42-21F4-4984-A09E-4634E1473075}">
      <dsp:nvSpPr>
        <dsp:cNvPr id="0" name=""/>
        <dsp:cNvSpPr/>
      </dsp:nvSpPr>
      <dsp:spPr>
        <a:xfrm>
          <a:off x="1794078" y="2106906"/>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Assessment</a:t>
          </a:r>
          <a:endParaRPr lang="en-US" sz="1400" kern="1200" dirty="0"/>
        </a:p>
      </dsp:txBody>
      <dsp:txXfrm>
        <a:off x="1794078" y="2106906"/>
        <a:ext cx="1343961" cy="1178061"/>
      </dsp:txXfrm>
    </dsp:sp>
    <dsp:sp modelId="{1838C6DE-4D06-4CC4-B02A-DE5C9395FEAB}">
      <dsp:nvSpPr>
        <dsp:cNvPr id="0" name=""/>
        <dsp:cNvSpPr/>
      </dsp:nvSpPr>
      <dsp:spPr>
        <a:xfrm>
          <a:off x="2884462" y="1552524"/>
          <a:ext cx="253577" cy="253577"/>
        </a:xfrm>
        <a:prstGeom prst="triangle">
          <a:avLst>
            <a:gd name="adj" fmla="val 100000"/>
          </a:avLst>
        </a:prstGeom>
        <a:solidFill>
          <a:schemeClr val="accent5">
            <a:hueOff val="-928955"/>
            <a:satOff val="9313"/>
            <a:lumOff val="-6471"/>
            <a:alphaOff val="0"/>
          </a:schemeClr>
        </a:solidFill>
        <a:ln w="15875" cap="flat" cmpd="sng" algn="ctr">
          <a:solidFill>
            <a:schemeClr val="accent5">
              <a:hueOff val="-928955"/>
              <a:satOff val="9313"/>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0368F-9A6B-477B-A9A9-256605503F81}">
      <dsp:nvSpPr>
        <dsp:cNvPr id="0" name=""/>
        <dsp:cNvSpPr/>
      </dsp:nvSpPr>
      <dsp:spPr>
        <a:xfrm rot="5400000">
          <a:off x="3588686" y="1254996"/>
          <a:ext cx="894633" cy="1488650"/>
        </a:xfrm>
        <a:prstGeom prst="corner">
          <a:avLst>
            <a:gd name="adj1" fmla="val 16120"/>
            <a:gd name="adj2" fmla="val 16110"/>
          </a:avLst>
        </a:prstGeom>
        <a:solidFill>
          <a:schemeClr val="accent5">
            <a:hueOff val="-1238607"/>
            <a:satOff val="12418"/>
            <a:lumOff val="-8628"/>
            <a:alphaOff val="0"/>
          </a:schemeClr>
        </a:solidFill>
        <a:ln w="15875" cap="flat" cmpd="sng" algn="ctr">
          <a:solidFill>
            <a:schemeClr val="accent5">
              <a:hueOff val="-1238607"/>
              <a:satOff val="1241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0CFE3-26B5-4DF0-8E31-94941B4C83F8}">
      <dsp:nvSpPr>
        <dsp:cNvPr id="0" name=""/>
        <dsp:cNvSpPr/>
      </dsp:nvSpPr>
      <dsp:spPr>
        <a:xfrm>
          <a:off x="3439350" y="1699782"/>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Action Planning</a:t>
          </a:r>
          <a:endParaRPr lang="en-US" sz="1400" kern="1200" dirty="0"/>
        </a:p>
      </dsp:txBody>
      <dsp:txXfrm>
        <a:off x="3439350" y="1699782"/>
        <a:ext cx="1343961" cy="1178061"/>
      </dsp:txXfrm>
    </dsp:sp>
    <dsp:sp modelId="{66F222C1-8977-474A-BDA3-36077D9D7421}">
      <dsp:nvSpPr>
        <dsp:cNvPr id="0" name=""/>
        <dsp:cNvSpPr/>
      </dsp:nvSpPr>
      <dsp:spPr>
        <a:xfrm>
          <a:off x="4529734" y="1145400"/>
          <a:ext cx="253577" cy="253577"/>
        </a:xfrm>
        <a:prstGeom prst="triangle">
          <a:avLst>
            <a:gd name="adj" fmla="val 100000"/>
          </a:avLst>
        </a:prstGeom>
        <a:solidFill>
          <a:schemeClr val="accent5">
            <a:hueOff val="-1548258"/>
            <a:satOff val="15522"/>
            <a:lumOff val="-10784"/>
            <a:alphaOff val="0"/>
          </a:schemeClr>
        </a:solidFill>
        <a:ln w="15875" cap="flat" cmpd="sng" algn="ctr">
          <a:solidFill>
            <a:schemeClr val="accent5">
              <a:hueOff val="-1548258"/>
              <a:satOff val="15522"/>
              <a:lumOff val="-10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6F46F-D283-4BC6-A0C4-D0D84C819B00}">
      <dsp:nvSpPr>
        <dsp:cNvPr id="0" name=""/>
        <dsp:cNvSpPr/>
      </dsp:nvSpPr>
      <dsp:spPr>
        <a:xfrm rot="5400000">
          <a:off x="5233958" y="847872"/>
          <a:ext cx="894633" cy="1488650"/>
        </a:xfrm>
        <a:prstGeom prst="corner">
          <a:avLst>
            <a:gd name="adj1" fmla="val 16120"/>
            <a:gd name="adj2" fmla="val 16110"/>
          </a:avLst>
        </a:prstGeom>
        <a:solidFill>
          <a:schemeClr val="accent5">
            <a:hueOff val="-1857910"/>
            <a:satOff val="18626"/>
            <a:lumOff val="-12941"/>
            <a:alphaOff val="0"/>
          </a:schemeClr>
        </a:solidFill>
        <a:ln w="15875" cap="flat" cmpd="sng" algn="ctr">
          <a:solidFill>
            <a:schemeClr val="accent5">
              <a:hueOff val="-1857910"/>
              <a:satOff val="18626"/>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C0BE3-7250-4F39-8E55-24C6217C5B02}">
      <dsp:nvSpPr>
        <dsp:cNvPr id="0" name=""/>
        <dsp:cNvSpPr/>
      </dsp:nvSpPr>
      <dsp:spPr>
        <a:xfrm>
          <a:off x="5084621" y="1292658"/>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Action Plan Implementation </a:t>
          </a:r>
          <a:endParaRPr lang="en-US" sz="1400" kern="1200" dirty="0"/>
        </a:p>
      </dsp:txBody>
      <dsp:txXfrm>
        <a:off x="5084621" y="1292658"/>
        <a:ext cx="1343961" cy="1178061"/>
      </dsp:txXfrm>
    </dsp:sp>
    <dsp:sp modelId="{F23E8A7F-EFB8-4539-8A4F-8380B9736C07}">
      <dsp:nvSpPr>
        <dsp:cNvPr id="0" name=""/>
        <dsp:cNvSpPr/>
      </dsp:nvSpPr>
      <dsp:spPr>
        <a:xfrm>
          <a:off x="6175005" y="738276"/>
          <a:ext cx="253577" cy="253577"/>
        </a:xfrm>
        <a:prstGeom prst="triangle">
          <a:avLst>
            <a:gd name="adj" fmla="val 100000"/>
          </a:avLst>
        </a:prstGeom>
        <a:solidFill>
          <a:schemeClr val="accent5">
            <a:hueOff val="-2167562"/>
            <a:satOff val="21731"/>
            <a:lumOff val="-15098"/>
            <a:alphaOff val="0"/>
          </a:schemeClr>
        </a:solidFill>
        <a:ln w="15875" cap="flat" cmpd="sng" algn="ctr">
          <a:solidFill>
            <a:schemeClr val="accent5">
              <a:hueOff val="-2167562"/>
              <a:satOff val="21731"/>
              <a:lumOff val="-1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C3DEC-E16E-4685-A310-C394CC3DD94C}">
      <dsp:nvSpPr>
        <dsp:cNvPr id="0" name=""/>
        <dsp:cNvSpPr/>
      </dsp:nvSpPr>
      <dsp:spPr>
        <a:xfrm rot="5400000">
          <a:off x="6879230" y="440748"/>
          <a:ext cx="894633" cy="1488650"/>
        </a:xfrm>
        <a:prstGeom prst="corner">
          <a:avLst>
            <a:gd name="adj1" fmla="val 16120"/>
            <a:gd name="adj2" fmla="val 16110"/>
          </a:avLst>
        </a:prstGeom>
        <a:solidFill>
          <a:schemeClr val="accent5">
            <a:hueOff val="-2477214"/>
            <a:satOff val="24835"/>
            <a:lumOff val="-17255"/>
            <a:alphaOff val="0"/>
          </a:schemeClr>
        </a:solidFill>
        <a:ln w="15875" cap="flat" cmpd="sng" algn="ctr">
          <a:solidFill>
            <a:schemeClr val="accent5">
              <a:hueOff val="-2477214"/>
              <a:satOff val="24835"/>
              <a:lumOff val="-17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F570F-352F-418C-A4D8-B04448F86B72}">
      <dsp:nvSpPr>
        <dsp:cNvPr id="0" name=""/>
        <dsp:cNvSpPr/>
      </dsp:nvSpPr>
      <dsp:spPr>
        <a:xfrm>
          <a:off x="6729893" y="885534"/>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Follow-up</a:t>
          </a:r>
          <a:endParaRPr lang="en-US" sz="1400" kern="1200" dirty="0"/>
        </a:p>
      </dsp:txBody>
      <dsp:txXfrm>
        <a:off x="6729893" y="885534"/>
        <a:ext cx="1343961" cy="1178061"/>
      </dsp:txXfrm>
    </dsp:sp>
    <dsp:sp modelId="{19057FA2-A9D3-4BDC-9247-58F225C567D4}">
      <dsp:nvSpPr>
        <dsp:cNvPr id="0" name=""/>
        <dsp:cNvSpPr/>
      </dsp:nvSpPr>
      <dsp:spPr>
        <a:xfrm>
          <a:off x="7820277" y="331152"/>
          <a:ext cx="253577" cy="253577"/>
        </a:xfrm>
        <a:prstGeom prst="triangle">
          <a:avLst>
            <a:gd name="adj" fmla="val 100000"/>
          </a:avLst>
        </a:prstGeom>
        <a:solidFill>
          <a:schemeClr val="accent5">
            <a:hueOff val="-2786865"/>
            <a:satOff val="27940"/>
            <a:lumOff val="-19412"/>
            <a:alphaOff val="0"/>
          </a:schemeClr>
        </a:solidFill>
        <a:ln w="15875" cap="flat" cmpd="sng" algn="ctr">
          <a:solidFill>
            <a:schemeClr val="accent5">
              <a:hueOff val="-2786865"/>
              <a:satOff val="2794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C8082-20E3-4213-9A4B-3D96E48ED2EE}">
      <dsp:nvSpPr>
        <dsp:cNvPr id="0" name=""/>
        <dsp:cNvSpPr/>
      </dsp:nvSpPr>
      <dsp:spPr>
        <a:xfrm rot="5400000">
          <a:off x="8524501" y="33624"/>
          <a:ext cx="894633" cy="1488650"/>
        </a:xfrm>
        <a:prstGeom prst="corner">
          <a:avLst>
            <a:gd name="adj1" fmla="val 16120"/>
            <a:gd name="adj2" fmla="val 16110"/>
          </a:avLst>
        </a:prstGeom>
        <a:solidFill>
          <a:schemeClr val="accent5">
            <a:hueOff val="-3096517"/>
            <a:satOff val="31044"/>
            <a:lumOff val="-21569"/>
            <a:alphaOff val="0"/>
          </a:schemeClr>
        </a:solidFill>
        <a:ln w="15875" cap="flat" cmpd="sng" algn="ctr">
          <a:solidFill>
            <a:schemeClr val="accent5">
              <a:hueOff val="-3096517"/>
              <a:satOff val="31044"/>
              <a:lumOff val="-2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392FA-AC94-4F7F-868C-6C511CAB06D2}">
      <dsp:nvSpPr>
        <dsp:cNvPr id="0" name=""/>
        <dsp:cNvSpPr/>
      </dsp:nvSpPr>
      <dsp:spPr>
        <a:xfrm>
          <a:off x="8375165" y="478410"/>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Closure</a:t>
          </a:r>
          <a:endParaRPr lang="en-US" sz="1400" kern="1200" dirty="0"/>
        </a:p>
      </dsp:txBody>
      <dsp:txXfrm>
        <a:off x="8375165" y="478410"/>
        <a:ext cx="1343961" cy="11780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6C6B3A-814D-469C-B157-2F6E9F8DEE8B}">
      <dsp:nvSpPr>
        <dsp:cNvPr id="0" name=""/>
        <dsp:cNvSpPr/>
      </dsp:nvSpPr>
      <dsp:spPr>
        <a:xfrm>
          <a:off x="361225" y="2666"/>
          <a:ext cx="2399634" cy="99209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Review activities including progress and barriers towards goals</a:t>
          </a:r>
          <a:endParaRPr lang="en-US" sz="1800" kern="1200" dirty="0"/>
        </a:p>
      </dsp:txBody>
      <dsp:txXfrm>
        <a:off x="361225" y="2666"/>
        <a:ext cx="2399634" cy="992096"/>
      </dsp:txXfrm>
    </dsp:sp>
    <dsp:sp modelId="{62F5C59B-48F4-4407-95BB-2C724E231D1E}">
      <dsp:nvSpPr>
        <dsp:cNvPr id="0" name=""/>
        <dsp:cNvSpPr/>
      </dsp:nvSpPr>
      <dsp:spPr>
        <a:xfrm rot="5400000">
          <a:off x="1375024" y="1019566"/>
          <a:ext cx="372036" cy="44644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75024" y="1019566"/>
        <a:ext cx="372036" cy="446443"/>
      </dsp:txXfrm>
    </dsp:sp>
    <dsp:sp modelId="{1F3332C0-71C3-4801-8801-555CC2CC827D}">
      <dsp:nvSpPr>
        <dsp:cNvPr id="0" name=""/>
        <dsp:cNvSpPr/>
      </dsp:nvSpPr>
      <dsp:spPr>
        <a:xfrm>
          <a:off x="361225" y="1490812"/>
          <a:ext cx="2399634" cy="992096"/>
        </a:xfrm>
        <a:prstGeom prst="roundRect">
          <a:avLst>
            <a:gd name="adj" fmla="val 10000"/>
          </a:avLst>
        </a:prstGeom>
        <a:solidFill>
          <a:schemeClr val="accent5">
            <a:hueOff val="-1032172"/>
            <a:satOff val="10348"/>
            <a:lumOff val="-71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Map roles and responsibilities</a:t>
          </a:r>
          <a:endParaRPr lang="en-US" sz="1800" kern="1200"/>
        </a:p>
      </dsp:txBody>
      <dsp:txXfrm>
        <a:off x="361225" y="1490812"/>
        <a:ext cx="2399634" cy="992096"/>
      </dsp:txXfrm>
    </dsp:sp>
    <dsp:sp modelId="{FD674D4E-096E-4FDD-8520-9BD8DB57ADB3}">
      <dsp:nvSpPr>
        <dsp:cNvPr id="0" name=""/>
        <dsp:cNvSpPr/>
      </dsp:nvSpPr>
      <dsp:spPr>
        <a:xfrm rot="5400000">
          <a:off x="1375024" y="2507711"/>
          <a:ext cx="372036" cy="446443"/>
        </a:xfrm>
        <a:prstGeom prst="rightArrow">
          <a:avLst>
            <a:gd name="adj1" fmla="val 60000"/>
            <a:gd name="adj2" fmla="val 50000"/>
          </a:avLst>
        </a:prstGeom>
        <a:solidFill>
          <a:schemeClr val="accent5">
            <a:hueOff val="-1548258"/>
            <a:satOff val="15522"/>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75024" y="2507711"/>
        <a:ext cx="372036" cy="446443"/>
      </dsp:txXfrm>
    </dsp:sp>
    <dsp:sp modelId="{B3528D45-A24D-472A-8A75-D73B474C3B47}">
      <dsp:nvSpPr>
        <dsp:cNvPr id="0" name=""/>
        <dsp:cNvSpPr/>
      </dsp:nvSpPr>
      <dsp:spPr>
        <a:xfrm>
          <a:off x="361225" y="2978957"/>
          <a:ext cx="2399634" cy="992096"/>
        </a:xfrm>
        <a:prstGeom prst="roundRect">
          <a:avLst>
            <a:gd name="adj" fmla="val 10000"/>
          </a:avLst>
        </a:prstGeom>
        <a:solidFill>
          <a:schemeClr val="accent5">
            <a:hueOff val="-2064345"/>
            <a:satOff val="20696"/>
            <a:lumOff val="-143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Resolve conflicts or strategize solutions</a:t>
          </a:r>
          <a:endParaRPr lang="en-US" sz="1800" kern="1200"/>
        </a:p>
      </dsp:txBody>
      <dsp:txXfrm>
        <a:off x="361225" y="2978957"/>
        <a:ext cx="2399634" cy="992096"/>
      </dsp:txXfrm>
    </dsp:sp>
    <dsp:sp modelId="{0305557B-6F82-4A32-9E18-4C970FE43484}">
      <dsp:nvSpPr>
        <dsp:cNvPr id="0" name=""/>
        <dsp:cNvSpPr/>
      </dsp:nvSpPr>
      <dsp:spPr>
        <a:xfrm rot="5400000">
          <a:off x="1375024" y="3995857"/>
          <a:ext cx="372036" cy="446443"/>
        </a:xfrm>
        <a:prstGeom prst="rightArrow">
          <a:avLst>
            <a:gd name="adj1" fmla="val 60000"/>
            <a:gd name="adj2" fmla="val 50000"/>
          </a:avLst>
        </a:prstGeom>
        <a:solidFill>
          <a:schemeClr val="accent5">
            <a:hueOff val="-3096517"/>
            <a:satOff val="31044"/>
            <a:lumOff val="-2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75024" y="3995857"/>
        <a:ext cx="372036" cy="446443"/>
      </dsp:txXfrm>
    </dsp:sp>
    <dsp:sp modelId="{46402D8E-E620-4D14-A9BB-4F6E210CA89F}">
      <dsp:nvSpPr>
        <dsp:cNvPr id="0" name=""/>
        <dsp:cNvSpPr/>
      </dsp:nvSpPr>
      <dsp:spPr>
        <a:xfrm>
          <a:off x="361225" y="4467103"/>
          <a:ext cx="2399634" cy="992096"/>
        </a:xfrm>
        <a:prstGeom prst="roundRect">
          <a:avLst>
            <a:gd name="adj" fmla="val 10000"/>
          </a:avLst>
        </a:prstGeom>
        <a:solidFill>
          <a:schemeClr val="accent5">
            <a:hueOff val="-3096517"/>
            <a:satOff val="31044"/>
            <a:lumOff val="-2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Adjust current service plans</a:t>
          </a:r>
          <a:endParaRPr lang="en-US" sz="1800" kern="1200"/>
        </a:p>
      </dsp:txBody>
      <dsp:txXfrm>
        <a:off x="361225" y="4467103"/>
        <a:ext cx="2399634" cy="9920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27C0C3-39E3-4C66-92FC-54D57F2363B2}">
      <dsp:nvSpPr>
        <dsp:cNvPr id="0" name=""/>
        <dsp:cNvSpPr/>
      </dsp:nvSpPr>
      <dsp:spPr>
        <a:xfrm rot="5400000">
          <a:off x="298143" y="2069245"/>
          <a:ext cx="894633" cy="1488650"/>
        </a:xfrm>
        <a:prstGeom prst="corner">
          <a:avLst>
            <a:gd name="adj1" fmla="val 16120"/>
            <a:gd name="adj2" fmla="val 161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538EA-6461-44A9-951F-C36F0057DFE4}">
      <dsp:nvSpPr>
        <dsp:cNvPr id="0" name=""/>
        <dsp:cNvSpPr/>
      </dsp:nvSpPr>
      <dsp:spPr>
        <a:xfrm>
          <a:off x="148806" y="2514030"/>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Introduction and Engagement </a:t>
          </a:r>
          <a:endParaRPr lang="en-US" sz="1400" kern="1200" dirty="0"/>
        </a:p>
      </dsp:txBody>
      <dsp:txXfrm>
        <a:off x="148806" y="2514030"/>
        <a:ext cx="1343961" cy="1178061"/>
      </dsp:txXfrm>
    </dsp:sp>
    <dsp:sp modelId="{58F406AF-12EF-4660-B081-41C2D2659039}">
      <dsp:nvSpPr>
        <dsp:cNvPr id="0" name=""/>
        <dsp:cNvSpPr/>
      </dsp:nvSpPr>
      <dsp:spPr>
        <a:xfrm>
          <a:off x="1239190" y="1959649"/>
          <a:ext cx="253577" cy="253577"/>
        </a:xfrm>
        <a:prstGeom prst="triangle">
          <a:avLst>
            <a:gd name="adj" fmla="val 100000"/>
          </a:avLst>
        </a:prstGeom>
        <a:solidFill>
          <a:schemeClr val="accent5">
            <a:hueOff val="-309652"/>
            <a:satOff val="3104"/>
            <a:lumOff val="-2157"/>
            <a:alphaOff val="0"/>
          </a:schemeClr>
        </a:solidFill>
        <a:ln w="15875" cap="flat" cmpd="sng" algn="ctr">
          <a:solidFill>
            <a:schemeClr val="accent5">
              <a:hueOff val="-309652"/>
              <a:satOff val="3104"/>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79CED-B26C-4B26-B699-0BB086FD2EF9}">
      <dsp:nvSpPr>
        <dsp:cNvPr id="0" name=""/>
        <dsp:cNvSpPr/>
      </dsp:nvSpPr>
      <dsp:spPr>
        <a:xfrm rot="5400000">
          <a:off x="1943414" y="1662121"/>
          <a:ext cx="894633" cy="1488650"/>
        </a:xfrm>
        <a:prstGeom prst="corner">
          <a:avLst>
            <a:gd name="adj1" fmla="val 16120"/>
            <a:gd name="adj2" fmla="val 16110"/>
          </a:avLst>
        </a:prstGeom>
        <a:solidFill>
          <a:schemeClr val="accent5">
            <a:hueOff val="-619303"/>
            <a:satOff val="6209"/>
            <a:lumOff val="-4314"/>
            <a:alphaOff val="0"/>
          </a:schemeClr>
        </a:solidFill>
        <a:ln w="15875" cap="flat" cmpd="sng" algn="ctr">
          <a:solidFill>
            <a:schemeClr val="accent5">
              <a:hueOff val="-619303"/>
              <a:satOff val="6209"/>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B9C42-21F4-4984-A09E-4634E1473075}">
      <dsp:nvSpPr>
        <dsp:cNvPr id="0" name=""/>
        <dsp:cNvSpPr/>
      </dsp:nvSpPr>
      <dsp:spPr>
        <a:xfrm>
          <a:off x="1794078" y="2106906"/>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Assessment</a:t>
          </a:r>
          <a:endParaRPr lang="en-US" sz="1400" kern="1200" dirty="0"/>
        </a:p>
      </dsp:txBody>
      <dsp:txXfrm>
        <a:off x="1794078" y="2106906"/>
        <a:ext cx="1343961" cy="1178061"/>
      </dsp:txXfrm>
    </dsp:sp>
    <dsp:sp modelId="{1838C6DE-4D06-4CC4-B02A-DE5C9395FEAB}">
      <dsp:nvSpPr>
        <dsp:cNvPr id="0" name=""/>
        <dsp:cNvSpPr/>
      </dsp:nvSpPr>
      <dsp:spPr>
        <a:xfrm>
          <a:off x="2884462" y="1552524"/>
          <a:ext cx="253577" cy="253577"/>
        </a:xfrm>
        <a:prstGeom prst="triangle">
          <a:avLst>
            <a:gd name="adj" fmla="val 100000"/>
          </a:avLst>
        </a:prstGeom>
        <a:solidFill>
          <a:schemeClr val="accent5">
            <a:hueOff val="-928955"/>
            <a:satOff val="9313"/>
            <a:lumOff val="-6471"/>
            <a:alphaOff val="0"/>
          </a:schemeClr>
        </a:solidFill>
        <a:ln w="15875" cap="flat" cmpd="sng" algn="ctr">
          <a:solidFill>
            <a:schemeClr val="accent5">
              <a:hueOff val="-928955"/>
              <a:satOff val="9313"/>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0368F-9A6B-477B-A9A9-256605503F81}">
      <dsp:nvSpPr>
        <dsp:cNvPr id="0" name=""/>
        <dsp:cNvSpPr/>
      </dsp:nvSpPr>
      <dsp:spPr>
        <a:xfrm rot="5400000">
          <a:off x="3588686" y="1254996"/>
          <a:ext cx="894633" cy="1488650"/>
        </a:xfrm>
        <a:prstGeom prst="corner">
          <a:avLst>
            <a:gd name="adj1" fmla="val 16120"/>
            <a:gd name="adj2" fmla="val 16110"/>
          </a:avLst>
        </a:prstGeom>
        <a:solidFill>
          <a:schemeClr val="accent5">
            <a:hueOff val="-1238607"/>
            <a:satOff val="12418"/>
            <a:lumOff val="-8628"/>
            <a:alphaOff val="0"/>
          </a:schemeClr>
        </a:solidFill>
        <a:ln w="15875" cap="flat" cmpd="sng" algn="ctr">
          <a:solidFill>
            <a:schemeClr val="accent5">
              <a:hueOff val="-1238607"/>
              <a:satOff val="1241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0CFE3-26B5-4DF0-8E31-94941B4C83F8}">
      <dsp:nvSpPr>
        <dsp:cNvPr id="0" name=""/>
        <dsp:cNvSpPr/>
      </dsp:nvSpPr>
      <dsp:spPr>
        <a:xfrm>
          <a:off x="3439350" y="1699782"/>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Action Planning</a:t>
          </a:r>
          <a:endParaRPr lang="en-US" sz="1400" kern="1200" dirty="0"/>
        </a:p>
      </dsp:txBody>
      <dsp:txXfrm>
        <a:off x="3439350" y="1699782"/>
        <a:ext cx="1343961" cy="1178061"/>
      </dsp:txXfrm>
    </dsp:sp>
    <dsp:sp modelId="{66F222C1-8977-474A-BDA3-36077D9D7421}">
      <dsp:nvSpPr>
        <dsp:cNvPr id="0" name=""/>
        <dsp:cNvSpPr/>
      </dsp:nvSpPr>
      <dsp:spPr>
        <a:xfrm>
          <a:off x="4529734" y="1145400"/>
          <a:ext cx="253577" cy="253577"/>
        </a:xfrm>
        <a:prstGeom prst="triangle">
          <a:avLst>
            <a:gd name="adj" fmla="val 100000"/>
          </a:avLst>
        </a:prstGeom>
        <a:solidFill>
          <a:schemeClr val="accent5">
            <a:hueOff val="-1548258"/>
            <a:satOff val="15522"/>
            <a:lumOff val="-10784"/>
            <a:alphaOff val="0"/>
          </a:schemeClr>
        </a:solidFill>
        <a:ln w="15875" cap="flat" cmpd="sng" algn="ctr">
          <a:solidFill>
            <a:schemeClr val="accent5">
              <a:hueOff val="-1548258"/>
              <a:satOff val="15522"/>
              <a:lumOff val="-10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6F46F-D283-4BC6-A0C4-D0D84C819B00}">
      <dsp:nvSpPr>
        <dsp:cNvPr id="0" name=""/>
        <dsp:cNvSpPr/>
      </dsp:nvSpPr>
      <dsp:spPr>
        <a:xfrm rot="5400000">
          <a:off x="5233958" y="847872"/>
          <a:ext cx="894633" cy="1488650"/>
        </a:xfrm>
        <a:prstGeom prst="corner">
          <a:avLst>
            <a:gd name="adj1" fmla="val 16120"/>
            <a:gd name="adj2" fmla="val 16110"/>
          </a:avLst>
        </a:prstGeom>
        <a:solidFill>
          <a:schemeClr val="accent5">
            <a:hueOff val="-1857910"/>
            <a:satOff val="18626"/>
            <a:lumOff val="-12941"/>
            <a:alphaOff val="0"/>
          </a:schemeClr>
        </a:solidFill>
        <a:ln w="15875" cap="flat" cmpd="sng" algn="ctr">
          <a:solidFill>
            <a:schemeClr val="accent5">
              <a:hueOff val="-1857910"/>
              <a:satOff val="18626"/>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C0BE3-7250-4F39-8E55-24C6217C5B02}">
      <dsp:nvSpPr>
        <dsp:cNvPr id="0" name=""/>
        <dsp:cNvSpPr/>
      </dsp:nvSpPr>
      <dsp:spPr>
        <a:xfrm>
          <a:off x="5084621" y="1292658"/>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Action Plan Implementation </a:t>
          </a:r>
          <a:endParaRPr lang="en-US" sz="1400" kern="1200" dirty="0"/>
        </a:p>
      </dsp:txBody>
      <dsp:txXfrm>
        <a:off x="5084621" y="1292658"/>
        <a:ext cx="1343961" cy="1178061"/>
      </dsp:txXfrm>
    </dsp:sp>
    <dsp:sp modelId="{F23E8A7F-EFB8-4539-8A4F-8380B9736C07}">
      <dsp:nvSpPr>
        <dsp:cNvPr id="0" name=""/>
        <dsp:cNvSpPr/>
      </dsp:nvSpPr>
      <dsp:spPr>
        <a:xfrm>
          <a:off x="6175005" y="738276"/>
          <a:ext cx="253577" cy="253577"/>
        </a:xfrm>
        <a:prstGeom prst="triangle">
          <a:avLst>
            <a:gd name="adj" fmla="val 100000"/>
          </a:avLst>
        </a:prstGeom>
        <a:solidFill>
          <a:schemeClr val="accent5">
            <a:hueOff val="-2167562"/>
            <a:satOff val="21731"/>
            <a:lumOff val="-15098"/>
            <a:alphaOff val="0"/>
          </a:schemeClr>
        </a:solidFill>
        <a:ln w="15875" cap="flat" cmpd="sng" algn="ctr">
          <a:solidFill>
            <a:schemeClr val="accent5">
              <a:hueOff val="-2167562"/>
              <a:satOff val="21731"/>
              <a:lumOff val="-1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C3DEC-E16E-4685-A310-C394CC3DD94C}">
      <dsp:nvSpPr>
        <dsp:cNvPr id="0" name=""/>
        <dsp:cNvSpPr/>
      </dsp:nvSpPr>
      <dsp:spPr>
        <a:xfrm rot="5400000">
          <a:off x="6879230" y="440748"/>
          <a:ext cx="894633" cy="1488650"/>
        </a:xfrm>
        <a:prstGeom prst="corner">
          <a:avLst>
            <a:gd name="adj1" fmla="val 16120"/>
            <a:gd name="adj2" fmla="val 16110"/>
          </a:avLst>
        </a:prstGeom>
        <a:solidFill>
          <a:schemeClr val="accent5">
            <a:hueOff val="-2477214"/>
            <a:satOff val="24835"/>
            <a:lumOff val="-17255"/>
            <a:alphaOff val="0"/>
          </a:schemeClr>
        </a:solidFill>
        <a:ln w="15875" cap="flat" cmpd="sng" algn="ctr">
          <a:solidFill>
            <a:schemeClr val="accent5">
              <a:hueOff val="-2477214"/>
              <a:satOff val="24835"/>
              <a:lumOff val="-17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F570F-352F-418C-A4D8-B04448F86B72}">
      <dsp:nvSpPr>
        <dsp:cNvPr id="0" name=""/>
        <dsp:cNvSpPr/>
      </dsp:nvSpPr>
      <dsp:spPr>
        <a:xfrm>
          <a:off x="6729893" y="885534"/>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Follow-up</a:t>
          </a:r>
          <a:endParaRPr lang="en-US" sz="1400" kern="1200" dirty="0"/>
        </a:p>
      </dsp:txBody>
      <dsp:txXfrm>
        <a:off x="6729893" y="885534"/>
        <a:ext cx="1343961" cy="1178061"/>
      </dsp:txXfrm>
    </dsp:sp>
    <dsp:sp modelId="{19057FA2-A9D3-4BDC-9247-58F225C567D4}">
      <dsp:nvSpPr>
        <dsp:cNvPr id="0" name=""/>
        <dsp:cNvSpPr/>
      </dsp:nvSpPr>
      <dsp:spPr>
        <a:xfrm>
          <a:off x="7820277" y="331152"/>
          <a:ext cx="253577" cy="253577"/>
        </a:xfrm>
        <a:prstGeom prst="triangle">
          <a:avLst>
            <a:gd name="adj" fmla="val 100000"/>
          </a:avLst>
        </a:prstGeom>
        <a:solidFill>
          <a:schemeClr val="accent5">
            <a:hueOff val="-2786865"/>
            <a:satOff val="27940"/>
            <a:lumOff val="-19412"/>
            <a:alphaOff val="0"/>
          </a:schemeClr>
        </a:solidFill>
        <a:ln w="15875" cap="flat" cmpd="sng" algn="ctr">
          <a:solidFill>
            <a:schemeClr val="accent5">
              <a:hueOff val="-2786865"/>
              <a:satOff val="2794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C8082-20E3-4213-9A4B-3D96E48ED2EE}">
      <dsp:nvSpPr>
        <dsp:cNvPr id="0" name=""/>
        <dsp:cNvSpPr/>
      </dsp:nvSpPr>
      <dsp:spPr>
        <a:xfrm rot="5400000">
          <a:off x="8524501" y="33624"/>
          <a:ext cx="894633" cy="1488650"/>
        </a:xfrm>
        <a:prstGeom prst="corner">
          <a:avLst>
            <a:gd name="adj1" fmla="val 16120"/>
            <a:gd name="adj2" fmla="val 16110"/>
          </a:avLst>
        </a:prstGeom>
        <a:solidFill>
          <a:schemeClr val="accent5">
            <a:hueOff val="-3096517"/>
            <a:satOff val="31044"/>
            <a:lumOff val="-21569"/>
            <a:alphaOff val="0"/>
          </a:schemeClr>
        </a:solidFill>
        <a:ln w="15875" cap="flat" cmpd="sng" algn="ctr">
          <a:solidFill>
            <a:schemeClr val="accent5">
              <a:hueOff val="-3096517"/>
              <a:satOff val="31044"/>
              <a:lumOff val="-2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392FA-AC94-4F7F-868C-6C511CAB06D2}">
      <dsp:nvSpPr>
        <dsp:cNvPr id="0" name=""/>
        <dsp:cNvSpPr/>
      </dsp:nvSpPr>
      <dsp:spPr>
        <a:xfrm>
          <a:off x="8375165" y="478410"/>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Closure</a:t>
          </a:r>
          <a:endParaRPr lang="en-US" sz="1400" kern="1200" dirty="0"/>
        </a:p>
      </dsp:txBody>
      <dsp:txXfrm>
        <a:off x="8375165" y="478410"/>
        <a:ext cx="1343961" cy="117806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27C0C3-39E3-4C66-92FC-54D57F2363B2}">
      <dsp:nvSpPr>
        <dsp:cNvPr id="0" name=""/>
        <dsp:cNvSpPr/>
      </dsp:nvSpPr>
      <dsp:spPr>
        <a:xfrm rot="5400000">
          <a:off x="298143" y="2069245"/>
          <a:ext cx="894633" cy="1488650"/>
        </a:xfrm>
        <a:prstGeom prst="corner">
          <a:avLst>
            <a:gd name="adj1" fmla="val 16120"/>
            <a:gd name="adj2" fmla="val 161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538EA-6461-44A9-951F-C36F0057DFE4}">
      <dsp:nvSpPr>
        <dsp:cNvPr id="0" name=""/>
        <dsp:cNvSpPr/>
      </dsp:nvSpPr>
      <dsp:spPr>
        <a:xfrm>
          <a:off x="148806" y="2514030"/>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Introduction and Engagement </a:t>
          </a:r>
          <a:endParaRPr lang="en-US" sz="1400" kern="1200" dirty="0"/>
        </a:p>
      </dsp:txBody>
      <dsp:txXfrm>
        <a:off x="148806" y="2514030"/>
        <a:ext cx="1343961" cy="1178061"/>
      </dsp:txXfrm>
    </dsp:sp>
    <dsp:sp modelId="{58F406AF-12EF-4660-B081-41C2D2659039}">
      <dsp:nvSpPr>
        <dsp:cNvPr id="0" name=""/>
        <dsp:cNvSpPr/>
      </dsp:nvSpPr>
      <dsp:spPr>
        <a:xfrm>
          <a:off x="1239190" y="1959649"/>
          <a:ext cx="253577" cy="253577"/>
        </a:xfrm>
        <a:prstGeom prst="triangle">
          <a:avLst>
            <a:gd name="adj" fmla="val 100000"/>
          </a:avLst>
        </a:prstGeom>
        <a:solidFill>
          <a:schemeClr val="accent5">
            <a:hueOff val="-309652"/>
            <a:satOff val="3104"/>
            <a:lumOff val="-2157"/>
            <a:alphaOff val="0"/>
          </a:schemeClr>
        </a:solidFill>
        <a:ln w="15875" cap="flat" cmpd="sng" algn="ctr">
          <a:solidFill>
            <a:schemeClr val="accent5">
              <a:hueOff val="-309652"/>
              <a:satOff val="3104"/>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79CED-B26C-4B26-B699-0BB086FD2EF9}">
      <dsp:nvSpPr>
        <dsp:cNvPr id="0" name=""/>
        <dsp:cNvSpPr/>
      </dsp:nvSpPr>
      <dsp:spPr>
        <a:xfrm rot="5400000">
          <a:off x="1943414" y="1662121"/>
          <a:ext cx="894633" cy="1488650"/>
        </a:xfrm>
        <a:prstGeom prst="corner">
          <a:avLst>
            <a:gd name="adj1" fmla="val 16120"/>
            <a:gd name="adj2" fmla="val 16110"/>
          </a:avLst>
        </a:prstGeom>
        <a:solidFill>
          <a:schemeClr val="accent5">
            <a:hueOff val="-619303"/>
            <a:satOff val="6209"/>
            <a:lumOff val="-4314"/>
            <a:alphaOff val="0"/>
          </a:schemeClr>
        </a:solidFill>
        <a:ln w="15875" cap="flat" cmpd="sng" algn="ctr">
          <a:solidFill>
            <a:schemeClr val="accent5">
              <a:hueOff val="-619303"/>
              <a:satOff val="6209"/>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B9C42-21F4-4984-A09E-4634E1473075}">
      <dsp:nvSpPr>
        <dsp:cNvPr id="0" name=""/>
        <dsp:cNvSpPr/>
      </dsp:nvSpPr>
      <dsp:spPr>
        <a:xfrm>
          <a:off x="1794078" y="2106906"/>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Assessment</a:t>
          </a:r>
          <a:endParaRPr lang="en-US" sz="1400" kern="1200" dirty="0"/>
        </a:p>
      </dsp:txBody>
      <dsp:txXfrm>
        <a:off x="1794078" y="2106906"/>
        <a:ext cx="1343961" cy="1178061"/>
      </dsp:txXfrm>
    </dsp:sp>
    <dsp:sp modelId="{1838C6DE-4D06-4CC4-B02A-DE5C9395FEAB}">
      <dsp:nvSpPr>
        <dsp:cNvPr id="0" name=""/>
        <dsp:cNvSpPr/>
      </dsp:nvSpPr>
      <dsp:spPr>
        <a:xfrm>
          <a:off x="2884462" y="1552524"/>
          <a:ext cx="253577" cy="253577"/>
        </a:xfrm>
        <a:prstGeom prst="triangle">
          <a:avLst>
            <a:gd name="adj" fmla="val 100000"/>
          </a:avLst>
        </a:prstGeom>
        <a:solidFill>
          <a:schemeClr val="accent5">
            <a:hueOff val="-928955"/>
            <a:satOff val="9313"/>
            <a:lumOff val="-6471"/>
            <a:alphaOff val="0"/>
          </a:schemeClr>
        </a:solidFill>
        <a:ln w="15875" cap="flat" cmpd="sng" algn="ctr">
          <a:solidFill>
            <a:schemeClr val="accent5">
              <a:hueOff val="-928955"/>
              <a:satOff val="9313"/>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0368F-9A6B-477B-A9A9-256605503F81}">
      <dsp:nvSpPr>
        <dsp:cNvPr id="0" name=""/>
        <dsp:cNvSpPr/>
      </dsp:nvSpPr>
      <dsp:spPr>
        <a:xfrm rot="5400000">
          <a:off x="3588686" y="1254996"/>
          <a:ext cx="894633" cy="1488650"/>
        </a:xfrm>
        <a:prstGeom prst="corner">
          <a:avLst>
            <a:gd name="adj1" fmla="val 16120"/>
            <a:gd name="adj2" fmla="val 16110"/>
          </a:avLst>
        </a:prstGeom>
        <a:solidFill>
          <a:schemeClr val="accent5">
            <a:hueOff val="-1238607"/>
            <a:satOff val="12418"/>
            <a:lumOff val="-8628"/>
            <a:alphaOff val="0"/>
          </a:schemeClr>
        </a:solidFill>
        <a:ln w="15875" cap="flat" cmpd="sng" algn="ctr">
          <a:solidFill>
            <a:schemeClr val="accent5">
              <a:hueOff val="-1238607"/>
              <a:satOff val="1241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0CFE3-26B5-4DF0-8E31-94941B4C83F8}">
      <dsp:nvSpPr>
        <dsp:cNvPr id="0" name=""/>
        <dsp:cNvSpPr/>
      </dsp:nvSpPr>
      <dsp:spPr>
        <a:xfrm>
          <a:off x="3439350" y="1699782"/>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Action Planning</a:t>
          </a:r>
          <a:endParaRPr lang="en-US" sz="1400" kern="1200" dirty="0"/>
        </a:p>
      </dsp:txBody>
      <dsp:txXfrm>
        <a:off x="3439350" y="1699782"/>
        <a:ext cx="1343961" cy="1178061"/>
      </dsp:txXfrm>
    </dsp:sp>
    <dsp:sp modelId="{66F222C1-8977-474A-BDA3-36077D9D7421}">
      <dsp:nvSpPr>
        <dsp:cNvPr id="0" name=""/>
        <dsp:cNvSpPr/>
      </dsp:nvSpPr>
      <dsp:spPr>
        <a:xfrm>
          <a:off x="4529734" y="1145400"/>
          <a:ext cx="253577" cy="253577"/>
        </a:xfrm>
        <a:prstGeom prst="triangle">
          <a:avLst>
            <a:gd name="adj" fmla="val 100000"/>
          </a:avLst>
        </a:prstGeom>
        <a:solidFill>
          <a:schemeClr val="accent5">
            <a:hueOff val="-1548258"/>
            <a:satOff val="15522"/>
            <a:lumOff val="-10784"/>
            <a:alphaOff val="0"/>
          </a:schemeClr>
        </a:solidFill>
        <a:ln w="15875" cap="flat" cmpd="sng" algn="ctr">
          <a:solidFill>
            <a:schemeClr val="accent5">
              <a:hueOff val="-1548258"/>
              <a:satOff val="15522"/>
              <a:lumOff val="-10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6F46F-D283-4BC6-A0C4-D0D84C819B00}">
      <dsp:nvSpPr>
        <dsp:cNvPr id="0" name=""/>
        <dsp:cNvSpPr/>
      </dsp:nvSpPr>
      <dsp:spPr>
        <a:xfrm rot="5400000">
          <a:off x="5233958" y="847872"/>
          <a:ext cx="894633" cy="1488650"/>
        </a:xfrm>
        <a:prstGeom prst="corner">
          <a:avLst>
            <a:gd name="adj1" fmla="val 16120"/>
            <a:gd name="adj2" fmla="val 16110"/>
          </a:avLst>
        </a:prstGeom>
        <a:solidFill>
          <a:schemeClr val="accent5">
            <a:hueOff val="-1857910"/>
            <a:satOff val="18626"/>
            <a:lumOff val="-12941"/>
            <a:alphaOff val="0"/>
          </a:schemeClr>
        </a:solidFill>
        <a:ln w="15875" cap="flat" cmpd="sng" algn="ctr">
          <a:solidFill>
            <a:schemeClr val="accent5">
              <a:hueOff val="-1857910"/>
              <a:satOff val="18626"/>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C0BE3-7250-4F39-8E55-24C6217C5B02}">
      <dsp:nvSpPr>
        <dsp:cNvPr id="0" name=""/>
        <dsp:cNvSpPr/>
      </dsp:nvSpPr>
      <dsp:spPr>
        <a:xfrm>
          <a:off x="5084621" y="1292658"/>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Action Plan Implementation </a:t>
          </a:r>
          <a:endParaRPr lang="en-US" sz="1400" kern="1200" dirty="0"/>
        </a:p>
      </dsp:txBody>
      <dsp:txXfrm>
        <a:off x="5084621" y="1292658"/>
        <a:ext cx="1343961" cy="1178061"/>
      </dsp:txXfrm>
    </dsp:sp>
    <dsp:sp modelId="{F23E8A7F-EFB8-4539-8A4F-8380B9736C07}">
      <dsp:nvSpPr>
        <dsp:cNvPr id="0" name=""/>
        <dsp:cNvSpPr/>
      </dsp:nvSpPr>
      <dsp:spPr>
        <a:xfrm>
          <a:off x="6175005" y="738276"/>
          <a:ext cx="253577" cy="253577"/>
        </a:xfrm>
        <a:prstGeom prst="triangle">
          <a:avLst>
            <a:gd name="adj" fmla="val 100000"/>
          </a:avLst>
        </a:prstGeom>
        <a:solidFill>
          <a:schemeClr val="accent5">
            <a:hueOff val="-2167562"/>
            <a:satOff val="21731"/>
            <a:lumOff val="-15098"/>
            <a:alphaOff val="0"/>
          </a:schemeClr>
        </a:solidFill>
        <a:ln w="15875" cap="flat" cmpd="sng" algn="ctr">
          <a:solidFill>
            <a:schemeClr val="accent5">
              <a:hueOff val="-2167562"/>
              <a:satOff val="21731"/>
              <a:lumOff val="-1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C3DEC-E16E-4685-A310-C394CC3DD94C}">
      <dsp:nvSpPr>
        <dsp:cNvPr id="0" name=""/>
        <dsp:cNvSpPr/>
      </dsp:nvSpPr>
      <dsp:spPr>
        <a:xfrm rot="5400000">
          <a:off x="6879230" y="440748"/>
          <a:ext cx="894633" cy="1488650"/>
        </a:xfrm>
        <a:prstGeom prst="corner">
          <a:avLst>
            <a:gd name="adj1" fmla="val 16120"/>
            <a:gd name="adj2" fmla="val 16110"/>
          </a:avLst>
        </a:prstGeom>
        <a:solidFill>
          <a:schemeClr val="accent5">
            <a:hueOff val="-2477214"/>
            <a:satOff val="24835"/>
            <a:lumOff val="-17255"/>
            <a:alphaOff val="0"/>
          </a:schemeClr>
        </a:solidFill>
        <a:ln w="15875" cap="flat" cmpd="sng" algn="ctr">
          <a:solidFill>
            <a:schemeClr val="accent5">
              <a:hueOff val="-2477214"/>
              <a:satOff val="24835"/>
              <a:lumOff val="-17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F570F-352F-418C-A4D8-B04448F86B72}">
      <dsp:nvSpPr>
        <dsp:cNvPr id="0" name=""/>
        <dsp:cNvSpPr/>
      </dsp:nvSpPr>
      <dsp:spPr>
        <a:xfrm>
          <a:off x="6729893" y="885534"/>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Follow-up</a:t>
          </a:r>
          <a:endParaRPr lang="en-US" sz="1400" kern="1200" dirty="0"/>
        </a:p>
      </dsp:txBody>
      <dsp:txXfrm>
        <a:off x="6729893" y="885534"/>
        <a:ext cx="1343961" cy="1178061"/>
      </dsp:txXfrm>
    </dsp:sp>
    <dsp:sp modelId="{19057FA2-A9D3-4BDC-9247-58F225C567D4}">
      <dsp:nvSpPr>
        <dsp:cNvPr id="0" name=""/>
        <dsp:cNvSpPr/>
      </dsp:nvSpPr>
      <dsp:spPr>
        <a:xfrm>
          <a:off x="7820277" y="331152"/>
          <a:ext cx="253577" cy="253577"/>
        </a:xfrm>
        <a:prstGeom prst="triangle">
          <a:avLst>
            <a:gd name="adj" fmla="val 100000"/>
          </a:avLst>
        </a:prstGeom>
        <a:solidFill>
          <a:schemeClr val="accent5">
            <a:hueOff val="-2786865"/>
            <a:satOff val="27940"/>
            <a:lumOff val="-19412"/>
            <a:alphaOff val="0"/>
          </a:schemeClr>
        </a:solidFill>
        <a:ln w="15875" cap="flat" cmpd="sng" algn="ctr">
          <a:solidFill>
            <a:schemeClr val="accent5">
              <a:hueOff val="-2786865"/>
              <a:satOff val="27940"/>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C8082-20E3-4213-9A4B-3D96E48ED2EE}">
      <dsp:nvSpPr>
        <dsp:cNvPr id="0" name=""/>
        <dsp:cNvSpPr/>
      </dsp:nvSpPr>
      <dsp:spPr>
        <a:xfrm rot="5400000">
          <a:off x="8524501" y="33624"/>
          <a:ext cx="894633" cy="1488650"/>
        </a:xfrm>
        <a:prstGeom prst="corner">
          <a:avLst>
            <a:gd name="adj1" fmla="val 16120"/>
            <a:gd name="adj2" fmla="val 16110"/>
          </a:avLst>
        </a:prstGeom>
        <a:solidFill>
          <a:schemeClr val="accent5">
            <a:hueOff val="-3096517"/>
            <a:satOff val="31044"/>
            <a:lumOff val="-21569"/>
            <a:alphaOff val="0"/>
          </a:schemeClr>
        </a:solidFill>
        <a:ln w="15875" cap="flat" cmpd="sng" algn="ctr">
          <a:solidFill>
            <a:schemeClr val="accent5">
              <a:hueOff val="-3096517"/>
              <a:satOff val="31044"/>
              <a:lumOff val="-2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392FA-AC94-4F7F-868C-6C511CAB06D2}">
      <dsp:nvSpPr>
        <dsp:cNvPr id="0" name=""/>
        <dsp:cNvSpPr/>
      </dsp:nvSpPr>
      <dsp:spPr>
        <a:xfrm>
          <a:off x="8375165" y="478410"/>
          <a:ext cx="1343961" cy="117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Case Closure</a:t>
          </a:r>
          <a:endParaRPr lang="en-US" sz="1400" kern="1200" dirty="0"/>
        </a:p>
      </dsp:txBody>
      <dsp:txXfrm>
        <a:off x="8375165" y="478410"/>
        <a:ext cx="1343961" cy="117806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14456-DEEF-4972-B698-60218FD09197}" type="datetimeFigureOut">
              <a:rPr lang="en-US" smtClean="0"/>
              <a:pPr/>
              <a:t>04/25/2017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0BC76-76F8-4FB8-83AB-63CD4BC2D091}" type="slidenum">
              <a:rPr lang="en-US" smtClean="0"/>
              <a:pPr/>
              <a:t>‹#›</a:t>
            </a:fld>
            <a:endParaRPr lang="en-US"/>
          </a:p>
        </p:txBody>
      </p:sp>
    </p:spTree>
    <p:extLst>
      <p:ext uri="{BB962C8B-B14F-4D97-AF65-F5344CB8AC3E}">
        <p14:creationId xmlns="" xmlns:p14="http://schemas.microsoft.com/office/powerpoint/2010/main" val="163243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This is just a cover slide – it is not part of the numbered slides in the Facilitator’s Guide.  </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30B3F150-9971-454D-A5E5-CF038905C0C8}"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completing the case action plan, the caseworker is also responsible for leading case coordination by acting as a liaison between the survivor and service providers. This includes advocating for timely and quality care for the survivor, working with providers to reduce obstacles in the way of the survivor accessing services, and coordinating case conferences when needed. </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10</a:t>
            </a:fld>
            <a:endParaRPr lang="en-US"/>
          </a:p>
        </p:txBody>
      </p:sp>
    </p:spTree>
    <p:extLst>
      <p:ext uri="{BB962C8B-B14F-4D97-AF65-F5344CB8AC3E}">
        <p14:creationId xmlns="" xmlns:p14="http://schemas.microsoft.com/office/powerpoint/2010/main" val="396233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case conference is a planned and structured meeting called/scheduled by the caseworker to discuss a particular case with other service providers. When planning a case conference meeting, the survivor and her close supports should be invited</a:t>
            </a:r>
            <a:r>
              <a:rPr lang="en-US" sz="1200" kern="1200" dirty="0" smtClean="0">
                <a:solidFill>
                  <a:schemeClr val="tx1"/>
                </a:solidFill>
                <a:effectLst/>
                <a:latin typeface="+mn-lt"/>
                <a:ea typeface="+mn-ea"/>
                <a:cs typeface="+mn-cs"/>
              </a:rPr>
              <a:t>, but are not </a:t>
            </a:r>
            <a:r>
              <a:rPr lang="en-US" sz="1200" kern="1200" baseline="0" dirty="0" smtClean="0">
                <a:solidFill>
                  <a:schemeClr val="tx1"/>
                </a:solidFill>
                <a:effectLst/>
                <a:latin typeface="+mn-lt"/>
                <a:ea typeface="+mn-ea"/>
                <a:cs typeface="+mn-cs"/>
              </a:rPr>
              <a:t>required to attend (though they must of course consent to the conferencing taking place)</a:t>
            </a:r>
            <a:r>
              <a:rPr lang="en-US" baseline="0" dirty="0" smtClean="0"/>
              <a:t>. These meetings are often scheduled when a survivor’s needs aren’t being met, to identify or clarify ongoing issues, and to provide a survivor with more holistic, coordinated, and integrated services. Once you get everyone in the same room, the steps of a productive case conference include: </a:t>
            </a:r>
          </a:p>
          <a:p>
            <a:pPr marL="228600" indent="-228600">
              <a:buAutoNum type="arabicPeriod"/>
            </a:pPr>
            <a:r>
              <a:rPr lang="en-US" baseline="0" dirty="0" smtClean="0"/>
              <a:t>Reviewing the case action plan and applicable activities including progress and barriers towards goals</a:t>
            </a:r>
          </a:p>
          <a:p>
            <a:pPr marL="228600" indent="-228600">
              <a:buAutoNum type="arabicPeriod"/>
            </a:pPr>
            <a:r>
              <a:rPr lang="en-US" baseline="0" dirty="0" smtClean="0"/>
              <a:t>Map roles and responsibilities</a:t>
            </a:r>
          </a:p>
          <a:p>
            <a:pPr marL="228600" indent="-228600">
              <a:buAutoNum type="arabicPeriod"/>
            </a:pPr>
            <a:r>
              <a:rPr lang="en-US" baseline="0" dirty="0" smtClean="0"/>
              <a:t>Resolve conflicts or strategize solutions</a:t>
            </a:r>
          </a:p>
          <a:p>
            <a:pPr marL="228600" indent="-228600">
              <a:buAutoNum type="arabicPeriod"/>
            </a:pPr>
            <a:r>
              <a:rPr lang="en-US" baseline="0" dirty="0" smtClean="0"/>
              <a:t>Adjust current service plans</a:t>
            </a:r>
          </a:p>
          <a:p>
            <a:pPr marL="0" indent="0">
              <a:buNone/>
            </a:pP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11</a:t>
            </a:fld>
            <a:endParaRPr lang="en-US"/>
          </a:p>
        </p:txBody>
      </p:sp>
    </p:spTree>
    <p:extLst>
      <p:ext uri="{BB962C8B-B14F-4D97-AF65-F5344CB8AC3E}">
        <p14:creationId xmlns="" xmlns:p14="http://schemas.microsoft.com/office/powerpoint/2010/main" val="336677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*Before</a:t>
            </a:r>
            <a:r>
              <a:rPr lang="en-US" b="1" baseline="0" dirty="0" smtClean="0"/>
              <a:t> this session, adapt the slide depending on the experience of your participants </a:t>
            </a:r>
            <a:r>
              <a:rPr lang="mr-IN" b="1" baseline="0" dirty="0" smtClean="0"/>
              <a:t>–</a:t>
            </a:r>
            <a:r>
              <a:rPr lang="en-US" b="1" baseline="0" dirty="0" smtClean="0"/>
              <a:t> for those who have some case management experience, you can use the first set of questions (and remove the others) while for those who are new to case management, you can use the second set of questions.*</a:t>
            </a:r>
          </a:p>
          <a:p>
            <a:endParaRPr lang="en-US" baseline="0" dirty="0" smtClean="0"/>
          </a:p>
          <a:p>
            <a:r>
              <a:rPr lang="en-US" dirty="0" smtClean="0"/>
              <a:t>In small groups, go ahead and discuss your own experiences with case coordination</a:t>
            </a:r>
            <a:r>
              <a:rPr lang="en-US" baseline="0" dirty="0" smtClean="0"/>
              <a:t>. Use the questions on the slide to guide your conversation. As a group, discuss what makes a good conferences? And what makes for a bad conference? After some time we will come back together as a larger group to share what you discussed as a group. </a:t>
            </a:r>
          </a:p>
          <a:p>
            <a:endParaRPr lang="en-US" baseline="0" dirty="0" smtClean="0"/>
          </a:p>
          <a:p>
            <a:r>
              <a:rPr lang="en-US" b="1" baseline="0" dirty="0" smtClean="0"/>
              <a:t>*If flip chart is available, write down the “good case conferencing” practices*</a:t>
            </a:r>
            <a:endParaRPr lang="en-US" b="1"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12</a:t>
            </a:fld>
            <a:endParaRPr lang="en-US"/>
          </a:p>
        </p:txBody>
      </p:sp>
    </p:spTree>
    <p:extLst>
      <p:ext uri="{BB962C8B-B14F-4D97-AF65-F5344CB8AC3E}">
        <p14:creationId xmlns="" xmlns:p14="http://schemas.microsoft.com/office/powerpoint/2010/main" val="92848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bring all this</a:t>
            </a:r>
            <a:r>
              <a:rPr lang="en-US" baseline="0" dirty="0" smtClean="0"/>
              <a:t> together. I need 5 volunteers. I am going to be the survivor, and you all will be a caseworker, supervisor, or other service provider. I will give you each a handout with some background on your role.  </a:t>
            </a:r>
            <a:r>
              <a:rPr lang="en-US" b="1" baseline="0" dirty="0" smtClean="0"/>
              <a:t>**Distribute Handout 14.2 Case Conference </a:t>
            </a:r>
            <a:r>
              <a:rPr lang="en-US" baseline="0" dirty="0" smtClean="0"/>
              <a:t>**</a:t>
            </a:r>
          </a:p>
          <a:p>
            <a:endParaRPr lang="en-US" baseline="0" dirty="0" smtClean="0"/>
          </a:p>
          <a:p>
            <a:r>
              <a:rPr lang="en-US" baseline="0" dirty="0" smtClean="0"/>
              <a:t>Based on what I tell the caseworker as the survivor, you all will work together to have a case conference. Once we’re done with the role play, those who did not participate can provide feedback and we will discuss what went well and what can be improved. Then, I am going to have five new volunteers come up to do the role play incorporating the feedback from the first group.</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13</a:t>
            </a:fld>
            <a:endParaRPr lang="en-US"/>
          </a:p>
        </p:txBody>
      </p:sp>
    </p:spTree>
    <p:extLst>
      <p:ext uri="{BB962C8B-B14F-4D97-AF65-F5344CB8AC3E}">
        <p14:creationId xmlns="" xmlns:p14="http://schemas.microsoft.com/office/powerpoint/2010/main" val="1772602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Case management–</a:t>
            </a:r>
            <a:r>
              <a:rPr lang="en-US" baseline="0" dirty="0" smtClean="0"/>
              <a:t> when we do it with a survivor-centered approach– can contribute greatly to psychosocial well-being of the survivor.  As we continue to support a survivor through our follow-up, we want to make sure that we continue to create a space where we listen and we provide emotional support to the survivor.  We should also be connecting the survivor back to personal goals they may have set in their action plan and discuss with them how they can reconnect with sources of strength, support and encouragement (people, activities, etc.) </a:t>
            </a:r>
          </a:p>
          <a:p>
            <a:endParaRPr lang="en-US" dirty="0" smtClean="0"/>
          </a:p>
        </p:txBody>
      </p:sp>
      <p:sp>
        <p:nvSpPr>
          <p:cNvPr id="4" name="Slide Number Placeholder 3"/>
          <p:cNvSpPr>
            <a:spLocks noGrp="1"/>
          </p:cNvSpPr>
          <p:nvPr>
            <p:ph type="sldNum" sz="quarter" idx="10"/>
          </p:nvPr>
        </p:nvSpPr>
        <p:spPr/>
        <p:txBody>
          <a:bodyPr/>
          <a:lstStyle/>
          <a:p>
            <a:fld id="{5930BC76-76F8-4FB8-83AB-63CD4BC2D091}" type="slidenum">
              <a:rPr lang="en-US" smtClean="0"/>
              <a:pPr/>
              <a:t>14</a:t>
            </a:fld>
            <a:endParaRPr lang="en-US"/>
          </a:p>
        </p:txBody>
      </p:sp>
    </p:spTree>
    <p:extLst>
      <p:ext uri="{BB962C8B-B14F-4D97-AF65-F5344CB8AC3E}">
        <p14:creationId xmlns="" xmlns:p14="http://schemas.microsoft.com/office/powerpoint/2010/main" val="338234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the survivor’s situation has somewhat stabilized, providing accurate information to survivors about the causes, dynamics and impact of GBV can also be very important for their healing and recovery.  Doing so may help reduce self-blame, feeling alone, or feeling confused.  For example, a survivor of rape who may be saying to herself that what happened was her fault, may benefit from hearing about the actual causes of sexual violence.  Accurate information combined with messages from the caseworker that what happened was not her fault may help shift the survivor’s thinking .  </a:t>
            </a:r>
            <a:r>
              <a:rPr lang="en-US" b="1" baseline="0" dirty="0" smtClean="0"/>
              <a:t>**For more information on this or specific examples see Module 15A and 15C and the corresponding handouts on Key </a:t>
            </a:r>
            <a:r>
              <a:rPr lang="en-US" b="1" baseline="0" dirty="0" err="1" smtClean="0"/>
              <a:t>Messsages</a:t>
            </a:r>
            <a:r>
              <a:rPr lang="en-US" b="1"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once They are also specific ways that we can provide </a:t>
            </a:r>
            <a:r>
              <a:rPr lang="en-US" dirty="0" smtClean="0"/>
              <a:t> psychosocial support (space for healing and empowerment)</a:t>
            </a:r>
          </a:p>
          <a:p>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**Distribute</a:t>
            </a:r>
            <a:r>
              <a:rPr lang="en-US" b="1" baseline="0" dirty="0" smtClean="0"/>
              <a:t> Handout 14.1 Psychosocial Interventions.**  (OPTIONAL EXERCISE) </a:t>
            </a:r>
            <a:r>
              <a:rPr lang="en-US" dirty="0" smtClean="0"/>
              <a:t>Now that we’ve discussed the various components that may be involved in a</a:t>
            </a:r>
            <a:r>
              <a:rPr lang="en-US" baseline="0" dirty="0" smtClean="0"/>
              <a:t> psychosocial intervention, let’s take a moment to think about the interventions that may be available in your own work.  Pair up with someone from your organization or team. Take a few minutes to discuss.  </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16</a:t>
            </a:fld>
            <a:endParaRPr lang="en-US"/>
          </a:p>
        </p:txBody>
      </p:sp>
    </p:spTree>
    <p:extLst>
      <p:ext uri="{BB962C8B-B14F-4D97-AF65-F5344CB8AC3E}">
        <p14:creationId xmlns="" xmlns:p14="http://schemas.microsoft.com/office/powerpoint/2010/main" val="14500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now focusing on Step 5, follow up. </a:t>
            </a:r>
            <a:endParaRPr lang="en-US" dirty="0" smtClean="0"/>
          </a:p>
        </p:txBody>
      </p:sp>
      <p:sp>
        <p:nvSpPr>
          <p:cNvPr id="4" name="Slide Number Placeholder 3"/>
          <p:cNvSpPr>
            <a:spLocks noGrp="1"/>
          </p:cNvSpPr>
          <p:nvPr>
            <p:ph type="sldNum" sz="quarter" idx="10"/>
          </p:nvPr>
        </p:nvSpPr>
        <p:spPr/>
        <p:txBody>
          <a:bodyPr/>
          <a:lstStyle/>
          <a:p>
            <a:fld id="{90DE82CF-111A-48C3-9B62-44A2FA92CA0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2098903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18</a:t>
            </a:fld>
            <a:endParaRPr lang="en-US"/>
          </a:p>
        </p:txBody>
      </p:sp>
    </p:spTree>
    <p:extLst>
      <p:ext uri="{BB962C8B-B14F-4D97-AF65-F5344CB8AC3E}">
        <p14:creationId xmlns="" xmlns:p14="http://schemas.microsoft.com/office/powerpoint/2010/main" val="479158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During case follow up you will </a:t>
            </a:r>
          </a:p>
          <a:p>
            <a:pPr>
              <a:buFont typeface="Arial" pitchFamily="34" charset="0"/>
              <a:buChar char="•"/>
            </a:pPr>
            <a:r>
              <a:rPr lang="en-US" sz="1200" kern="1200" baseline="0" dirty="0" smtClean="0">
                <a:solidFill>
                  <a:schemeClr val="tx1"/>
                </a:solidFill>
                <a:latin typeface="+mn-lt"/>
                <a:ea typeface="+mn-ea"/>
                <a:cs typeface="+mn-cs"/>
              </a:rPr>
              <a:t> Monitor the case.</a:t>
            </a:r>
          </a:p>
          <a:p>
            <a:pPr>
              <a:buFont typeface="Arial" pitchFamily="34" charset="0"/>
              <a:buChar char="•"/>
            </a:pPr>
            <a:r>
              <a:rPr lang="en-US" sz="1200" kern="1200" baseline="0" dirty="0" smtClean="0">
                <a:solidFill>
                  <a:schemeClr val="tx1"/>
                </a:solidFill>
                <a:latin typeface="+mn-lt"/>
                <a:ea typeface="+mn-ea"/>
                <a:cs typeface="+mn-cs"/>
              </a:rPr>
              <a:t> Make sure the survivor is safe and getting the help they need, and identify and overcome barriers or problems.</a:t>
            </a:r>
          </a:p>
          <a:p>
            <a:pPr>
              <a:buFont typeface="Arial" pitchFamily="34" charset="0"/>
              <a:buChar char="•"/>
            </a:pPr>
            <a:r>
              <a:rPr lang="en-US" sz="1200" kern="1200" baseline="0" dirty="0" smtClean="0">
                <a:solidFill>
                  <a:schemeClr val="tx1"/>
                </a:solidFill>
                <a:latin typeface="+mn-lt"/>
                <a:ea typeface="+mn-ea"/>
                <a:cs typeface="+mn-cs"/>
              </a:rPr>
              <a:t> Identify new problems and solutions.</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19</a:t>
            </a:fld>
            <a:endParaRPr lang="en-US"/>
          </a:p>
        </p:txBody>
      </p:sp>
    </p:spTree>
    <p:extLst>
      <p:ext uri="{BB962C8B-B14F-4D97-AF65-F5344CB8AC3E}">
        <p14:creationId xmlns="" xmlns:p14="http://schemas.microsoft.com/office/powerpoint/2010/main" val="135348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Overview - Module 14:</a:t>
            </a:r>
            <a:r>
              <a:rPr lang="en-US" sz="1200" b="1" kern="1200" baseline="0" dirty="0" smtClean="0">
                <a:solidFill>
                  <a:schemeClr val="tx1"/>
                </a:solidFill>
                <a:effectLst/>
                <a:latin typeface="+mn-lt"/>
                <a:ea typeface="+mn-ea"/>
                <a:cs typeface="+mn-cs"/>
              </a:rPr>
              <a:t> Steps 4, 5 &amp; 6 – Implementation, Follow-up &amp; Closure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Learning Objectives</a:t>
            </a:r>
          </a:p>
          <a:p>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Effectively implement the case action plan with the survivor</a:t>
            </a:r>
          </a:p>
          <a:p>
            <a:pPr marL="171450" lvl="0" indent="-171450">
              <a:buFont typeface="Arial" charset="0"/>
              <a:buChar char="•"/>
            </a:pPr>
            <a:r>
              <a:rPr lang="en-US" sz="1200" kern="1200" dirty="0" smtClean="0">
                <a:solidFill>
                  <a:schemeClr val="tx1"/>
                </a:solidFill>
                <a:effectLst/>
                <a:latin typeface="+mn-lt"/>
                <a:ea typeface="+mn-ea"/>
                <a:cs typeface="+mn-cs"/>
              </a:rPr>
              <a:t>Understand how to use case conferencing to support the survivor</a:t>
            </a:r>
          </a:p>
          <a:p>
            <a:pPr marL="171450" lvl="0" indent="-171450">
              <a:buFont typeface="Arial" charset="0"/>
              <a:buChar char="•"/>
            </a:pPr>
            <a:r>
              <a:rPr lang="en-US" sz="1200" kern="1200" dirty="0" smtClean="0">
                <a:solidFill>
                  <a:schemeClr val="tx1"/>
                </a:solidFill>
                <a:effectLst/>
                <a:latin typeface="+mn-lt"/>
                <a:ea typeface="+mn-ea"/>
                <a:cs typeface="+mn-cs"/>
              </a:rPr>
              <a:t>Conduct appropriate case follow-up and closure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Duration</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2</a:t>
            </a:r>
            <a:r>
              <a:rPr lang="en-US" sz="1200" kern="1200" dirty="0" smtClean="0">
                <a:solidFill>
                  <a:schemeClr val="tx1"/>
                </a:solidFill>
                <a:effectLst/>
                <a:latin typeface="+mn-lt"/>
                <a:ea typeface="+mn-ea"/>
                <a:cs typeface="+mn-cs"/>
              </a:rPr>
              <a:t> hours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Materials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Handout 14.1 – Psychosocial Interventions (one for each participant)</a:t>
            </a:r>
          </a:p>
          <a:p>
            <a:pPr marL="171450" lvl="0" indent="-171450">
              <a:buFont typeface="Arial" charset="0"/>
              <a:buChar char="•"/>
            </a:pPr>
            <a:r>
              <a:rPr lang="en-US" sz="1200" kern="1200" dirty="0" smtClean="0">
                <a:solidFill>
                  <a:schemeClr val="tx1"/>
                </a:solidFill>
                <a:effectLst/>
                <a:latin typeface="+mn-lt"/>
                <a:ea typeface="+mn-ea"/>
                <a:cs typeface="+mn-cs"/>
              </a:rPr>
              <a:t>Handout 14.2 – Case Conference (one for facilitator and each volunteer-5 total) </a:t>
            </a:r>
          </a:p>
          <a:p>
            <a:pPr marL="171450" lvl="0" indent="-171450">
              <a:buFont typeface="Arial" charset="0"/>
              <a:buChar char="•"/>
            </a:pPr>
            <a:r>
              <a:rPr lang="en-US" sz="1200" kern="1200" dirty="0" smtClean="0">
                <a:solidFill>
                  <a:schemeClr val="tx1"/>
                </a:solidFill>
                <a:effectLst/>
                <a:latin typeface="+mn-lt"/>
                <a:ea typeface="+mn-ea"/>
                <a:cs typeface="+mn-cs"/>
              </a:rPr>
              <a:t>Handout 14.3 – Case Closing (one for each participant)</a:t>
            </a:r>
          </a:p>
          <a:p>
            <a:pPr marL="171450" lvl="0" indent="-171450">
              <a:buFont typeface="Arial" charset="0"/>
              <a:buChar char="•"/>
            </a:pPr>
            <a:r>
              <a:rPr lang="en-US" sz="1200" kern="1200" dirty="0" smtClean="0">
                <a:solidFill>
                  <a:schemeClr val="tx1"/>
                </a:solidFill>
                <a:effectLst/>
                <a:latin typeface="+mn-lt"/>
                <a:ea typeface="+mn-ea"/>
                <a:cs typeface="+mn-cs"/>
              </a:rPr>
              <a:t>Handout 14.4 – Client Feedback Tool (one for each participant) </a:t>
            </a:r>
          </a:p>
          <a:p>
            <a:pPr marL="0" indent="0">
              <a:buFont typeface="Arial" charset="0"/>
              <a:buNone/>
            </a:pPr>
            <a:r>
              <a:rPr lang="en-US" dirty="0" smtClean="0">
                <a:effectLst/>
              </a:rPr>
              <a:t> </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Preparation</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Print handouts </a:t>
            </a:r>
          </a:p>
          <a:p>
            <a:pPr marL="171450" lvl="0" indent="-171450">
              <a:buFont typeface="Arial" charset="0"/>
              <a:buChar char="•"/>
            </a:pPr>
            <a:r>
              <a:rPr lang="en-US" sz="1200" kern="1200" dirty="0" smtClean="0">
                <a:solidFill>
                  <a:schemeClr val="tx1"/>
                </a:solidFill>
                <a:effectLst/>
                <a:latin typeface="+mn-lt"/>
                <a:ea typeface="+mn-ea"/>
                <a:cs typeface="+mn-cs"/>
              </a:rPr>
              <a:t>Arrange room </a:t>
            </a:r>
          </a:p>
          <a:p>
            <a:pPr marL="171450" lvl="0" indent="-171450">
              <a:buFont typeface="Arial" charset="0"/>
              <a:buChar char="•"/>
            </a:pPr>
            <a:r>
              <a:rPr lang="en-US" sz="1200" kern="1200" dirty="0" smtClean="0">
                <a:solidFill>
                  <a:schemeClr val="tx1"/>
                </a:solidFill>
                <a:effectLst/>
                <a:latin typeface="+mn-lt"/>
                <a:ea typeface="+mn-ea"/>
                <a:cs typeface="+mn-cs"/>
              </a:rPr>
              <a:t>Review slides and presenter notes</a:t>
            </a:r>
          </a:p>
          <a:p>
            <a:pPr marL="0" indent="0">
              <a:buFont typeface="Arial" charset="0"/>
              <a:buNone/>
            </a:pP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Outline</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Objectives, Introduction &amp; Overview (1-4)</a:t>
            </a:r>
          </a:p>
          <a:p>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Referrals and Reporting (5-6)</a:t>
            </a:r>
          </a:p>
          <a:p>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Mandatory Reporting Activity (7-8)</a:t>
            </a:r>
          </a:p>
          <a:p>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Case Coordination (8-10)</a:t>
            </a:r>
          </a:p>
          <a:p>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Case Coordination Activity (11)</a:t>
            </a:r>
          </a:p>
          <a:p>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Psychosocial Interventions &amp; Activity (12-14)</a:t>
            </a:r>
          </a:p>
          <a:p>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Step 4 Role Play (15)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Step 5 (16-20)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Follow-Up Activity (21)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15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Step 6 (22-31)</a:t>
            </a: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 Closing (32)</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Technical Notes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Using this Module</a:t>
            </a:r>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This session covers a lot of different information at once. Ensure you spend enough time on each of the three steps to allow participants to fully understand what is required; it may be necessary to split this session to spend more time on something if participants have not grasped it in one session.</a:t>
            </a:r>
          </a:p>
          <a:p>
            <a:pPr marL="171450" lvl="0" indent="-171450">
              <a:buFont typeface="Arial" charset="0"/>
              <a:buChar char="•"/>
            </a:pPr>
            <a:r>
              <a:rPr lang="en-US" sz="1200" kern="1200" dirty="0" smtClean="0">
                <a:solidFill>
                  <a:schemeClr val="tx1"/>
                </a:solidFill>
                <a:effectLst/>
                <a:latin typeface="+mn-lt"/>
                <a:ea typeface="+mn-ea"/>
                <a:cs typeface="+mn-cs"/>
              </a:rPr>
              <a:t>Remember that while the steps are presented in a linear way, this is not necessarily how the process will go for each survivor. Caseworkers must be prepared to return to previous steps as needed.</a:t>
            </a:r>
          </a:p>
          <a:p>
            <a:pPr marL="171450" lvl="0" indent="-171450">
              <a:buFont typeface="Arial" charset="0"/>
              <a:buChar char="•"/>
            </a:pPr>
            <a:r>
              <a:rPr lang="en-US" sz="1200" kern="1200" dirty="0" smtClean="0">
                <a:solidFill>
                  <a:schemeClr val="tx1"/>
                </a:solidFill>
                <a:effectLst/>
                <a:latin typeface="+mn-lt"/>
                <a:ea typeface="+mn-ea"/>
                <a:cs typeface="+mn-cs"/>
              </a:rPr>
              <a:t>Mandatory reporting is a difficult topic in many contexts, particularly where information may not be kept confidential by authorities, or where authorities themselves may put survivors at risk. Refer the Case Management guidelines for more information on this topic, and be sure to discuss this with your supervisor/the supervisor of the team you are supporting before the training.</a:t>
            </a:r>
          </a:p>
          <a:p>
            <a:pPr marL="171450" lvl="0" indent="-171450">
              <a:buFont typeface="Arial" charset="0"/>
              <a:buChar char="•"/>
            </a:pPr>
            <a:r>
              <a:rPr lang="en-US" sz="1200" kern="1200" dirty="0" smtClean="0">
                <a:solidFill>
                  <a:schemeClr val="tx1"/>
                </a:solidFill>
                <a:effectLst/>
                <a:latin typeface="+mn-lt"/>
                <a:ea typeface="+mn-ea"/>
                <a:cs typeface="+mn-cs"/>
              </a:rPr>
              <a:t>Remember that case conferences happen on an ad-hoc basis, when there is a need for a particular case. Case conferences are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forum for sharing all your open cases with other service providers for the sake of information. </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Facilitator Knowledge</a:t>
            </a:r>
            <a:endParaRPr lang="en-US" sz="1200" kern="1200" dirty="0" smtClean="0">
              <a:solidFill>
                <a:schemeClr val="tx1"/>
              </a:solidFill>
              <a:effectLst/>
              <a:latin typeface="+mn-lt"/>
              <a:ea typeface="+mn-ea"/>
              <a:cs typeface="+mn-cs"/>
            </a:endParaRPr>
          </a:p>
          <a:p>
            <a:pPr marL="171450" indent="-171450">
              <a:buFont typeface="Arial" charset="0"/>
              <a:buChar char="•"/>
            </a:pPr>
            <a:r>
              <a:rPr lang="en-US" sz="1200" kern="1200" dirty="0" smtClean="0">
                <a:solidFill>
                  <a:schemeClr val="tx1"/>
                </a:solidFill>
                <a:effectLst/>
                <a:latin typeface="+mn-lt"/>
                <a:ea typeface="+mn-ea"/>
                <a:cs typeface="+mn-cs"/>
              </a:rPr>
              <a:t>Facilitators should be comfortable with the following topics: </a:t>
            </a:r>
          </a:p>
          <a:p>
            <a:pPr marL="171450" lvl="0" indent="-171450">
              <a:buFont typeface="Arial" charset="0"/>
              <a:buChar char="•"/>
            </a:pPr>
            <a:r>
              <a:rPr lang="en-US" sz="1200" kern="1200" dirty="0" smtClean="0">
                <a:solidFill>
                  <a:schemeClr val="tx1"/>
                </a:solidFill>
                <a:effectLst/>
                <a:latin typeface="+mn-lt"/>
                <a:ea typeface="+mn-ea"/>
                <a:cs typeface="+mn-cs"/>
              </a:rPr>
              <a:t>Mandatory reporting procedures and what they mean in the particular context. </a:t>
            </a:r>
          </a:p>
          <a:p>
            <a:pPr marL="171450" lvl="0" indent="-171450">
              <a:buFont typeface="Arial" charset="0"/>
              <a:buChar char="•"/>
            </a:pPr>
            <a:r>
              <a:rPr lang="en-US" sz="1200" kern="1200" dirty="0" smtClean="0">
                <a:solidFill>
                  <a:schemeClr val="tx1"/>
                </a:solidFill>
                <a:effectLst/>
                <a:latin typeface="+mn-lt"/>
                <a:ea typeface="+mn-ea"/>
                <a:cs typeface="+mn-cs"/>
              </a:rPr>
              <a:t>Basic psychosocial interventions including psycho-education. </a:t>
            </a:r>
          </a:p>
          <a:p>
            <a:pPr marL="171450" lvl="0" indent="-171450">
              <a:buFont typeface="Arial" charset="0"/>
              <a:buChar char="•"/>
            </a:pPr>
            <a:r>
              <a:rPr lang="en-US" sz="1200" kern="1200" dirty="0" smtClean="0">
                <a:solidFill>
                  <a:schemeClr val="tx1"/>
                </a:solidFill>
                <a:effectLst/>
                <a:latin typeface="+mn-lt"/>
                <a:ea typeface="+mn-ea"/>
                <a:cs typeface="+mn-cs"/>
              </a:rPr>
              <a:t>The criteria for closing a case, and how the review &amp; determination of case closure would take place in this setting.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Key Messages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Mandatory reporting laws in certain contexts, where there are not adequate provisions for safety and security, can put survivors at risk. It is essential to discuss any mandatory reporting requirements with your supervisor, and to inform survivors of these (preferably </a:t>
            </a:r>
            <a:r>
              <a:rPr lang="en-US" sz="1200" i="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she tells you any confidential information).  </a:t>
            </a:r>
          </a:p>
          <a:p>
            <a:pPr marL="171450" lvl="0" indent="-171450">
              <a:buFont typeface="Arial" charset="0"/>
              <a:buChar char="•"/>
            </a:pPr>
            <a:r>
              <a:rPr lang="en-US" sz="1200" kern="1200" dirty="0" smtClean="0">
                <a:solidFill>
                  <a:schemeClr val="tx1"/>
                </a:solidFill>
                <a:effectLst/>
                <a:latin typeface="+mn-lt"/>
                <a:ea typeface="+mn-ea"/>
                <a:cs typeface="+mn-cs"/>
              </a:rPr>
              <a:t>Case conferences happen on an ad-hoc basis, when there is a need for a particular case, and with the consent of the survivor in question. Case conferences are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forum for sharing all your open cases with other service providers for the sake of information.</a:t>
            </a:r>
          </a:p>
          <a:p>
            <a:pPr marL="171450" lvl="0" indent="-171450">
              <a:buFont typeface="Arial" charset="0"/>
              <a:buChar char="•"/>
            </a:pPr>
            <a:r>
              <a:rPr lang="en-US" sz="1200" kern="1200" dirty="0" smtClean="0">
                <a:solidFill>
                  <a:schemeClr val="tx1"/>
                </a:solidFill>
                <a:effectLst/>
                <a:latin typeface="+mn-lt"/>
                <a:ea typeface="+mn-ea"/>
                <a:cs typeface="+mn-cs"/>
              </a:rPr>
              <a:t>Case management, when implemented in a supportive and survivor-friendly way, is a psychosocial intervention. </a:t>
            </a:r>
          </a:p>
          <a:p>
            <a:pPr marL="171450" lvl="0" indent="-171450">
              <a:buFont typeface="Arial" charset="0"/>
              <a:buChar char="•"/>
            </a:pPr>
            <a:r>
              <a:rPr lang="en-US" sz="1200" kern="1200" dirty="0" smtClean="0">
                <a:solidFill>
                  <a:schemeClr val="tx1"/>
                </a:solidFill>
                <a:effectLst/>
                <a:latin typeface="+mn-lt"/>
                <a:ea typeface="+mn-ea"/>
                <a:cs typeface="+mn-cs"/>
              </a:rPr>
              <a:t>Case closure is an important step of the case management process, as it allows for caseworkers to focus on active cases where survivors need their support. That said, it is important not to rush the process just to achieve closure of a case; this step should always be discussed with a supervisor.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C2D44066-B45F-4E38-A100-9B204B60426C}"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baseline="0" dirty="0" smtClean="0">
                <a:solidFill>
                  <a:schemeClr val="tx1"/>
                </a:solidFill>
                <a:latin typeface="+mn-lt"/>
                <a:ea typeface="+mn-ea"/>
                <a:cs typeface="+mn-cs"/>
              </a:rPr>
              <a:t>Meet with or contact the survivor as agreed. </a:t>
            </a:r>
            <a:r>
              <a:rPr lang="en-US" sz="1200" kern="1200" baseline="0" dirty="0" smtClean="0">
                <a:solidFill>
                  <a:schemeClr val="tx1"/>
                </a:solidFill>
                <a:latin typeface="+mn-lt"/>
                <a:ea typeface="+mn-ea"/>
                <a:cs typeface="+mn-cs"/>
              </a:rPr>
              <a:t>During case action planning, you should have already agreed with</a:t>
            </a:r>
          </a:p>
          <a:p>
            <a:r>
              <a:rPr lang="en-US" sz="1200" kern="1200" baseline="0" dirty="0" smtClean="0">
                <a:solidFill>
                  <a:schemeClr val="tx1"/>
                </a:solidFill>
                <a:latin typeface="+mn-lt"/>
                <a:ea typeface="+mn-ea"/>
                <a:cs typeface="+mn-cs"/>
              </a:rPr>
              <a:t>the survivor on when and how case follow-up will happen. Follow-up meetings should take place in a location</a:t>
            </a:r>
          </a:p>
          <a:p>
            <a:r>
              <a:rPr lang="en-US" sz="1200" kern="1200" baseline="0" dirty="0" smtClean="0">
                <a:solidFill>
                  <a:schemeClr val="tx1"/>
                </a:solidFill>
                <a:latin typeface="+mn-lt"/>
                <a:ea typeface="+mn-ea"/>
                <a:cs typeface="+mn-cs"/>
              </a:rPr>
              <a:t>where the survivor is comfortable and in which confidentiality can be protected. You and the survivor should have a</a:t>
            </a:r>
          </a:p>
          <a:p>
            <a:r>
              <a:rPr lang="en-US" sz="1200" kern="1200" baseline="0" dirty="0" smtClean="0">
                <a:solidFill>
                  <a:schemeClr val="tx1"/>
                </a:solidFill>
                <a:latin typeface="+mn-lt"/>
                <a:ea typeface="+mn-ea"/>
                <a:cs typeface="+mn-cs"/>
              </a:rPr>
              <a:t>specific time, date and place that is best for the survivor.</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Reassess safety. </a:t>
            </a:r>
            <a:r>
              <a:rPr lang="en-US" sz="1200" kern="1200" baseline="0" dirty="0" smtClean="0">
                <a:solidFill>
                  <a:schemeClr val="tx1"/>
                </a:solidFill>
                <a:latin typeface="+mn-lt"/>
                <a:ea typeface="+mn-ea"/>
                <a:cs typeface="+mn-cs"/>
              </a:rPr>
              <a:t>Survivors’ risks of harm often increase once they have disclosed the incident. Therefore,</a:t>
            </a:r>
          </a:p>
          <a:p>
            <a:r>
              <a:rPr lang="en-US" sz="1200" kern="1200" baseline="0" dirty="0" smtClean="0">
                <a:solidFill>
                  <a:schemeClr val="tx1"/>
                </a:solidFill>
                <a:latin typeface="+mn-lt"/>
                <a:ea typeface="+mn-ea"/>
                <a:cs typeface="+mn-cs"/>
              </a:rPr>
              <a:t>caseworkers should assess a survivor’s safety during every visit with a survivor. During follow-up visits, you should</a:t>
            </a:r>
          </a:p>
          <a:p>
            <a:r>
              <a:rPr lang="en-US" sz="1200" kern="1200" baseline="0" dirty="0" smtClean="0">
                <a:solidFill>
                  <a:schemeClr val="tx1"/>
                </a:solidFill>
                <a:latin typeface="+mn-lt"/>
                <a:ea typeface="+mn-ea"/>
                <a:cs typeface="+mn-cs"/>
              </a:rPr>
              <a:t>ask specific questions about the survivor’s safety in their home and community and what has changed since the last</a:t>
            </a:r>
          </a:p>
          <a:p>
            <a:r>
              <a:rPr lang="en-US" sz="1200" kern="1200" baseline="0" dirty="0" smtClean="0">
                <a:solidFill>
                  <a:schemeClr val="tx1"/>
                </a:solidFill>
                <a:latin typeface="+mn-lt"/>
                <a:ea typeface="+mn-ea"/>
                <a:cs typeface="+mn-cs"/>
              </a:rPr>
              <a:t>meeting. Based on the outcome of the safety reassessment, you should follow up on safety referrals or make an</a:t>
            </a:r>
          </a:p>
          <a:p>
            <a:r>
              <a:rPr lang="en-US" sz="1200" kern="1200" baseline="0" dirty="0" smtClean="0">
                <a:solidFill>
                  <a:schemeClr val="tx1"/>
                </a:solidFill>
                <a:latin typeface="+mn-lt"/>
                <a:ea typeface="+mn-ea"/>
                <a:cs typeface="+mn-cs"/>
              </a:rPr>
              <a:t>updated safety plan if necessary.</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Reassess</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psychosocial state and functioning. </a:t>
            </a:r>
            <a:r>
              <a:rPr lang="en-US" sz="1200" kern="1200" baseline="0" dirty="0" smtClean="0">
                <a:solidFill>
                  <a:schemeClr val="tx1"/>
                </a:solidFill>
                <a:latin typeface="+mn-lt"/>
                <a:ea typeface="+mn-ea"/>
                <a:cs typeface="+mn-cs"/>
              </a:rPr>
              <a:t>If, overtime, a survivor’s well-being is not improving or seems</a:t>
            </a:r>
          </a:p>
          <a:p>
            <a:r>
              <a:rPr lang="en-US" sz="1200" kern="1200" baseline="0" dirty="0" smtClean="0">
                <a:solidFill>
                  <a:schemeClr val="tx1"/>
                </a:solidFill>
                <a:latin typeface="+mn-lt"/>
                <a:ea typeface="+mn-ea"/>
                <a:cs typeface="+mn-cs"/>
              </a:rPr>
              <a:t>to be deteriorating (e.g. they are not caring for themselves or their children, further isolating themselves) more</a:t>
            </a:r>
          </a:p>
          <a:p>
            <a:r>
              <a:rPr lang="en-US" sz="1200" kern="1200" baseline="0" dirty="0" smtClean="0">
                <a:solidFill>
                  <a:schemeClr val="tx1"/>
                </a:solidFill>
                <a:latin typeface="+mn-lt"/>
                <a:ea typeface="+mn-ea"/>
                <a:cs typeface="+mn-cs"/>
              </a:rPr>
              <a:t>specialized psychosocial or mental health care may be considered, if available. Supervisors should be consulted in</a:t>
            </a:r>
          </a:p>
          <a:p>
            <a:r>
              <a:rPr lang="en-US" sz="1200" kern="1200" baseline="0" dirty="0" smtClean="0">
                <a:solidFill>
                  <a:schemeClr val="tx1"/>
                </a:solidFill>
                <a:latin typeface="+mn-lt"/>
                <a:ea typeface="+mn-ea"/>
                <a:cs typeface="+mn-cs"/>
              </a:rPr>
              <a:t>such cases to determine whether or not to make such a referral.</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baseline="0" dirty="0" smtClean="0">
                <a:solidFill>
                  <a:schemeClr val="tx1"/>
                </a:solidFill>
                <a:latin typeface="+mn-lt"/>
                <a:ea typeface="+mn-ea"/>
                <a:cs typeface="+mn-cs"/>
              </a:rPr>
              <a:t>Review the case action plan with the survivor. </a:t>
            </a:r>
            <a:r>
              <a:rPr lang="en-US" sz="1200" kern="1200" baseline="0" dirty="0" smtClean="0">
                <a:solidFill>
                  <a:schemeClr val="tx1"/>
                </a:solidFill>
                <a:latin typeface="+mn-lt"/>
                <a:ea typeface="+mn-ea"/>
                <a:cs typeface="+mn-cs"/>
              </a:rPr>
              <a:t>Discuss whether the survivor has accessed the services to which</a:t>
            </a:r>
          </a:p>
          <a:p>
            <a:r>
              <a:rPr lang="en-US" sz="1200" kern="1200" baseline="0" dirty="0" smtClean="0">
                <a:solidFill>
                  <a:schemeClr val="tx1"/>
                </a:solidFill>
                <a:latin typeface="+mn-lt"/>
                <a:ea typeface="+mn-ea"/>
                <a:cs typeface="+mn-cs"/>
              </a:rPr>
              <a:t>they were referred and whether they experienced any challenges. Identify whether any new needs have emerged</a:t>
            </a:r>
          </a:p>
          <a:p>
            <a:r>
              <a:rPr lang="en-US" sz="1200" kern="1200" baseline="0" dirty="0" smtClean="0">
                <a:solidFill>
                  <a:schemeClr val="tx1"/>
                </a:solidFill>
                <a:latin typeface="+mn-lt"/>
                <a:ea typeface="+mn-ea"/>
                <a:cs typeface="+mn-cs"/>
              </a:rPr>
              <a:t>that should be addressed.</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Revise the case action plan. </a:t>
            </a:r>
            <a:r>
              <a:rPr lang="en-US" sz="1200" kern="1200" baseline="0" dirty="0" smtClean="0">
                <a:solidFill>
                  <a:schemeClr val="tx1"/>
                </a:solidFill>
                <a:latin typeface="+mn-lt"/>
                <a:ea typeface="+mn-ea"/>
                <a:cs typeface="+mn-cs"/>
              </a:rPr>
              <a:t>Document the outcomes of referrals and any new needs that emerged on the case</a:t>
            </a:r>
          </a:p>
          <a:p>
            <a:r>
              <a:rPr lang="en-US" sz="1200" kern="1200" baseline="0" dirty="0" smtClean="0">
                <a:solidFill>
                  <a:schemeClr val="tx1"/>
                </a:solidFill>
                <a:latin typeface="+mn-lt"/>
                <a:ea typeface="+mn-ea"/>
                <a:cs typeface="+mn-cs"/>
              </a:rPr>
              <a:t>action plan form or a follow-up form. Schedule another follow-up visit.</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Implement revised case action plan. </a:t>
            </a:r>
            <a:r>
              <a:rPr lang="en-US" sz="1200" kern="1200" baseline="0" dirty="0" smtClean="0">
                <a:solidFill>
                  <a:schemeClr val="tx1"/>
                </a:solidFill>
                <a:latin typeface="+mn-lt"/>
                <a:ea typeface="+mn-ea"/>
                <a:cs typeface="+mn-cs"/>
              </a:rPr>
              <a:t>If new referrals are required, additional informed consent procedures must</a:t>
            </a:r>
          </a:p>
          <a:p>
            <a:r>
              <a:rPr lang="en-US" sz="1200" kern="1200" baseline="0" dirty="0" smtClean="0">
                <a:solidFill>
                  <a:schemeClr val="tx1"/>
                </a:solidFill>
                <a:latin typeface="+mn-lt"/>
                <a:ea typeface="+mn-ea"/>
                <a:cs typeface="+mn-cs"/>
              </a:rPr>
              <a:t>be followed.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While the case management process involves steps, you need to recognize that survivor’s lives are rarely so</a:t>
            </a:r>
          </a:p>
          <a:p>
            <a:r>
              <a:rPr lang="en-US" sz="1200" kern="1200" baseline="0" dirty="0" smtClean="0">
                <a:solidFill>
                  <a:schemeClr val="tx1"/>
                </a:solidFill>
                <a:latin typeface="+mn-lt"/>
                <a:ea typeface="+mn-ea"/>
                <a:cs typeface="+mn-cs"/>
              </a:rPr>
              <a:t>straightforward and most often involve a complex mix of ongoing needs. You may have to go through some of the</a:t>
            </a:r>
          </a:p>
          <a:p>
            <a:r>
              <a:rPr lang="en-US" sz="1200" kern="1200" baseline="0" dirty="0" smtClean="0">
                <a:solidFill>
                  <a:schemeClr val="tx1"/>
                </a:solidFill>
                <a:latin typeface="+mn-lt"/>
                <a:ea typeface="+mn-ea"/>
                <a:cs typeface="+mn-cs"/>
              </a:rPr>
              <a:t>steps several times during your work with a survivor. When cases are very complex, and especially where risks are</a:t>
            </a:r>
          </a:p>
          <a:p>
            <a:r>
              <a:rPr lang="en-US" sz="1200" kern="1200" baseline="0" dirty="0" smtClean="0">
                <a:solidFill>
                  <a:schemeClr val="tx1"/>
                </a:solidFill>
                <a:latin typeface="+mn-lt"/>
                <a:ea typeface="+mn-ea"/>
                <a:cs typeface="+mn-cs"/>
              </a:rPr>
              <a:t>very high, it is likely that a case will remain open for a long time. This is ok.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remember that it may be very difficult to meet all of a survivor’s needs, and that while you can</a:t>
            </a:r>
          </a:p>
          <a:p>
            <a:r>
              <a:rPr lang="en-US" sz="1200" kern="1200" baseline="0" dirty="0" smtClean="0">
                <a:solidFill>
                  <a:schemeClr val="tx1"/>
                </a:solidFill>
                <a:latin typeface="+mn-lt"/>
                <a:ea typeface="+mn-ea"/>
                <a:cs typeface="+mn-cs"/>
              </a:rPr>
              <a:t>continue to support the person for as long as they want to receive help, you are not expected to find solutions to all</a:t>
            </a:r>
          </a:p>
          <a:p>
            <a:r>
              <a:rPr lang="en-US" sz="1200" kern="1200" baseline="0" dirty="0" smtClean="0">
                <a:solidFill>
                  <a:schemeClr val="tx1"/>
                </a:solidFill>
                <a:latin typeface="+mn-lt"/>
                <a:ea typeface="+mn-ea"/>
                <a:cs typeface="+mn-cs"/>
              </a:rPr>
              <a:t>of the person’s problems.</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put this into practice. Go</a:t>
            </a:r>
            <a:r>
              <a:rPr lang="en-US" baseline="0" dirty="0" smtClean="0"/>
              <a:t> ahead and count off by 2’s. Each person in Group 1 match up with someone in Group 2. For this exercise, those in Group 1 will be the caseworker and those in Group 2 will be the survivor. Each team is going to practice role playing the case follow-up process. For this exercise, Group 2 should channel a survivor you’ve worked with. Remember to change any names and identifying information for confidentiality! </a:t>
            </a:r>
          </a:p>
          <a:p>
            <a:endParaRPr lang="en-US" baseline="0" dirty="0" smtClean="0"/>
          </a:p>
          <a:p>
            <a:r>
              <a:rPr lang="en-US" baseline="0" dirty="0" smtClean="0"/>
              <a:t>After some time, switch roles so Group 2 becomes the caseworker and Group 1 becomes the survivor, again choosing a survivor from your work for the exercise. Then we will come back together to discuss.</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22</a:t>
            </a:fld>
            <a:endParaRPr lang="en-US"/>
          </a:p>
        </p:txBody>
      </p:sp>
    </p:spTree>
    <p:extLst>
      <p:ext uri="{BB962C8B-B14F-4D97-AF65-F5344CB8AC3E}">
        <p14:creationId xmlns="" xmlns:p14="http://schemas.microsoft.com/office/powerpoint/2010/main" val="1875606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now focusing on Step 6, case closure</a:t>
            </a:r>
            <a:endParaRPr lang="en-US" dirty="0" smtClean="0"/>
          </a:p>
        </p:txBody>
      </p:sp>
      <p:sp>
        <p:nvSpPr>
          <p:cNvPr id="4" name="Slide Number Placeholder 3"/>
          <p:cNvSpPr>
            <a:spLocks noGrp="1"/>
          </p:cNvSpPr>
          <p:nvPr>
            <p:ph type="sldNum" sz="quarter" idx="10"/>
          </p:nvPr>
        </p:nvSpPr>
        <p:spPr/>
        <p:txBody>
          <a:bodyPr/>
          <a:lstStyle/>
          <a:p>
            <a:fld id="{90DE82CF-111A-48C3-9B62-44A2FA92CA0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2098903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24</a:t>
            </a:fld>
            <a:endParaRPr lang="en-US"/>
          </a:p>
        </p:txBody>
      </p:sp>
    </p:spTree>
    <p:extLst>
      <p:ext uri="{BB962C8B-B14F-4D97-AF65-F5344CB8AC3E}">
        <p14:creationId xmlns="" xmlns:p14="http://schemas.microsoft.com/office/powerpoint/2010/main" val="156527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length of time a case many be open will vary greatly depending on the survivor’s needs and the context in which</a:t>
            </a:r>
          </a:p>
          <a:p>
            <a:r>
              <a:rPr lang="en-US" sz="1200" kern="1200" baseline="0" dirty="0" smtClean="0">
                <a:solidFill>
                  <a:schemeClr val="tx1"/>
                </a:solidFill>
                <a:latin typeface="+mn-lt"/>
                <a:ea typeface="+mn-ea"/>
                <a:cs typeface="+mn-cs"/>
              </a:rPr>
              <a:t>you are working. Because of these variables, it is important to have criteria for case closure so that you know when</a:t>
            </a:r>
          </a:p>
          <a:p>
            <a:r>
              <a:rPr lang="en-US" sz="1200" kern="1200" baseline="0" dirty="0" smtClean="0">
                <a:solidFill>
                  <a:schemeClr val="tx1"/>
                </a:solidFill>
                <a:latin typeface="+mn-lt"/>
                <a:ea typeface="+mn-ea"/>
                <a:cs typeface="+mn-cs"/>
              </a:rPr>
              <a:t>it is time to close a case. You can close a case as follows:</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When the survivor’s needs are met and/or their (pre-existing or new) support systems are functioning:</a:t>
            </a:r>
          </a:p>
          <a:p>
            <a:pPr>
              <a:buFont typeface="Arial" pitchFamily="34" charset="0"/>
              <a:buChar char="•"/>
            </a:pPr>
            <a:endParaRPr lang="en-US" sz="1200" kern="1200" baseline="0" dirty="0" smtClean="0">
              <a:solidFill>
                <a:schemeClr val="tx1"/>
              </a:solidFill>
              <a:latin typeface="+mn-lt"/>
              <a:ea typeface="+mn-ea"/>
              <a:cs typeface="+mn-cs"/>
            </a:endParaRPr>
          </a:p>
          <a:p>
            <a:pPr lvl="1">
              <a:buFont typeface="Arial" pitchFamily="34" charset="0"/>
              <a:buChar char="•"/>
            </a:pPr>
            <a:r>
              <a:rPr lang="en-US" sz="1200" kern="1200" baseline="0" dirty="0" smtClean="0">
                <a:solidFill>
                  <a:schemeClr val="tx1"/>
                </a:solidFill>
                <a:latin typeface="+mn-lt"/>
                <a:ea typeface="+mn-ea"/>
                <a:cs typeface="+mn-cs"/>
              </a:rPr>
              <a:t>Follow up with the survivor and discuss their situation.</a:t>
            </a:r>
          </a:p>
          <a:p>
            <a:pPr lvl="1">
              <a:buFont typeface="Arial" pitchFamily="34" charset="0"/>
              <a:buChar char="•"/>
            </a:pPr>
            <a:r>
              <a:rPr lang="en-US" sz="1200" kern="1200" baseline="0" dirty="0" smtClean="0">
                <a:solidFill>
                  <a:schemeClr val="tx1"/>
                </a:solidFill>
                <a:latin typeface="+mn-lt"/>
                <a:ea typeface="+mn-ea"/>
                <a:cs typeface="+mn-cs"/>
              </a:rPr>
              <a:t>Review the final action plan and the status of each goal together.</a:t>
            </a:r>
          </a:p>
          <a:p>
            <a:pPr lvl="1">
              <a:buFont typeface="Arial" pitchFamily="34" charset="0"/>
              <a:buChar char="•"/>
            </a:pPr>
            <a:r>
              <a:rPr lang="en-US" sz="1200" kern="1200" baseline="0" dirty="0" smtClean="0">
                <a:solidFill>
                  <a:schemeClr val="tx1"/>
                </a:solidFill>
                <a:latin typeface="+mn-lt"/>
                <a:ea typeface="+mn-ea"/>
                <a:cs typeface="+mn-cs"/>
              </a:rPr>
              <a:t> Explain that it is time to close the case, but reassure the survivor that they can always return if they</a:t>
            </a:r>
          </a:p>
          <a:p>
            <a:pPr lvl="1">
              <a:buFont typeface="Arial" pitchFamily="34" charset="0"/>
              <a:buNone/>
            </a:pPr>
            <a:r>
              <a:rPr lang="en-US" sz="1200" kern="1200" baseline="0" dirty="0" smtClean="0">
                <a:solidFill>
                  <a:schemeClr val="tx1"/>
                </a:solidFill>
                <a:latin typeface="+mn-lt"/>
                <a:ea typeface="+mn-ea"/>
                <a:cs typeface="+mn-cs"/>
              </a:rPr>
              <a:t>encounter new issues or experience GBV again.</a:t>
            </a:r>
          </a:p>
          <a:p>
            <a:pPr>
              <a:buFont typeface="Arial" pitchFamily="34" charset="0"/>
              <a:buChar char="•"/>
            </a:pPr>
            <a:endParaRPr lang="en-US" dirty="0" smtClean="0"/>
          </a:p>
          <a:p>
            <a:pPr>
              <a:buFont typeface="Arial" pitchFamily="34" charset="0"/>
              <a:buChar char="•"/>
            </a:pPr>
            <a:r>
              <a:rPr lang="en-US" sz="1200" kern="1200" baseline="0" dirty="0" smtClean="0">
                <a:solidFill>
                  <a:schemeClr val="tx1"/>
                </a:solidFill>
                <a:latin typeface="+mn-lt"/>
                <a:ea typeface="+mn-ea"/>
                <a:cs typeface="+mn-cs"/>
              </a:rPr>
              <a:t>  When the survivor wants to close the case. Sometimes survivors may feel that they do not want to continue with you even if they haven’t had all their needs met. Our goal is to respect the survivor’s wishes, and thus the case is closed at their request.</a:t>
            </a:r>
          </a:p>
          <a:p>
            <a:pPr>
              <a:buFont typeface="Arial" pitchFamily="34" charset="0"/>
              <a:buChar char="•"/>
            </a:pPr>
            <a:r>
              <a:rPr lang="en-US" sz="1200" kern="1200" baseline="0" dirty="0" smtClean="0">
                <a:solidFill>
                  <a:schemeClr val="tx1"/>
                </a:solidFill>
                <a:latin typeface="+mn-lt"/>
                <a:ea typeface="+mn-ea"/>
                <a:cs typeface="+mn-cs"/>
              </a:rPr>
              <a:t>  When the survivor leaves the area or is relocated to another place.</a:t>
            </a:r>
          </a:p>
          <a:p>
            <a:pPr>
              <a:buFont typeface="Arial" pitchFamily="34" charset="0"/>
              <a:buChar char="•"/>
            </a:pPr>
            <a:r>
              <a:rPr lang="en-US" sz="1200" kern="1200" baseline="0" dirty="0" smtClean="0">
                <a:solidFill>
                  <a:schemeClr val="tx1"/>
                </a:solidFill>
                <a:latin typeface="+mn-lt"/>
                <a:ea typeface="+mn-ea"/>
                <a:cs typeface="+mn-cs"/>
              </a:rPr>
              <a:t>  When you have not been able to reach the person for a minimum of 30 days.</a:t>
            </a:r>
          </a:p>
          <a:p>
            <a:pPr>
              <a:buFont typeface="Arial" pitchFamily="34" charset="0"/>
              <a:buChar cha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930BC76-76F8-4FB8-83AB-63CD4BC2D09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27</a:t>
            </a:fld>
            <a:endParaRPr lang="en-US"/>
          </a:p>
        </p:txBody>
      </p:sp>
    </p:spTree>
    <p:extLst>
      <p:ext uri="{BB962C8B-B14F-4D97-AF65-F5344CB8AC3E}">
        <p14:creationId xmlns="" xmlns:p14="http://schemas.microsoft.com/office/powerpoint/2010/main" val="642068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keep the general file (including intake</a:t>
            </a:r>
            <a:r>
              <a:rPr lang="en-US" baseline="0" dirty="0" smtClean="0"/>
              <a:t> forms, case action forms, etc.), which should be identified ONLY by a code and not by name or any other identifying information, separate from consent forms, which will include </a:t>
            </a:r>
            <a:r>
              <a:rPr lang="en-US" baseline="0" smtClean="0"/>
              <a:t>all relevant identifying details. </a:t>
            </a:r>
            <a:endParaRPr lang="en-US"/>
          </a:p>
        </p:txBody>
      </p:sp>
      <p:sp>
        <p:nvSpPr>
          <p:cNvPr id="4" name="Slide Number Placeholder 3"/>
          <p:cNvSpPr>
            <a:spLocks noGrp="1"/>
          </p:cNvSpPr>
          <p:nvPr>
            <p:ph type="sldNum" sz="quarter" idx="10"/>
          </p:nvPr>
        </p:nvSpPr>
        <p:spPr/>
        <p:txBody>
          <a:bodyPr/>
          <a:lstStyle/>
          <a:p>
            <a:fld id="{5930BC76-76F8-4FB8-83AB-63CD4BC2D091}" type="slidenum">
              <a:rPr lang="en-US" smtClean="0"/>
              <a:pPr/>
              <a:t>29</a:t>
            </a:fld>
            <a:endParaRPr lang="en-US"/>
          </a:p>
        </p:txBody>
      </p:sp>
    </p:spTree>
    <p:extLst>
      <p:ext uri="{BB962C8B-B14F-4D97-AF65-F5344CB8AC3E}">
        <p14:creationId xmlns="" xmlns:p14="http://schemas.microsoft.com/office/powerpoint/2010/main" val="347820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smtClean="0"/>
              <a:t>Now let’s put it all together. </a:t>
            </a:r>
            <a:r>
              <a:rPr lang="en-US" sz="1200" dirty="0" smtClean="0">
                <a:cs typeface="Arial" panose="020B0604020202020204" pitchFamily="34" charset="0"/>
              </a:rPr>
              <a:t>You will be split into two groups, </a:t>
            </a:r>
            <a:r>
              <a:rPr lang="en-US" sz="1200" b="1" dirty="0" smtClean="0">
                <a:cs typeface="Arial" panose="020B0604020202020204" pitchFamily="34" charset="0"/>
              </a:rPr>
              <a:t>Group 1</a:t>
            </a:r>
            <a:r>
              <a:rPr lang="en-US" sz="1200" dirty="0" smtClean="0">
                <a:cs typeface="Arial" panose="020B0604020202020204" pitchFamily="34" charset="0"/>
              </a:rPr>
              <a:t> and </a:t>
            </a:r>
            <a:r>
              <a:rPr lang="en-US" sz="1200" b="1" dirty="0" smtClean="0">
                <a:cs typeface="Arial" panose="020B0604020202020204" pitchFamily="34" charset="0"/>
              </a:rPr>
              <a:t>Group 2</a:t>
            </a:r>
            <a:r>
              <a:rPr lang="en-US" sz="1200" dirty="0" smtClean="0">
                <a:cs typeface="Arial" panose="020B0604020202020204" pitchFamily="34" charset="0"/>
              </a:rPr>
              <a:t>. </a:t>
            </a:r>
          </a:p>
          <a:p>
            <a:pPr marL="0" indent="0" algn="l">
              <a:buNone/>
            </a:pPr>
            <a:endParaRPr lang="en-US" sz="1200" smtClean="0"/>
          </a:p>
          <a:p>
            <a:pPr marL="0" indent="0" algn="l">
              <a:buNone/>
            </a:pPr>
            <a:r>
              <a:rPr lang="en-US" sz="1200" smtClean="0"/>
              <a:t>Each </a:t>
            </a:r>
            <a:r>
              <a:rPr lang="en-US" sz="1200" dirty="0" smtClean="0"/>
              <a:t>group will be given a different case closure scenario to role play. One person from each group will partner with another from the other group. </a:t>
            </a:r>
            <a:r>
              <a:rPr lang="en-US" sz="1200" b="1" dirty="0" smtClean="0"/>
              <a:t>Group 1 </a:t>
            </a:r>
            <a:r>
              <a:rPr lang="en-US" sz="1200" dirty="0" smtClean="0"/>
              <a:t>will role play a caseworker first while </a:t>
            </a:r>
            <a:r>
              <a:rPr lang="en-US" sz="1200" b="1" dirty="0" smtClean="0"/>
              <a:t>Group 2</a:t>
            </a:r>
            <a:r>
              <a:rPr lang="en-US" sz="1200" dirty="0" smtClean="0"/>
              <a:t> role plays the client.  </a:t>
            </a:r>
          </a:p>
          <a:p>
            <a:pPr marL="0" indent="0" algn="l">
              <a:buNone/>
            </a:pPr>
            <a:r>
              <a:rPr lang="en-US" sz="1200" dirty="0" smtClean="0"/>
              <a:t>After that role play has ended, the partners will switch roles with Group 1 role playing the survivor and Group 2 role playing the caseworker.</a:t>
            </a:r>
          </a:p>
          <a:p>
            <a:pPr marL="0" indent="0" algn="l">
              <a:buNone/>
            </a:pPr>
            <a:r>
              <a:rPr lang="en-US" sz="1200" dirty="0" smtClean="0"/>
              <a:t>Be prepared to report back to the larger group. </a:t>
            </a:r>
          </a:p>
          <a:p>
            <a:pPr algn="l"/>
            <a:endParaRPr lang="en-US" dirty="0" smtClean="0"/>
          </a:p>
          <a:p>
            <a:pPr algn="l"/>
            <a:r>
              <a:rPr lang="en-US" b="1" dirty="0" smtClean="0"/>
              <a:t>**Distribute</a:t>
            </a:r>
            <a:r>
              <a:rPr lang="en-US" b="1" baseline="0" dirty="0" smtClean="0"/>
              <a:t> Handout 14.3 Case Closure**</a:t>
            </a:r>
            <a:endParaRPr lang="en-US" b="1"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30</a:t>
            </a:fld>
            <a:endParaRPr lang="en-US"/>
          </a:p>
        </p:txBody>
      </p:sp>
    </p:spTree>
    <p:extLst>
      <p:ext uri="{BB962C8B-B14F-4D97-AF65-F5344CB8AC3E}">
        <p14:creationId xmlns="" xmlns:p14="http://schemas.microsoft.com/office/powerpoint/2010/main" val="5891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dirty="0" smtClean="0"/>
              <a:t>Our three</a:t>
            </a:r>
            <a:r>
              <a:rPr lang="en-US" baseline="0" dirty="0" smtClean="0"/>
              <a:t> objectives for this module are: </a:t>
            </a:r>
          </a:p>
          <a:p>
            <a:endParaRPr lang="en-US" baseline="0" dirty="0" smtClean="0"/>
          </a:p>
          <a:p>
            <a:r>
              <a:rPr lang="en-US" baseline="0" dirty="0" smtClean="0"/>
              <a:t>Effectively implement the case action plan with the survivor</a:t>
            </a:r>
          </a:p>
          <a:p>
            <a:r>
              <a:rPr lang="en-US" baseline="0" dirty="0" smtClean="0"/>
              <a:t>Understand how to use case conferencing to support the survivor</a:t>
            </a:r>
          </a:p>
          <a:p>
            <a:r>
              <a:rPr lang="en-US" baseline="0" dirty="0" smtClean="0"/>
              <a:t>Conduct appropriate case follow-up </a:t>
            </a:r>
          </a:p>
          <a:p>
            <a:endParaRPr lang="en-US" baseline="0" dirty="0" smtClean="0"/>
          </a:p>
          <a:p>
            <a:pPr eaLnBrk="1" fontAlgn="auto" hangingPunct="1">
              <a:spcBef>
                <a:spcPts val="0"/>
              </a:spcBef>
              <a:spcAft>
                <a:spcPts val="0"/>
              </a:spcAft>
              <a:defRPr/>
            </a:pPr>
            <a:endParaRPr lang="en-US" dirty="0">
              <a:ea typeface="+mn-ea"/>
              <a:cs typeface="+mn-cs"/>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5FF2FED5-3E90-4359-A8D0-DD9906F846E0}"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now going to hand out the client feedback survey included in the Case Management Guidelines.  </a:t>
            </a:r>
            <a:r>
              <a:rPr lang="en-US" b="1" baseline="0" dirty="0" smtClean="0"/>
              <a:t>**Distribute Client Feedback Survey**</a:t>
            </a:r>
          </a:p>
          <a:p>
            <a:endParaRPr lang="en-US" baseline="0" dirty="0" smtClean="0"/>
          </a:p>
          <a:p>
            <a:r>
              <a:rPr lang="en-US" baseline="0" dirty="0" smtClean="0"/>
              <a:t>On your own, complete the feedback tool from the perspective of a client. As you complete the tool, think about how completing it makes you feel and what questions it raises. After about 10 minutes we will come back together as a larger group to discuss.</a:t>
            </a:r>
          </a:p>
          <a:p>
            <a:endParaRPr lang="en-US" baseline="0" dirty="0" smtClean="0"/>
          </a:p>
          <a:p>
            <a:r>
              <a:rPr lang="en-US" b="1" baseline="0" dirty="0" smtClean="0"/>
              <a:t>*If flip chart is available, write down questions from the group to be able to address how you might approach the tool for clients*</a:t>
            </a:r>
          </a:p>
          <a:p>
            <a:endParaRPr lang="en-US" b="1" baseline="0" dirty="0" smtClean="0"/>
          </a:p>
          <a:p>
            <a:r>
              <a:rPr lang="en-US" b="1" baseline="0" dirty="0" smtClean="0"/>
              <a:t>More information about how you can incorporate client feedback surveys into your services can be found in Part V, of the GBV  Case Management Guidelines. </a:t>
            </a:r>
            <a:endParaRPr lang="en-US" b="1" dirty="0" smtClean="0"/>
          </a:p>
          <a:p>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31</a:t>
            </a:fld>
            <a:endParaRPr lang="en-US"/>
          </a:p>
        </p:txBody>
      </p:sp>
    </p:spTree>
    <p:extLst>
      <p:ext uri="{BB962C8B-B14F-4D97-AF65-F5344CB8AC3E}">
        <p14:creationId xmlns="" xmlns:p14="http://schemas.microsoft.com/office/powerpoint/2010/main" val="1238304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**Before doing this exercise, select a few of the </a:t>
            </a:r>
            <a:r>
              <a:rPr lang="en-US" b="1" baseline="0" dirty="0" smtClean="0"/>
              <a:t>case studies that you have used previously in the training.  Assign a separate case study to each group– reminding them of the details of the case or refer them to previous handouts that have the case study printed**</a:t>
            </a:r>
            <a:endParaRPr lang="en-US" b="1" dirty="0" smtClean="0"/>
          </a:p>
          <a:p>
            <a:endParaRPr lang="en-US" dirty="0" smtClean="0"/>
          </a:p>
          <a:p>
            <a:r>
              <a:rPr lang="en-US" dirty="0" smtClean="0"/>
              <a:t>Let‘s try putting all of these steps together.  We will split up into small groups</a:t>
            </a:r>
            <a:r>
              <a:rPr lang="en-US" baseline="0" dirty="0" smtClean="0"/>
              <a:t> </a:t>
            </a:r>
            <a:r>
              <a:rPr lang="en-US" dirty="0" smtClean="0"/>
              <a:t>of </a:t>
            </a:r>
            <a:r>
              <a:rPr lang="en-US" baseline="0" dirty="0" smtClean="0"/>
              <a:t>5-7 people.  We are going to a Round Robin exercise with case management.  Here is how it will work.  In each group, one person will volunteer to play the role of the survivor.  The other group members will take turns playing the role of the caseworker– taking the survivor from the beginning of the case management process all the way through to Step 5 (if we have time – or at least Step 3).  We won’t do everything so comprehensively because of time, but will focus on some of the key tasks that we have learned.  The handout that I will distribute will provide you with more guidance on the key tasks each person should try to accomplish as the ‘caseworker’ before handing it off to the next person.  You will keep going around the circle until I tell you stop, playing the role of the caseworker picking up from where the last person left off and continuing to work through the process.   The idea is that it is one conversation between the same survivor and the same caseworker – but we are switching who plays the role of the caseworker.  Once you make it around the circle once switch out the survivor – so someone else will become the survivor (the same story/ character) and the person who played the survivor first will play as a caseworker.  </a:t>
            </a:r>
          </a:p>
          <a:p>
            <a:endParaRPr lang="en-US" baseline="0" dirty="0" smtClean="0"/>
          </a:p>
          <a:p>
            <a:r>
              <a:rPr lang="en-US" baseline="0" dirty="0" smtClean="0"/>
              <a:t>Let me distribute the handout and then we can review to make sure that everyone understands what we are doing.  You can bring your notes with you if you want to refer to them. </a:t>
            </a:r>
            <a:r>
              <a:rPr lang="en-US" b="1" baseline="0" dirty="0" smtClean="0"/>
              <a:t>**Distribute Handout 14.4 Putting it All Together** </a:t>
            </a:r>
          </a:p>
          <a:p>
            <a:endParaRPr lang="en-US" b="1" baseline="0" dirty="0" smtClean="0"/>
          </a:p>
          <a:p>
            <a:r>
              <a:rPr lang="en-US" b="1" baseline="0" dirty="0" smtClean="0"/>
              <a:t>*As participants are carrying out the exercise, the facilitator(s) should circle the room checking in on each group – first to make sure they understand how to do the exercise and then to check in on how participants are doing with their practice.**  </a:t>
            </a:r>
          </a:p>
          <a:p>
            <a:endParaRPr lang="en-US" b="1" baseline="0" dirty="0" smtClean="0"/>
          </a:p>
          <a:p>
            <a:r>
              <a:rPr lang="en-US" b="1" baseline="0" dirty="0" smtClean="0"/>
              <a:t>When you feel that participants have made it at least through Case Action Planning, bring the large group back together.  Ask for their reflections. </a:t>
            </a:r>
            <a:r>
              <a:rPr lang="en-US" b="0" baseline="0" dirty="0" smtClean="0"/>
              <a:t>What parts of the process felt comfortable? What felt difficult?</a:t>
            </a:r>
            <a:r>
              <a:rPr lang="en-US" b="1" baseline="0" dirty="0" smtClean="0"/>
              <a:t> </a:t>
            </a:r>
            <a:r>
              <a:rPr lang="en-US" b="0" baseline="0" dirty="0" smtClean="0"/>
              <a:t>What did you notice about you/ your colleagues tendencies as caseworkers? </a:t>
            </a:r>
            <a:r>
              <a:rPr lang="en-US" b="0" baseline="0" dirty="0" smtClean="0"/>
              <a:t>What questions did it bring up for you?</a:t>
            </a:r>
            <a:r>
              <a:rPr lang="en-US" b="1" baseline="0" dirty="0" smtClean="0"/>
              <a:t> </a:t>
            </a:r>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5930BC76-76F8-4FB8-83AB-63CD4BC2D091}"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**Review</a:t>
            </a:r>
            <a:r>
              <a:rPr lang="en-US" b="1" baseline="0" dirty="0" smtClean="0"/>
              <a:t> key messages from </a:t>
            </a:r>
            <a:r>
              <a:rPr lang="en-US" b="1" baseline="0" smtClean="0"/>
              <a:t>the session.**</a:t>
            </a:r>
            <a:endParaRPr lang="en-US" b="1" dirty="0" smtClean="0"/>
          </a:p>
          <a:p>
            <a:pPr eaLnBrk="1" hangingPunct="1">
              <a:spcBef>
                <a:spcPct val="0"/>
              </a:spcBef>
              <a:defRPr/>
            </a:pPr>
            <a:endParaRPr lang="en-US" dirty="0" smtClean="0"/>
          </a:p>
          <a:p>
            <a:pPr eaLnBrk="1" hangingPunct="1">
              <a:spcBef>
                <a:spcPct val="0"/>
              </a:spcBef>
              <a:defRPr/>
            </a:pPr>
            <a:r>
              <a:rPr lang="en-US" dirty="0" smtClean="0"/>
              <a:t>Thank you all for your time, attention, and participation. Before we end, I</a:t>
            </a:r>
            <a:r>
              <a:rPr lang="en-US" altLang="en-US" dirty="0" smtClean="0"/>
              <a:t>’</a:t>
            </a:r>
            <a:r>
              <a:rPr lang="en-US" dirty="0" smtClean="0"/>
              <a:t>d like to open up the floor for any questions, concerns or reflections you may have. </a:t>
            </a:r>
          </a:p>
          <a:p>
            <a:pPr eaLnBrk="1" hangingPunct="1">
              <a:spcBef>
                <a:spcPct val="0"/>
              </a:spcBef>
              <a:defRPr/>
            </a:pPr>
            <a:endParaRPr lang="en-US" dirty="0" smtClean="0"/>
          </a:p>
          <a:p>
            <a:pPr eaLnBrk="1" fontAlgn="auto" hangingPunct="1">
              <a:spcBef>
                <a:spcPts val="0"/>
              </a:spcBef>
              <a:spcAft>
                <a:spcPts val="0"/>
              </a:spcAft>
              <a:defRPr/>
            </a:pPr>
            <a:r>
              <a:rPr lang="en-US" dirty="0" smtClean="0"/>
              <a:t>*</a:t>
            </a:r>
            <a:r>
              <a:rPr lang="en-US" b="1" dirty="0" smtClean="0"/>
              <a:t>Prompting questions, if needed: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How did you find this session? </a:t>
            </a:r>
          </a:p>
          <a:p>
            <a:pPr marL="171450" indent="-171450" eaLnBrk="1" fontAlgn="auto" hangingPunct="1">
              <a:spcBef>
                <a:spcPts val="0"/>
              </a:spcBef>
              <a:spcAft>
                <a:spcPts val="0"/>
              </a:spcAft>
              <a:buFontTx/>
              <a:buChar char="-"/>
              <a:defRPr/>
            </a:pPr>
            <a:r>
              <a:rPr lang="en-US" dirty="0" smtClean="0"/>
              <a:t>What was easy? What was difficult? </a:t>
            </a:r>
          </a:p>
          <a:p>
            <a:pPr marL="171450" indent="-171450" eaLnBrk="1" fontAlgn="auto" hangingPunct="1">
              <a:spcBef>
                <a:spcPts val="0"/>
              </a:spcBef>
              <a:spcAft>
                <a:spcPts val="0"/>
              </a:spcAft>
              <a:buFontTx/>
              <a:buChar char="-"/>
              <a:defRPr/>
            </a:pPr>
            <a:r>
              <a:rPr lang="en-US" dirty="0" smtClean="0"/>
              <a:t>What do you want to keep thinking about later?</a:t>
            </a:r>
          </a:p>
          <a:p>
            <a:pPr eaLnBrk="1" hangingPunct="1">
              <a:spcBef>
                <a:spcPct val="0"/>
              </a:spcBef>
              <a:defRPr/>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332ADD6D-7969-4A5D-883C-C428409FDD5A}" type="slidenum">
              <a:rPr lang="en-US">
                <a:solidFill>
                  <a:prstClr val="black"/>
                </a:solidFill>
              </a:rPr>
              <a:pPr/>
              <a:t>33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now focusing on Step 4, action plan implementation. </a:t>
            </a:r>
            <a:endParaRPr lang="en-US" dirty="0" smtClean="0"/>
          </a:p>
        </p:txBody>
      </p:sp>
      <p:sp>
        <p:nvSpPr>
          <p:cNvPr id="4" name="Slide Number Placeholder 3"/>
          <p:cNvSpPr>
            <a:spLocks noGrp="1"/>
          </p:cNvSpPr>
          <p:nvPr>
            <p:ph type="sldNum" sz="quarter" idx="10"/>
          </p:nvPr>
        </p:nvSpPr>
        <p:spPr/>
        <p:txBody>
          <a:bodyPr/>
          <a:lstStyle/>
          <a:p>
            <a:fld id="{90DE82CF-111A-48C3-9B62-44A2FA92CA0D}" type="slidenum">
              <a:rPr lang="en-US" smtClean="0"/>
              <a:pPr/>
              <a:t>4</a:t>
            </a:fld>
            <a:endParaRPr lang="en-US"/>
          </a:p>
        </p:txBody>
      </p:sp>
    </p:spTree>
    <p:extLst>
      <p:ext uri="{BB962C8B-B14F-4D97-AF65-F5344CB8AC3E}">
        <p14:creationId xmlns:p14="http://schemas.microsoft.com/office/powerpoint/2010/main" xmlns="" val="209890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by exploring the purpose of implementing the case action plan</a:t>
            </a:r>
            <a:r>
              <a:rPr lang="en-US" baseline="0" dirty="0" smtClean="0"/>
              <a:t>. This step seems pretty self-explanatory, but it’s important to ensure that all aspects of the case action plan are implemented properly and fully. Throughout the training today, we’ll talk about the topics addressed in this checklist; all activities that are necessary to have strong engagement. </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5</a:t>
            </a:fld>
            <a:endParaRPr lang="en-US"/>
          </a:p>
        </p:txBody>
      </p:sp>
    </p:spTree>
    <p:extLst>
      <p:ext uri="{BB962C8B-B14F-4D97-AF65-F5344CB8AC3E}">
        <p14:creationId xmlns="" xmlns:p14="http://schemas.microsoft.com/office/powerpoint/2010/main" val="295267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implementing</a:t>
            </a:r>
            <a:r>
              <a:rPr lang="en-US" baseline="0" dirty="0" smtClean="0"/>
              <a:t> the case action plan, the caseworker will need to make referrals and support the survivor to safely access services. Based on the action plan created by the survivor and caseworker, the caseworker will contact the relevant service providers to refer the survivor’s case. The caseworker can also assist the survivor in accessing those services by accompanying the survivor to the service provider location, advocating on behalf of the survivor with police and security personnel to take protective measures, for compassionate and quality medical care and treatment, and for the survivor’s views and opinions to be followed and for her rights to be upheld. The caseworker will also assist the survivor to access services by meeting with the service providers to provide information about the abuse so the survivor doesn’t have to unnecessarily repeat her story. It’s important to remember that you can only share the survivor’s story with her explicit permission regarding what you can share and with whom you can share it. </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6</a:t>
            </a:fld>
            <a:endParaRPr lang="en-US"/>
          </a:p>
        </p:txBody>
      </p:sp>
    </p:spTree>
    <p:extLst>
      <p:ext uri="{BB962C8B-B14F-4D97-AF65-F5344CB8AC3E}">
        <p14:creationId xmlns="" xmlns:p14="http://schemas.microsoft.com/office/powerpoint/2010/main" val="398145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a:t>
            </a:r>
            <a:r>
              <a:rPr lang="en-US" baseline="0" dirty="0" smtClean="0"/>
              <a:t> coordination of cases, we first need to look at referral pathways. What is a referral pathway?</a:t>
            </a:r>
          </a:p>
          <a:p>
            <a:endParaRPr lang="en-US" baseline="0" dirty="0" smtClean="0"/>
          </a:p>
          <a:p>
            <a:r>
              <a:rPr lang="en-US" dirty="0" smtClean="0"/>
              <a:t>Referral</a:t>
            </a:r>
            <a:r>
              <a:rPr lang="en-US" baseline="0" dirty="0" smtClean="0"/>
              <a:t> pathways are established systems of coordination between service providers in a given setting. Referral pathways:</a:t>
            </a:r>
          </a:p>
          <a:p>
            <a:endParaRPr lang="en-US" baseline="0" dirty="0" smtClean="0"/>
          </a:p>
          <a:p>
            <a:pPr>
              <a:buFont typeface="Arial" charset="0"/>
              <a:buChar char="•"/>
            </a:pPr>
            <a:r>
              <a:rPr lang="en-US" dirty="0" smtClean="0"/>
              <a:t> Help</a:t>
            </a:r>
            <a:r>
              <a:rPr lang="en-US" baseline="0" dirty="0" smtClean="0"/>
              <a:t> to c</a:t>
            </a:r>
            <a:r>
              <a:rPr lang="en-US" dirty="0" smtClean="0"/>
              <a:t>oordinate services</a:t>
            </a:r>
          </a:p>
          <a:p>
            <a:pPr>
              <a:buFont typeface="Arial" charset="0"/>
              <a:buChar char="•"/>
            </a:pPr>
            <a:r>
              <a:rPr lang="en-US" dirty="0" smtClean="0"/>
              <a:t> Should</a:t>
            </a:r>
            <a:r>
              <a:rPr lang="en-US" baseline="0" dirty="0" smtClean="0"/>
              <a:t> have m</a:t>
            </a:r>
            <a:r>
              <a:rPr lang="en-US" dirty="0" smtClean="0"/>
              <a:t>ultiple entry points</a:t>
            </a:r>
          </a:p>
          <a:p>
            <a:pPr>
              <a:buFont typeface="Arial" charset="0"/>
              <a:buChar char="•"/>
            </a:pPr>
            <a:r>
              <a:rPr lang="en-US" dirty="0" smtClean="0"/>
              <a:t> Ensure service providers know other services that are available and how to access them</a:t>
            </a:r>
          </a:p>
          <a:p>
            <a:pPr>
              <a:buFont typeface="Arial" charset="0"/>
              <a:buChar char="•"/>
            </a:pPr>
            <a:r>
              <a:rPr lang="en-US" dirty="0" smtClean="0"/>
              <a:t> Should be clear and documented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 I, Chapter of the GBV Case Management Guidelines discusses how to develop a referral pathway.  </a:t>
            </a:r>
          </a:p>
          <a:p>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7</a:t>
            </a:fld>
            <a:endParaRPr lang="en-US"/>
          </a:p>
        </p:txBody>
      </p:sp>
    </p:spTree>
    <p:extLst>
      <p:ext uri="{BB962C8B-B14F-4D97-AF65-F5344CB8AC3E}">
        <p14:creationId xmlns="" xmlns:p14="http://schemas.microsoft.com/office/powerpoint/2010/main" val="182211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Additionally,</a:t>
            </a:r>
            <a:r>
              <a:rPr lang="en-US" baseline="0" dirty="0" smtClean="0"/>
              <a:t> depending on the mandatory reporting requirements in the context in which you work, you may need to share information about the survivor’s experiences with others. As we covered in the previous modules, you will have already discussed your mandatory reporting responsibilities with the survivor during Step 1. </a:t>
            </a:r>
            <a:r>
              <a:rPr lang="en-US" baseline="0" smtClean="0"/>
              <a:t>Remember that </a:t>
            </a:r>
            <a:r>
              <a:rPr lang="en-US" sz="1200" kern="1200" baseline="0" smtClean="0">
                <a:solidFill>
                  <a:schemeClr val="tx1"/>
                </a:solidFill>
                <a:effectLst/>
                <a:latin typeface="+mn-lt"/>
                <a:ea typeface="+mn-ea"/>
                <a:cs typeface="+mn-cs"/>
              </a:rPr>
              <a:t>m</a:t>
            </a:r>
            <a:r>
              <a:rPr lang="en-US" sz="1200" kern="1200" smtClean="0">
                <a:solidFill>
                  <a:schemeClr val="tx1"/>
                </a:solidFill>
                <a:effectLst/>
                <a:latin typeface="+mn-lt"/>
                <a:ea typeface="+mn-ea"/>
                <a:cs typeface="+mn-cs"/>
              </a:rPr>
              <a:t>andatory reporting laws in certain contexts, where there are not adequate provisions for safety and security, can put survivors at risk – and often do not achieve their intended impact, as only those willing to report to police will seek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r>
              <a:rPr lang="en-US" baseline="0" dirty="0" smtClean="0"/>
              <a:t>If you do have to report, make sure you explain what information you must share, who you will share it with, and what is likely to happen next. You will then need to discuss any protection needs associated with mandatory reporting with the client and also discuss the situation with your supervisor BEFORE reporting to the required authorities. </a:t>
            </a:r>
          </a:p>
          <a:p>
            <a:endParaRPr lang="en-US" baseline="0" dirty="0" smtClean="0"/>
          </a:p>
        </p:txBody>
      </p:sp>
      <p:sp>
        <p:nvSpPr>
          <p:cNvPr id="4" name="Slide Number Placeholder 3"/>
          <p:cNvSpPr>
            <a:spLocks noGrp="1"/>
          </p:cNvSpPr>
          <p:nvPr>
            <p:ph type="sldNum" sz="quarter" idx="10"/>
          </p:nvPr>
        </p:nvSpPr>
        <p:spPr/>
        <p:txBody>
          <a:bodyPr/>
          <a:lstStyle/>
          <a:p>
            <a:fld id="{5930BC76-76F8-4FB8-83AB-63CD4BC2D091}" type="slidenum">
              <a:rPr lang="en-US" smtClean="0"/>
              <a:pPr/>
              <a:t>8</a:t>
            </a:fld>
            <a:endParaRPr lang="en-US"/>
          </a:p>
        </p:txBody>
      </p:sp>
    </p:spTree>
    <p:extLst>
      <p:ext uri="{BB962C8B-B14F-4D97-AF65-F5344CB8AC3E}">
        <p14:creationId xmlns="" xmlns:p14="http://schemas.microsoft.com/office/powerpoint/2010/main" val="363409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all likely had some experience with mandatory reporting. Go ahead and break into small groups. Discuss what your own experiences have been like with mandatory reporting, using some of the questions on the slide to guide your conversation. As you share your experiences, remember to omit client’s names and identifying information for confidentiality! After some time we will come back together as a larger group to discuss.</a:t>
            </a:r>
          </a:p>
          <a:p>
            <a:endParaRPr lang="en-US" baseline="0" dirty="0" smtClean="0"/>
          </a:p>
          <a:p>
            <a:r>
              <a:rPr lang="en-US" baseline="0" dirty="0" smtClean="0"/>
              <a:t>Mandatory reporting policies are designed with the best of intentions; however, their execution can sometimes put survivors in danger (for example where programs are required to report cases of child survivors to police but police are not able to keep this information confidential and this leads to children being further harmed). Each program must discuss how they will work in the context of mandatory reporting </a:t>
            </a:r>
            <a:r>
              <a:rPr lang="mr-IN" baseline="0" dirty="0" smtClean="0"/>
              <a:t>–</a:t>
            </a:r>
            <a:r>
              <a:rPr lang="en-US" baseline="0" dirty="0" smtClean="0"/>
              <a:t> and having the survivor’s informed consent for all actions is key. For example, survivors may not want to share some information with you, or have certain information documented in case files if they are aware that it will trigger mandatory reporting. The Case Management Guidelines provide additional information about how to manage mandatory reporting situations. </a:t>
            </a:r>
            <a:endParaRPr lang="en-US" dirty="0"/>
          </a:p>
        </p:txBody>
      </p:sp>
      <p:sp>
        <p:nvSpPr>
          <p:cNvPr id="4" name="Slide Number Placeholder 3"/>
          <p:cNvSpPr>
            <a:spLocks noGrp="1"/>
          </p:cNvSpPr>
          <p:nvPr>
            <p:ph type="sldNum" sz="quarter" idx="10"/>
          </p:nvPr>
        </p:nvSpPr>
        <p:spPr/>
        <p:txBody>
          <a:bodyPr/>
          <a:lstStyle/>
          <a:p>
            <a:fld id="{5930BC76-76F8-4FB8-83AB-63CD4BC2D091}" type="slidenum">
              <a:rPr lang="en-US" smtClean="0"/>
              <a:pPr/>
              <a:t>9</a:t>
            </a:fld>
            <a:endParaRPr lang="en-US"/>
          </a:p>
        </p:txBody>
      </p:sp>
    </p:spTree>
    <p:extLst>
      <p:ext uri="{BB962C8B-B14F-4D97-AF65-F5344CB8AC3E}">
        <p14:creationId xmlns="" xmlns:p14="http://schemas.microsoft.com/office/powerpoint/2010/main" val="3784136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smtClean="0">
                <a:solidFill>
                  <a:prstClr val="white"/>
                </a:solidFill>
              </a:rPr>
              <a:t>Module 1</a:t>
            </a:r>
            <a:endParaRPr lang="en-US" sz="2800" dirty="0">
              <a:solidFill>
                <a:prstClr val="white"/>
              </a:solidFill>
            </a:endParaRP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en-US" sz="3800" dirty="0" smtClean="0">
                <a:solidFill>
                  <a:prstClr val="black"/>
                </a:solidFill>
              </a:rPr>
              <a:t>INTERAGENCY GENDER-BASED VIOLENCE CASE MANAGEMENT TRAINING</a:t>
            </a:r>
            <a:endParaRPr lang="en-US" sz="3800" dirty="0">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Pct val="100000"/>
              <a:buFontTx/>
              <a:buBlip>
                <a:blip r:embed="rId4"/>
              </a:buBlip>
              <a:defRPr sz="2000" spc="0"/>
            </a:lvl1pPr>
            <a:lvl2pPr marL="265176" indent="-137160">
              <a:buClr>
                <a:schemeClr val="accent4"/>
              </a:buClr>
              <a:buSzPct val="100000"/>
              <a:buFontTx/>
              <a:buBlip>
                <a:blip r:embed="rId4"/>
              </a:buBlip>
              <a:defRPr/>
            </a:lvl2pPr>
            <a:lvl3pPr marL="448056" indent="-137160">
              <a:buClr>
                <a:schemeClr val="accent4"/>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Pct val="100000"/>
              <a:buFontTx/>
              <a:buBlip>
                <a:blip r:embed="rId4"/>
              </a:buBlip>
              <a:defRPr sz="2000" spc="0"/>
            </a:lvl1pPr>
            <a:lvl2pPr marL="265176" indent="-137160">
              <a:buClr>
                <a:schemeClr val="accent6"/>
              </a:buClr>
              <a:buSzPct val="100000"/>
              <a:buFontTx/>
              <a:buBlip>
                <a:blip r:embed="rId4"/>
              </a:buBlip>
              <a:defRPr/>
            </a:lvl2pPr>
            <a:lvl3pPr marL="448056" indent="-137160">
              <a:buClr>
                <a:schemeClr val="accent6"/>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smtClean="0">
                <a:solidFill>
                  <a:prstClr val="white"/>
                </a:solidFill>
              </a:rPr>
              <a:t>Module 1</a:t>
            </a:r>
            <a:endParaRPr lang="en-US" sz="2800" dirty="0">
              <a:solidFill>
                <a:prstClr val="white"/>
              </a:solidFill>
            </a:endParaRPr>
          </a:p>
        </p:txBody>
      </p:sp>
      <p:sp>
        <p:nvSpPr>
          <p:cNvPr id="5" name="Title 1"/>
          <p:cNvSpPr txBox="1">
            <a:spLocks/>
          </p:cNvSpPr>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smtClean="0">
                <a:solidFill>
                  <a:prstClr val="white"/>
                </a:solidFill>
                <a:latin typeface="Franklin Gothic Book"/>
              </a:rPr>
              <a:t>Click to Edit Sub Title</a:t>
            </a:r>
            <a:endParaRPr lang="en-US" sz="3200" spc="0" dirty="0">
              <a:solidFill>
                <a:prstClr val="white"/>
              </a:solidFill>
              <a:latin typeface="Franklin Gothic Book"/>
            </a:endParaRP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smtClean="0">
                <a:solidFill>
                  <a:prstClr val="white"/>
                </a:solidFill>
              </a:rPr>
              <a:t>Module 1</a:t>
            </a:r>
            <a:endParaRPr lang="en-US" sz="2800" dirty="0">
              <a:solidFill>
                <a:prstClr val="white"/>
              </a:solidFill>
            </a:endParaRP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en-US" sz="3800" dirty="0" smtClean="0">
                <a:solidFill>
                  <a:prstClr val="black"/>
                </a:solidFill>
              </a:rPr>
              <a:t>INTERAGENCY GENDER-BASED VIOLENCE CASE MANAGEMENT TRAINING</a:t>
            </a:r>
            <a:endParaRPr lang="en-US" sz="3800"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Pct val="100000"/>
              <a:buFontTx/>
              <a:buBlip>
                <a:blip r:embed="rId4"/>
              </a:buBlip>
              <a:defRPr sz="2000" spc="0"/>
            </a:lvl1pPr>
            <a:lvl2pPr marL="265176" indent="-137160">
              <a:buClr>
                <a:schemeClr val="accent1"/>
              </a:buClr>
              <a:buSzPct val="100000"/>
              <a:buFontTx/>
              <a:buBlip>
                <a:blip r:embed="rId4"/>
              </a:buBlip>
              <a:defRPr/>
            </a:lvl2pPr>
            <a:lvl3pPr marL="448056" indent="-137160">
              <a:buClr>
                <a:schemeClr val="accent1"/>
              </a:buClr>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Pct val="100000"/>
              <a:buFontTx/>
              <a:buBlip>
                <a:blip r:embed="rId4"/>
              </a:buBlip>
              <a:defRPr sz="2000" spc="0"/>
            </a:lvl1pPr>
            <a:lvl2pPr marL="265176" indent="-137160">
              <a:buClr>
                <a:schemeClr val="accent5"/>
              </a:buClr>
              <a:buSzPct val="100000"/>
              <a:buFontTx/>
              <a:buBlip>
                <a:blip r:embed="rId4"/>
              </a:buBlip>
              <a:defRPr/>
            </a:lvl2pPr>
            <a:lvl3pPr marL="448056" indent="-137160">
              <a:buClr>
                <a:schemeClr val="accent5"/>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Pct val="100000"/>
              <a:buFontTx/>
              <a:buBlip>
                <a:blip r:embed="rId4"/>
              </a:buBlip>
              <a:defRPr sz="2000" spc="0"/>
            </a:lvl1pPr>
            <a:lvl2pPr marL="265176" indent="-137160">
              <a:buClr>
                <a:schemeClr val="accent4"/>
              </a:buClr>
              <a:buSzPct val="100000"/>
              <a:buFontTx/>
              <a:buBlip>
                <a:blip r:embed="rId4"/>
              </a:buBlip>
              <a:defRPr/>
            </a:lvl2pPr>
            <a:lvl3pPr marL="448056" indent="-137160">
              <a:buClr>
                <a:schemeClr val="accent4"/>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Pct val="100000"/>
              <a:buFontTx/>
              <a:buBlip>
                <a:blip r:embed="rId4"/>
              </a:buBlip>
              <a:defRPr sz="2000" spc="0"/>
            </a:lvl1pPr>
            <a:lvl2pPr marL="265176" indent="-137160">
              <a:buClr>
                <a:schemeClr val="accent6"/>
              </a:buClr>
              <a:buSzPct val="100000"/>
              <a:buFontTx/>
              <a:buBlip>
                <a:blip r:embed="rId4"/>
              </a:buBlip>
              <a:defRPr/>
            </a:lvl2pPr>
            <a:lvl3pPr marL="448056" indent="-137160">
              <a:buClr>
                <a:schemeClr val="accent6"/>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smtClean="0">
                <a:solidFill>
                  <a:prstClr val="white"/>
                </a:solidFill>
              </a:rPr>
              <a:t>Module 1</a:t>
            </a:r>
            <a:endParaRPr lang="en-US" sz="2800" dirty="0">
              <a:solidFill>
                <a:prstClr val="white"/>
              </a:solidFill>
            </a:endParaRPr>
          </a:p>
        </p:txBody>
      </p:sp>
      <p:sp>
        <p:nvSpPr>
          <p:cNvPr id="5" name="Title 1"/>
          <p:cNvSpPr txBox="1">
            <a:spLocks/>
          </p:cNvSpPr>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smtClean="0">
                <a:solidFill>
                  <a:prstClr val="white"/>
                </a:solidFill>
                <a:latin typeface="Franklin Gothic Book"/>
              </a:rPr>
              <a:t>Click to Edit Sub Title</a:t>
            </a:r>
            <a:endParaRPr lang="en-US" sz="3200" spc="0" dirty="0">
              <a:solidFill>
                <a:prstClr val="white"/>
              </a:solidFill>
              <a:latin typeface="Franklin Gothic Book"/>
            </a:endParaRP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smtClean="0">
                <a:solidFill>
                  <a:prstClr val="white"/>
                </a:solidFill>
              </a:rPr>
              <a:t>Module 1</a:t>
            </a:r>
            <a:endParaRPr lang="en-US" sz="2800" dirty="0">
              <a:solidFill>
                <a:prstClr val="white"/>
              </a:solidFill>
            </a:endParaRP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en-US" sz="3800" dirty="0" smtClean="0">
                <a:solidFill>
                  <a:prstClr val="black"/>
                </a:solidFill>
              </a:rPr>
              <a:t>INTERAGENCY GENDER-BASED VIOLENCE CASE MANAGEMENT TRAINING</a:t>
            </a:r>
            <a:endParaRPr lang="en-US" sz="3800"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Pct val="100000"/>
              <a:buFontTx/>
              <a:buBlip>
                <a:blip r:embed="rId4"/>
              </a:buBlip>
              <a:defRPr sz="2000" spc="0"/>
            </a:lvl1pPr>
            <a:lvl2pPr marL="265176" indent="-137160">
              <a:buClr>
                <a:schemeClr val="accent1"/>
              </a:buClr>
              <a:buSzPct val="100000"/>
              <a:buFontTx/>
              <a:buBlip>
                <a:blip r:embed="rId4"/>
              </a:buBlip>
              <a:defRPr/>
            </a:lvl2pPr>
            <a:lvl3pPr marL="448056" indent="-137160">
              <a:buClr>
                <a:schemeClr val="accent1"/>
              </a:buClr>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Pct val="100000"/>
              <a:buFontTx/>
              <a:buBlip>
                <a:blip r:embed="rId4"/>
              </a:buBlip>
              <a:defRPr sz="2000" spc="0"/>
            </a:lvl1pPr>
            <a:lvl2pPr marL="265176" indent="-137160">
              <a:buClr>
                <a:schemeClr val="accent5"/>
              </a:buClr>
              <a:buSzPct val="100000"/>
              <a:buFontTx/>
              <a:buBlip>
                <a:blip r:embed="rId4"/>
              </a:buBlip>
              <a:defRPr/>
            </a:lvl2pPr>
            <a:lvl3pPr marL="448056" indent="-137160">
              <a:buClr>
                <a:schemeClr val="accent5"/>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Pct val="100000"/>
              <a:buFontTx/>
              <a:buBlip>
                <a:blip r:embed="rId4"/>
              </a:buBlip>
              <a:defRPr sz="2000" spc="0"/>
            </a:lvl1pPr>
            <a:lvl2pPr marL="265176" indent="-137160">
              <a:buClr>
                <a:schemeClr val="accent4"/>
              </a:buClr>
              <a:buSzPct val="100000"/>
              <a:buFontTx/>
              <a:buBlip>
                <a:blip r:embed="rId4"/>
              </a:buBlip>
              <a:defRPr/>
            </a:lvl2pPr>
            <a:lvl3pPr marL="448056" indent="-137160">
              <a:buClr>
                <a:schemeClr val="accent4"/>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Pct val="100000"/>
              <a:buFontTx/>
              <a:buBlip>
                <a:blip r:embed="rId4"/>
              </a:buBlip>
              <a:defRPr sz="2000" spc="0"/>
            </a:lvl1pPr>
            <a:lvl2pPr marL="265176" indent="-137160">
              <a:buClr>
                <a:schemeClr val="accent6"/>
              </a:buClr>
              <a:buSzPct val="100000"/>
              <a:buFontTx/>
              <a:buBlip>
                <a:blip r:embed="rId4"/>
              </a:buBlip>
              <a:defRPr/>
            </a:lvl2pPr>
            <a:lvl3pPr marL="448056" indent="-137160">
              <a:buClr>
                <a:schemeClr val="accent6"/>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smtClean="0"/>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smtClean="0"/>
              <a:t>Click to edit Master text styles</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Pct val="100000"/>
              <a:buFontTx/>
              <a:buBlip>
                <a:blip r:embed="rId4"/>
              </a:buBlip>
              <a:defRPr sz="2000" spc="0"/>
            </a:lvl1pPr>
            <a:lvl2pPr marL="265176" indent="-137160">
              <a:buClr>
                <a:schemeClr val="accent1"/>
              </a:buClr>
              <a:buSzPct val="100000"/>
              <a:buFontTx/>
              <a:buBlip>
                <a:blip r:embed="rId4"/>
              </a:buBlip>
              <a:defRPr/>
            </a:lvl2pPr>
            <a:lvl3pPr marL="448056" indent="-137160">
              <a:buClr>
                <a:schemeClr val="accent1"/>
              </a:buClr>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smtClean="0">
                <a:solidFill>
                  <a:prstClr val="white"/>
                </a:solidFill>
              </a:rPr>
              <a:t>Module 1</a:t>
            </a:r>
            <a:endParaRPr lang="en-US" sz="2800" dirty="0">
              <a:solidFill>
                <a:prstClr val="white"/>
              </a:solidFill>
            </a:endParaRPr>
          </a:p>
        </p:txBody>
      </p:sp>
      <p:sp>
        <p:nvSpPr>
          <p:cNvPr id="5" name="Title 1"/>
          <p:cNvSpPr txBox="1">
            <a:spLocks/>
          </p:cNvSpPr>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smtClean="0">
                <a:solidFill>
                  <a:prstClr val="white"/>
                </a:solidFill>
                <a:latin typeface="Franklin Gothic Book"/>
              </a:rPr>
              <a:t>Click to Edit Sub Title</a:t>
            </a:r>
            <a:endParaRPr lang="en-US" sz="3200" spc="0" dirty="0">
              <a:solidFill>
                <a:prstClr val="white"/>
              </a:solidFill>
              <a:latin typeface="Franklin Gothic Book"/>
            </a:endParaRP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Pct val="100000"/>
              <a:buFontTx/>
              <a:buBlip>
                <a:blip r:embed="rId4"/>
              </a:buBlip>
              <a:defRPr sz="2000" spc="0"/>
            </a:lvl1pPr>
            <a:lvl2pPr marL="265176" indent="-137160">
              <a:buClr>
                <a:schemeClr val="accent5"/>
              </a:buClr>
              <a:buSzPct val="100000"/>
              <a:buFontTx/>
              <a:buBlip>
                <a:blip r:embed="rId4"/>
              </a:buBlip>
              <a:defRPr/>
            </a:lvl2pPr>
            <a:lvl3pPr marL="448056" indent="-137160">
              <a:buClr>
                <a:schemeClr val="accent5"/>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7F5FD356-485E-428B-80CB-7F6A6467F807}" type="datetimeFigureOut">
              <a:rPr lang="en-US">
                <a:ea typeface="MS PGothic" pitchFamily="34" charset="-128"/>
              </a:rPr>
              <a:pPr fontAlgn="base">
                <a:spcBef>
                  <a:spcPct val="0"/>
                </a:spcBef>
                <a:spcAft>
                  <a:spcPct val="0"/>
                </a:spcAft>
                <a:defRPr/>
              </a:pPr>
              <a:t>04/25/2017</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4A91A1AE-D3BA-4CD4-98AA-A978F9614A8A}"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Lst>
  <p:txStyles>
    <p:titleStyle>
      <a:lvl1pPr algn="l" rtl="0"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l" rtl="0" eaLnBrk="0" fontAlgn="base" hangingPunct="0">
        <a:lnSpc>
          <a:spcPct val="90000"/>
        </a:lnSpc>
        <a:spcBef>
          <a:spcPts val="1200"/>
        </a:spcBef>
        <a:spcAft>
          <a:spcPts val="200"/>
        </a:spcAft>
        <a:buClr>
          <a:srgbClr val="E8722D"/>
        </a:buClr>
        <a:buSzPct val="100000"/>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7F5FD356-485E-428B-80CB-7F6A6467F807}" type="datetimeFigureOut">
              <a:rPr lang="en-US">
                <a:ea typeface="MS PGothic" pitchFamily="34" charset="-128"/>
              </a:rPr>
              <a:pPr fontAlgn="base">
                <a:spcBef>
                  <a:spcPct val="0"/>
                </a:spcBef>
                <a:spcAft>
                  <a:spcPct val="0"/>
                </a:spcAft>
                <a:defRPr/>
              </a:pPr>
              <a:t>04/25/2017</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4A91A1AE-D3BA-4CD4-98AA-A978F9614A8A}"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Lst>
  <p:txStyles>
    <p:titleStyle>
      <a:lvl1pPr algn="l" rtl="0"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l" rtl="0" eaLnBrk="0" fontAlgn="base" hangingPunct="0">
        <a:lnSpc>
          <a:spcPct val="90000"/>
        </a:lnSpc>
        <a:spcBef>
          <a:spcPts val="1200"/>
        </a:spcBef>
        <a:spcAft>
          <a:spcPts val="200"/>
        </a:spcAft>
        <a:buClr>
          <a:srgbClr val="E8722D"/>
        </a:buClr>
        <a:buSzPct val="100000"/>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D0D0D"/>
                </a:solidFill>
                <a:latin typeface="Franklin Gothic Medium" pitchFamily="34" charset="0"/>
              </a:defRPr>
            </a:lvl1pPr>
          </a:lstStyle>
          <a:p>
            <a:pPr fontAlgn="base">
              <a:spcBef>
                <a:spcPct val="0"/>
              </a:spcBef>
              <a:spcAft>
                <a:spcPct val="0"/>
              </a:spcAft>
              <a:defRPr/>
            </a:pPr>
            <a:fld id="{DE59F340-A0B6-41B6-B258-F7802132C444}" type="datetimeFigureOut">
              <a:rPr lang="en-US">
                <a:ea typeface="MS PGothic" pitchFamily="34" charset="-128"/>
              </a:rPr>
              <a:pPr fontAlgn="base">
                <a:spcBef>
                  <a:spcPct val="0"/>
                </a:spcBef>
                <a:spcAft>
                  <a:spcPct val="0"/>
                </a:spcAft>
                <a:defRPr/>
              </a:pPr>
              <a:t>04/25/2017</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D0D0D"/>
                </a:solidFill>
                <a:latin typeface="Franklin Gothic Medium" pitchFamily="34" charset="0"/>
              </a:defRPr>
            </a:lvl1pPr>
          </a:lstStyle>
          <a:p>
            <a:pPr fontAlgn="base">
              <a:spcBef>
                <a:spcPct val="0"/>
              </a:spcBef>
              <a:spcAft>
                <a:spcPct val="0"/>
              </a:spcAft>
              <a:defRPr/>
            </a:pPr>
            <a:fld id="{13E43F81-6A3B-4959-BF96-319851C66DBF}"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Lst>
  <p:txStyles>
    <p:titleStyle>
      <a:lvl1pPr algn="l" rtl="0"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l" rtl="0" eaLnBrk="0" fontAlgn="base" hangingPunct="0">
        <a:lnSpc>
          <a:spcPct val="90000"/>
        </a:lnSpc>
        <a:spcBef>
          <a:spcPts val="1200"/>
        </a:spcBef>
        <a:spcAft>
          <a:spcPts val="200"/>
        </a:spcAft>
        <a:buClr>
          <a:srgbClr val="E8722D"/>
        </a:buClr>
        <a:buSzPct val="100000"/>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case coordination</a:t>
            </a:r>
            <a:endParaRPr lang="en-US" dirty="0"/>
          </a:p>
        </p:txBody>
      </p:sp>
      <p:sp>
        <p:nvSpPr>
          <p:cNvPr id="3" name="Content Placeholder 2"/>
          <p:cNvSpPr>
            <a:spLocks noGrp="1"/>
          </p:cNvSpPr>
          <p:nvPr>
            <p:ph idx="1"/>
          </p:nvPr>
        </p:nvSpPr>
        <p:spPr>
          <a:xfrm>
            <a:off x="1023938" y="1940312"/>
            <a:ext cx="9720262" cy="4368413"/>
          </a:xfrm>
        </p:spPr>
        <p:txBody>
          <a:bodyPr>
            <a:normAutofit lnSpcReduction="10000"/>
          </a:bodyPr>
          <a:lstStyle/>
          <a:p>
            <a:pPr indent="-457200">
              <a:buClr>
                <a:schemeClr val="accent4">
                  <a:lumMod val="75000"/>
                </a:schemeClr>
              </a:buClr>
              <a:buFont typeface="Arial" panose="020B0604020202020204" pitchFamily="34" charset="0"/>
              <a:buChar char="•"/>
            </a:pPr>
            <a:r>
              <a:rPr lang="en-US" dirty="0" smtClean="0">
                <a:solidFill>
                  <a:schemeClr val="tx1"/>
                </a:solidFill>
              </a:rPr>
              <a:t>Know which services are available (referral pathways)</a:t>
            </a:r>
          </a:p>
          <a:p>
            <a:pPr indent="-457200">
              <a:buClr>
                <a:schemeClr val="accent4">
                  <a:lumMod val="75000"/>
                </a:schemeClr>
              </a:buClr>
              <a:buFont typeface="Arial" panose="020B0604020202020204" pitchFamily="34" charset="0"/>
              <a:buChar char="•"/>
            </a:pPr>
            <a:r>
              <a:rPr lang="en-US" dirty="0" smtClean="0">
                <a:solidFill>
                  <a:schemeClr val="tx1"/>
                </a:solidFill>
              </a:rPr>
              <a:t>Liaise between the survivor and service providers, to ensure they receive </a:t>
            </a:r>
            <a:r>
              <a:rPr lang="en-US" dirty="0">
                <a:solidFill>
                  <a:schemeClr val="tx1"/>
                </a:solidFill>
              </a:rPr>
              <a:t>coordinated services based on their individual action plan </a:t>
            </a:r>
            <a:endParaRPr lang="en-US" dirty="0" smtClean="0">
              <a:solidFill>
                <a:schemeClr val="tx1"/>
              </a:solidFill>
            </a:endParaRPr>
          </a:p>
          <a:p>
            <a:pPr indent="-457200">
              <a:buClr>
                <a:schemeClr val="accent4">
                  <a:lumMod val="75000"/>
                </a:schemeClr>
              </a:buClr>
              <a:buFont typeface="Arial" panose="020B0604020202020204" pitchFamily="34" charset="0"/>
              <a:buChar char="•"/>
            </a:pPr>
            <a:r>
              <a:rPr lang="en-US" dirty="0" smtClean="0">
                <a:solidFill>
                  <a:schemeClr val="tx1"/>
                </a:solidFill>
              </a:rPr>
              <a:t>Advocate for timely and quality care</a:t>
            </a:r>
          </a:p>
          <a:p>
            <a:pPr indent="-457200">
              <a:buClr>
                <a:schemeClr val="accent4">
                  <a:lumMod val="75000"/>
                </a:schemeClr>
              </a:buClr>
              <a:buFont typeface="Arial" panose="020B0604020202020204" pitchFamily="34" charset="0"/>
              <a:buChar char="•"/>
            </a:pPr>
            <a:r>
              <a:rPr lang="en-US" dirty="0" smtClean="0">
                <a:solidFill>
                  <a:schemeClr val="tx1"/>
                </a:solidFill>
              </a:rPr>
              <a:t>Work with providers to reduce obstacles to survivor accessing services</a:t>
            </a:r>
          </a:p>
          <a:p>
            <a:pPr indent="-457200">
              <a:buClr>
                <a:schemeClr val="accent4">
                  <a:lumMod val="75000"/>
                </a:schemeClr>
              </a:buClr>
              <a:buFont typeface="Arial" panose="020B0604020202020204" pitchFamily="34" charset="0"/>
              <a:buChar char="•"/>
            </a:pPr>
            <a:r>
              <a:rPr lang="en-US" dirty="0" smtClean="0">
                <a:solidFill>
                  <a:schemeClr val="tx1"/>
                </a:solidFill>
              </a:rPr>
              <a:t>Coordinate case conferences when needed</a:t>
            </a:r>
          </a:p>
          <a:p>
            <a:pPr indent="-457200">
              <a:buClr>
                <a:schemeClr val="accent4">
                  <a:lumMod val="75000"/>
                </a:schemeClr>
              </a:buClr>
              <a:buFont typeface="Arial" panose="020B0604020202020204" pitchFamily="34" charset="0"/>
              <a:buChar char="•"/>
            </a:pPr>
            <a:r>
              <a:rPr lang="en-US" dirty="0" smtClean="0">
                <a:solidFill>
                  <a:schemeClr val="tx1"/>
                </a:solidFill>
              </a:rPr>
              <a:t>Ensure survivors </a:t>
            </a:r>
            <a:r>
              <a:rPr lang="en-US" dirty="0">
                <a:solidFill>
                  <a:schemeClr val="tx1"/>
                </a:solidFill>
              </a:rPr>
              <a:t>are in control of which services are involved </a:t>
            </a:r>
          </a:p>
          <a:p>
            <a:pPr indent="-457200">
              <a:buClr>
                <a:schemeClr val="accent4">
                  <a:lumMod val="75000"/>
                </a:schemeClr>
              </a:buClr>
              <a:buFont typeface="Arial" panose="020B0604020202020204" pitchFamily="34" charset="0"/>
              <a:buChar char="•"/>
            </a:pPr>
            <a:r>
              <a:rPr lang="en-US" dirty="0">
                <a:solidFill>
                  <a:schemeClr val="tx1"/>
                </a:solidFill>
              </a:rPr>
              <a:t>Information is shared between providers, with the permission of the survivor</a:t>
            </a:r>
          </a:p>
          <a:p>
            <a:pPr indent="-457200">
              <a:buClr>
                <a:schemeClr val="accent4">
                  <a:lumMod val="75000"/>
                </a:schemeClr>
              </a:buClr>
              <a:buFont typeface="Arial" panose="020B0604020202020204" pitchFamily="34" charset="0"/>
              <a:buChar char="•"/>
            </a:pPr>
            <a:endParaRPr lang="en-US" dirty="0">
              <a:solidFill>
                <a:schemeClr val="tx1"/>
              </a:solidFill>
            </a:endParaRPr>
          </a:p>
        </p:txBody>
      </p:sp>
    </p:spTree>
    <p:extLst>
      <p:ext uri="{BB962C8B-B14F-4D97-AF65-F5344CB8AC3E}">
        <p14:creationId xmlns="" xmlns:p14="http://schemas.microsoft.com/office/powerpoint/2010/main" val="774710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conferencing </a:t>
            </a:r>
            <a:endParaRPr lang="en-US" dirty="0"/>
          </a:p>
        </p:txBody>
      </p:sp>
      <p:sp>
        <p:nvSpPr>
          <p:cNvPr id="3" name="Content Placeholder 2"/>
          <p:cNvSpPr>
            <a:spLocks noGrp="1"/>
          </p:cNvSpPr>
          <p:nvPr>
            <p:ph idx="1"/>
          </p:nvPr>
        </p:nvSpPr>
        <p:spPr>
          <a:xfrm>
            <a:off x="488679" y="1951464"/>
            <a:ext cx="6558891" cy="4022725"/>
          </a:xfrm>
        </p:spPr>
        <p:txBody>
          <a:bodyPr/>
          <a:lstStyle/>
          <a:p>
            <a:pPr indent="-457200">
              <a:buClr>
                <a:schemeClr val="accent4">
                  <a:lumMod val="75000"/>
                </a:schemeClr>
              </a:buClr>
              <a:buFont typeface="Arial" panose="020B0604020202020204" pitchFamily="34" charset="0"/>
              <a:buChar char="•"/>
            </a:pPr>
            <a:r>
              <a:rPr lang="en-US" dirty="0" smtClean="0">
                <a:solidFill>
                  <a:schemeClr val="tx1"/>
                </a:solidFill>
              </a:rPr>
              <a:t>Planned and structured meeting called by the caseworker to discuss a case with other service providers</a:t>
            </a:r>
          </a:p>
          <a:p>
            <a:pPr indent="-457200">
              <a:buClr>
                <a:schemeClr val="accent4">
                  <a:lumMod val="75000"/>
                </a:schemeClr>
              </a:buClr>
              <a:buFont typeface="Arial" panose="020B0604020202020204" pitchFamily="34" charset="0"/>
              <a:buChar char="•"/>
            </a:pPr>
            <a:r>
              <a:rPr lang="en-US" dirty="0" smtClean="0">
                <a:solidFill>
                  <a:schemeClr val="tx1"/>
                </a:solidFill>
              </a:rPr>
              <a:t>Survivor and other close supports should be invited, if possible (and desired)</a:t>
            </a:r>
          </a:p>
          <a:p>
            <a:pPr indent="-457200">
              <a:buClr>
                <a:schemeClr val="accent4">
                  <a:lumMod val="75000"/>
                </a:schemeClr>
              </a:buClr>
              <a:buFont typeface="Arial" panose="020B0604020202020204" pitchFamily="34" charset="0"/>
              <a:buChar char="•"/>
            </a:pPr>
            <a:r>
              <a:rPr lang="en-US" dirty="0" smtClean="0">
                <a:solidFill>
                  <a:schemeClr val="tx1"/>
                </a:solidFill>
              </a:rPr>
              <a:t>Often scheduled when survivor’s needs aren’t being met </a:t>
            </a:r>
          </a:p>
          <a:p>
            <a:pPr indent="-457200">
              <a:buClr>
                <a:schemeClr val="accent4">
                  <a:lumMod val="75000"/>
                </a:schemeClr>
              </a:buClr>
              <a:buFont typeface="Arial" panose="020B0604020202020204" pitchFamily="34" charset="0"/>
              <a:buChar char="•"/>
            </a:pPr>
            <a:r>
              <a:rPr lang="en-US" dirty="0" smtClean="0">
                <a:solidFill>
                  <a:schemeClr val="tx1"/>
                </a:solidFill>
              </a:rPr>
              <a:t>Identify or clarify ongoing issues </a:t>
            </a:r>
          </a:p>
          <a:p>
            <a:pPr indent="-457200">
              <a:buClr>
                <a:schemeClr val="accent4">
                  <a:lumMod val="75000"/>
                </a:schemeClr>
              </a:buClr>
              <a:buFont typeface="Arial" panose="020B0604020202020204" pitchFamily="34" charset="0"/>
              <a:buChar char="•"/>
            </a:pPr>
            <a:r>
              <a:rPr lang="en-US" dirty="0" smtClean="0">
                <a:solidFill>
                  <a:schemeClr val="tx1"/>
                </a:solidFill>
              </a:rPr>
              <a:t>Provides survivor with more holistic, coordinated, and integrated services </a:t>
            </a:r>
            <a:endParaRPr lang="en-US" dirty="0">
              <a:solidFill>
                <a:schemeClr val="tx1"/>
              </a:solidFill>
            </a:endParaRPr>
          </a:p>
        </p:txBody>
      </p:sp>
      <p:graphicFrame>
        <p:nvGraphicFramePr>
          <p:cNvPr id="5" name="Diagram 4"/>
          <p:cNvGraphicFramePr/>
          <p:nvPr>
            <p:extLst>
              <p:ext uri="{D42A27DB-BD31-4B8C-83A1-F6EECF244321}">
                <p14:modId xmlns="" xmlns:p14="http://schemas.microsoft.com/office/powerpoint/2010/main" val="1614897006"/>
              </p:ext>
            </p:extLst>
          </p:nvPr>
        </p:nvGraphicFramePr>
        <p:xfrm>
          <a:off x="8029135" y="1092820"/>
          <a:ext cx="3122085" cy="5461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14313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activity:</a:t>
            </a:r>
            <a:br>
              <a:rPr lang="en-US" dirty="0" smtClean="0"/>
            </a:br>
            <a:r>
              <a:rPr lang="en-US" dirty="0" smtClean="0"/>
              <a:t> Case coordination   </a:t>
            </a:r>
            <a:endParaRPr lang="en-US" dirty="0"/>
          </a:p>
        </p:txBody>
      </p:sp>
      <p:sp>
        <p:nvSpPr>
          <p:cNvPr id="3" name="Content Placeholder 2"/>
          <p:cNvSpPr>
            <a:spLocks noGrp="1"/>
          </p:cNvSpPr>
          <p:nvPr>
            <p:ph idx="1"/>
          </p:nvPr>
        </p:nvSpPr>
        <p:spPr>
          <a:xfrm>
            <a:off x="7042573" y="1196058"/>
            <a:ext cx="4478866" cy="5053469"/>
          </a:xfrm>
        </p:spPr>
        <p:txBody>
          <a:bodyPr>
            <a:noAutofit/>
          </a:bodyPr>
          <a:lstStyle/>
          <a:p>
            <a:pPr>
              <a:lnSpc>
                <a:spcPct val="100000"/>
              </a:lnSpc>
              <a:spcAft>
                <a:spcPts val="1200"/>
              </a:spcAft>
            </a:pPr>
            <a:r>
              <a:rPr lang="en-US" sz="1800" dirty="0" smtClean="0">
                <a:solidFill>
                  <a:schemeClr val="tx1"/>
                </a:solidFill>
              </a:rPr>
              <a:t>In small groups, discuss </a:t>
            </a:r>
            <a:r>
              <a:rPr lang="en-US" sz="1800" b="1" dirty="0" smtClean="0">
                <a:solidFill>
                  <a:schemeClr val="tx1"/>
                </a:solidFill>
              </a:rPr>
              <a:t>case coordination</a:t>
            </a:r>
            <a:r>
              <a:rPr lang="en-US" sz="1800" dirty="0" smtClean="0">
                <a:solidFill>
                  <a:schemeClr val="tx1"/>
                </a:solidFill>
              </a:rPr>
              <a:t>. To guide your discussion, think about:</a:t>
            </a:r>
          </a:p>
          <a:p>
            <a:pPr>
              <a:lnSpc>
                <a:spcPct val="100000"/>
              </a:lnSpc>
              <a:spcAft>
                <a:spcPts val="1200"/>
              </a:spcAft>
            </a:pPr>
            <a:r>
              <a:rPr lang="en-US" sz="1800" b="1" dirty="0" smtClean="0">
                <a:solidFill>
                  <a:schemeClr val="tx1"/>
                </a:solidFill>
              </a:rPr>
              <a:t>(for groups with experience) </a:t>
            </a:r>
            <a:r>
              <a:rPr lang="en-US" sz="1800" dirty="0" smtClean="0">
                <a:solidFill>
                  <a:schemeClr val="tx1"/>
                </a:solidFill>
              </a:rPr>
              <a:t>Who is involved? Does your program have a protocol in place? In your experience, what makes a good conference? What makes a bad conference?</a:t>
            </a:r>
          </a:p>
          <a:p>
            <a:pPr>
              <a:lnSpc>
                <a:spcPct val="100000"/>
              </a:lnSpc>
              <a:spcAft>
                <a:spcPts val="1200"/>
              </a:spcAft>
            </a:pPr>
            <a:r>
              <a:rPr lang="en-US" sz="1800" dirty="0" smtClean="0">
                <a:solidFill>
                  <a:schemeClr val="tx1"/>
                </a:solidFill>
              </a:rPr>
              <a:t>Be prepared to share with the group.</a:t>
            </a:r>
          </a:p>
          <a:p>
            <a:pPr>
              <a:lnSpc>
                <a:spcPct val="100000"/>
              </a:lnSpc>
              <a:spcAft>
                <a:spcPts val="1200"/>
              </a:spcAft>
            </a:pPr>
            <a:r>
              <a:rPr lang="en-US" sz="1800" b="1" dirty="0" smtClean="0">
                <a:solidFill>
                  <a:schemeClr val="tx1"/>
                </a:solidFill>
              </a:rPr>
              <a:t>(for </a:t>
            </a:r>
            <a:r>
              <a:rPr lang="en-US" sz="1800" b="1" dirty="0">
                <a:solidFill>
                  <a:schemeClr val="tx1"/>
                </a:solidFill>
              </a:rPr>
              <a:t>groups without </a:t>
            </a:r>
            <a:r>
              <a:rPr lang="en-US" sz="1800" b="1" dirty="0" smtClean="0">
                <a:solidFill>
                  <a:schemeClr val="tx1"/>
                </a:solidFill>
              </a:rPr>
              <a:t>experience) </a:t>
            </a:r>
            <a:r>
              <a:rPr lang="en-US" sz="1800" dirty="0" smtClean="0">
                <a:solidFill>
                  <a:schemeClr val="tx1"/>
                </a:solidFill>
              </a:rPr>
              <a:t>Who do you think should be involved? What would be included in a case coordination protocol? What might make a good case conference? What might make a bad one? </a:t>
            </a:r>
          </a:p>
          <a:p>
            <a:pPr>
              <a:lnSpc>
                <a:spcPct val="100000"/>
              </a:lnSpc>
              <a:spcAft>
                <a:spcPts val="1200"/>
              </a:spcAft>
            </a:pPr>
            <a:r>
              <a:rPr lang="en-US" sz="1800" dirty="0" smtClean="0">
                <a:solidFill>
                  <a:schemeClr val="tx1"/>
                </a:solidFill>
              </a:rPr>
              <a:t>Be </a:t>
            </a:r>
            <a:r>
              <a:rPr lang="en-US" sz="1800" dirty="0">
                <a:solidFill>
                  <a:schemeClr val="tx1"/>
                </a:solidFill>
              </a:rPr>
              <a:t>prepared to share with the group.</a:t>
            </a:r>
          </a:p>
          <a:p>
            <a:endParaRPr lang="en-US" sz="1800" dirty="0">
              <a:solidFill>
                <a:schemeClr val="tx1"/>
              </a:solidFill>
            </a:endParaRPr>
          </a:p>
        </p:txBody>
      </p:sp>
    </p:spTree>
    <p:extLst>
      <p:ext uri="{BB962C8B-B14F-4D97-AF65-F5344CB8AC3E}">
        <p14:creationId xmlns="" xmlns:p14="http://schemas.microsoft.com/office/powerpoint/2010/main" val="3417457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a:t>
            </a:r>
            <a:br>
              <a:rPr lang="en-US" dirty="0" smtClean="0"/>
            </a:br>
            <a:r>
              <a:rPr lang="en-US" dirty="0" smtClean="0"/>
              <a:t>CASE CONFERENCE ROLE PLAY</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5 volunteers will help role play a case conference</a:t>
            </a:r>
            <a:r>
              <a:rPr lang="en-US" dirty="0" smtClean="0">
                <a:solidFill>
                  <a:schemeClr val="tx1"/>
                </a:solidFill>
              </a:rPr>
              <a:t>. The facilitator will play the survivor and each of the volunteers will be given a handout with background as the </a:t>
            </a:r>
            <a:r>
              <a:rPr lang="en-US" b="1" dirty="0" smtClean="0">
                <a:solidFill>
                  <a:schemeClr val="tx1"/>
                </a:solidFill>
              </a:rPr>
              <a:t>caseworker, supervisor, or other service provider</a:t>
            </a:r>
            <a:r>
              <a:rPr lang="en-US" dirty="0" smtClean="0">
                <a:solidFill>
                  <a:schemeClr val="tx1"/>
                </a:solidFill>
              </a:rPr>
              <a:t>. </a:t>
            </a:r>
          </a:p>
          <a:p>
            <a:r>
              <a:rPr lang="en-US" dirty="0" smtClean="0">
                <a:solidFill>
                  <a:schemeClr val="tx1"/>
                </a:solidFill>
              </a:rPr>
              <a:t>After the role play, we will come back as a large group to </a:t>
            </a:r>
            <a:r>
              <a:rPr lang="en-US" b="1" dirty="0" smtClean="0">
                <a:solidFill>
                  <a:schemeClr val="tx1"/>
                </a:solidFill>
              </a:rPr>
              <a:t>discuss what went well and what can be improved.</a:t>
            </a:r>
          </a:p>
          <a:p>
            <a:r>
              <a:rPr lang="en-US" dirty="0" smtClean="0">
                <a:solidFill>
                  <a:schemeClr val="tx1"/>
                </a:solidFill>
              </a:rPr>
              <a:t>Then, </a:t>
            </a:r>
            <a:r>
              <a:rPr lang="en-US" b="1" dirty="0" smtClean="0">
                <a:solidFill>
                  <a:schemeClr val="tx1"/>
                </a:solidFill>
              </a:rPr>
              <a:t>another 5 volunteers will do the role play</a:t>
            </a:r>
            <a:r>
              <a:rPr lang="en-US" dirty="0" smtClean="0">
                <a:solidFill>
                  <a:schemeClr val="tx1"/>
                </a:solidFill>
              </a:rPr>
              <a:t>, incorporating the feedback from the first group. </a:t>
            </a:r>
          </a:p>
        </p:txBody>
      </p:sp>
    </p:spTree>
    <p:extLst>
      <p:ext uri="{BB962C8B-B14F-4D97-AF65-F5344CB8AC3E}">
        <p14:creationId xmlns="" xmlns:p14="http://schemas.microsoft.com/office/powerpoint/2010/main" val="176117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interventions</a:t>
            </a:r>
            <a:endParaRPr lang="en-US" dirty="0"/>
          </a:p>
        </p:txBody>
      </p:sp>
      <p:sp>
        <p:nvSpPr>
          <p:cNvPr id="3" name="Content Placeholder 2"/>
          <p:cNvSpPr>
            <a:spLocks noGrp="1"/>
          </p:cNvSpPr>
          <p:nvPr>
            <p:ph idx="1"/>
          </p:nvPr>
        </p:nvSpPr>
        <p:spPr>
          <a:xfrm>
            <a:off x="1066800" y="2313562"/>
            <a:ext cx="9935076" cy="3181739"/>
          </a:xfrm>
        </p:spPr>
        <p:txBody>
          <a:bodyPr/>
          <a:lstStyle/>
          <a:p>
            <a:pPr>
              <a:buClr>
                <a:schemeClr val="accent4">
                  <a:lumMod val="75000"/>
                </a:schemeClr>
              </a:buClr>
              <a:buNone/>
            </a:pPr>
            <a:r>
              <a:rPr lang="en-US" sz="2400" b="1" dirty="0" smtClean="0">
                <a:solidFill>
                  <a:schemeClr val="tx1"/>
                </a:solidFill>
              </a:rPr>
              <a:t>Provide emotional support</a:t>
            </a:r>
          </a:p>
          <a:p>
            <a:pPr lvl="1">
              <a:buClr>
                <a:schemeClr val="accent4">
                  <a:lumMod val="75000"/>
                </a:schemeClr>
              </a:buClr>
              <a:buFont typeface="Arial" panose="020B0604020202020204" pitchFamily="34" charset="0"/>
              <a:buChar char="•"/>
            </a:pPr>
            <a:r>
              <a:rPr lang="en-US" sz="2400" dirty="0" smtClean="0">
                <a:solidFill>
                  <a:schemeClr val="tx1"/>
                </a:solidFill>
              </a:rPr>
              <a:t>  Nonjudgmental, caring person in the survivor’s life</a:t>
            </a:r>
          </a:p>
          <a:p>
            <a:pPr lvl="1">
              <a:buClr>
                <a:schemeClr val="accent4">
                  <a:lumMod val="75000"/>
                </a:schemeClr>
              </a:buClr>
              <a:buFont typeface="Arial" panose="020B0604020202020204" pitchFamily="34" charset="0"/>
              <a:buChar char="•"/>
            </a:pPr>
            <a:r>
              <a:rPr lang="en-US" sz="2400" dirty="0" smtClean="0">
                <a:solidFill>
                  <a:schemeClr val="tx1"/>
                </a:solidFill>
              </a:rPr>
              <a:t>  Continually making healing statements</a:t>
            </a:r>
          </a:p>
          <a:p>
            <a:pPr lvl="1">
              <a:buClr>
                <a:schemeClr val="accent4">
                  <a:lumMod val="75000"/>
                </a:schemeClr>
              </a:buClr>
              <a:buFont typeface="Arial" panose="020B0604020202020204" pitchFamily="34" charset="0"/>
              <a:buChar char="•"/>
            </a:pPr>
            <a:endParaRPr lang="en-US" sz="2400" dirty="0" smtClean="0">
              <a:solidFill>
                <a:schemeClr val="tx1"/>
              </a:solidFill>
            </a:endParaRPr>
          </a:p>
          <a:p>
            <a:pPr>
              <a:buClr>
                <a:schemeClr val="accent4">
                  <a:lumMod val="75000"/>
                </a:schemeClr>
              </a:buClr>
              <a:buNone/>
            </a:pPr>
            <a:r>
              <a:rPr lang="en-US" sz="2400" b="1" dirty="0" smtClean="0">
                <a:solidFill>
                  <a:schemeClr val="tx1"/>
                </a:solidFill>
              </a:rPr>
              <a:t>Facilitate the survivor’s reconnection with sources of strength and encouragement</a:t>
            </a:r>
          </a:p>
          <a:p>
            <a:pPr lvl="1">
              <a:buClr>
                <a:schemeClr val="accent4">
                  <a:lumMod val="75000"/>
                </a:schemeClr>
              </a:buClr>
              <a:buFont typeface="Arial" panose="020B0604020202020204" pitchFamily="34" charset="0"/>
              <a:buChar char="•"/>
            </a:pPr>
            <a:r>
              <a:rPr lang="en-US" sz="2400" dirty="0" smtClean="0">
                <a:solidFill>
                  <a:schemeClr val="tx1"/>
                </a:solidFill>
              </a:rPr>
              <a:t>  Help survivors resume daily activities</a:t>
            </a:r>
          </a:p>
          <a:p>
            <a:pPr lvl="1">
              <a:buClr>
                <a:schemeClr val="accent4">
                  <a:lumMod val="75000"/>
                </a:schemeClr>
              </a:buClr>
              <a:buFont typeface="Arial" panose="020B0604020202020204" pitchFamily="34" charset="0"/>
              <a:buChar char="•"/>
            </a:pPr>
            <a:r>
              <a:rPr lang="en-US" sz="2400" dirty="0" smtClean="0">
                <a:solidFill>
                  <a:schemeClr val="tx1"/>
                </a:solidFill>
              </a:rPr>
              <a:t>  Take time for activities that bring hope, strength and courage</a:t>
            </a:r>
          </a:p>
          <a:p>
            <a:pPr lvl="1">
              <a:buClr>
                <a:schemeClr val="accent4">
                  <a:lumMod val="75000"/>
                </a:schemeClr>
              </a:buClr>
              <a:buFont typeface="Arial" panose="020B0604020202020204" pitchFamily="34" charset="0"/>
              <a:buChar char="•"/>
            </a:pPr>
            <a:r>
              <a:rPr lang="en-US" sz="2400" dirty="0" smtClean="0">
                <a:solidFill>
                  <a:schemeClr val="tx1"/>
                </a:solidFill>
              </a:rPr>
              <a:t>  Connect with people who are supportive and caring</a:t>
            </a:r>
          </a:p>
          <a:p>
            <a:pPr lvl="1">
              <a:buClr>
                <a:schemeClr val="accent4">
                  <a:lumMod val="75000"/>
                </a:schemeClr>
              </a:buClr>
              <a:buNone/>
            </a:pPr>
            <a:endParaRPr lang="en-US" sz="2400" dirty="0" smtClean="0">
              <a:solidFill>
                <a:schemeClr val="tx1"/>
              </a:solidFill>
            </a:endParaRPr>
          </a:p>
          <a:p>
            <a:pPr lvl="1">
              <a:buClr>
                <a:schemeClr val="accent4">
                  <a:lumMod val="75000"/>
                </a:schemeClr>
              </a:buClr>
              <a:buFont typeface="Arial" panose="020B0604020202020204" pitchFamily="34" charset="0"/>
              <a:buChar char="•"/>
            </a:pPr>
            <a:endParaRPr lang="en-US" sz="2400" dirty="0">
              <a:solidFill>
                <a:schemeClr val="tx1"/>
              </a:solidFill>
            </a:endParaRPr>
          </a:p>
        </p:txBody>
      </p:sp>
    </p:spTree>
    <p:extLst>
      <p:ext uri="{BB962C8B-B14F-4D97-AF65-F5344CB8AC3E}">
        <p14:creationId xmlns="" xmlns:p14="http://schemas.microsoft.com/office/powerpoint/2010/main" val="4113345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interventions (cont)</a:t>
            </a:r>
            <a:endParaRPr lang="en-US" dirty="0"/>
          </a:p>
        </p:txBody>
      </p:sp>
      <p:sp>
        <p:nvSpPr>
          <p:cNvPr id="3" name="Content Placeholder 2"/>
          <p:cNvSpPr>
            <a:spLocks noGrp="1"/>
          </p:cNvSpPr>
          <p:nvPr>
            <p:ph idx="1"/>
          </p:nvPr>
        </p:nvSpPr>
        <p:spPr/>
        <p:txBody>
          <a:bodyPr/>
          <a:lstStyle/>
          <a:p>
            <a:pPr marL="90488" lvl="1" indent="-90488">
              <a:lnSpc>
                <a:spcPct val="110000"/>
              </a:lnSpc>
              <a:spcBef>
                <a:spcPts val="1200"/>
              </a:spcBef>
              <a:spcAft>
                <a:spcPts val="200"/>
              </a:spcAft>
              <a:buSzPct val="100000"/>
              <a:buFont typeface="Tw Cen MT" pitchFamily="34" charset="0"/>
              <a:buChar char=" "/>
            </a:pPr>
            <a:r>
              <a:rPr lang="en-US" sz="2400" b="1" dirty="0" smtClean="0">
                <a:solidFill>
                  <a:schemeClr val="tx1"/>
                </a:solidFill>
              </a:rPr>
              <a:t>Provide accurate information about causes, dynamics and impact of GBV</a:t>
            </a:r>
          </a:p>
          <a:p>
            <a:pPr marL="90488" lvl="1" indent="-90488">
              <a:lnSpc>
                <a:spcPct val="110000"/>
              </a:lnSpc>
              <a:spcBef>
                <a:spcPts val="1200"/>
              </a:spcBef>
              <a:spcAft>
                <a:spcPts val="200"/>
              </a:spcAft>
              <a:buSzPct val="100000"/>
              <a:buFont typeface="Arial" pitchFamily="34" charset="0"/>
              <a:buChar char="•"/>
            </a:pPr>
            <a:r>
              <a:rPr lang="en-US" sz="2400" b="1" dirty="0" smtClean="0">
                <a:solidFill>
                  <a:schemeClr val="tx1"/>
                </a:solidFill>
              </a:rPr>
              <a:t>  </a:t>
            </a:r>
            <a:r>
              <a:rPr lang="en-US" sz="2400" dirty="0" smtClean="0">
                <a:solidFill>
                  <a:schemeClr val="tx1"/>
                </a:solidFill>
              </a:rPr>
              <a:t>May help shift survivor’s thinking about self-blame or that there was something they could have done to prevent it or stop it</a:t>
            </a:r>
          </a:p>
          <a:p>
            <a:pPr marL="90488" lvl="1" indent="-90488">
              <a:lnSpc>
                <a:spcPct val="110000"/>
              </a:lnSpc>
              <a:spcBef>
                <a:spcPts val="1200"/>
              </a:spcBef>
              <a:spcAft>
                <a:spcPts val="200"/>
              </a:spcAft>
              <a:buSzPct val="100000"/>
              <a:buFont typeface="Arial" pitchFamily="34" charset="0"/>
              <a:buChar char="•"/>
            </a:pPr>
            <a:r>
              <a:rPr lang="en-US" sz="2400" dirty="0" smtClean="0">
                <a:solidFill>
                  <a:schemeClr val="tx1"/>
                </a:solidFill>
              </a:rPr>
              <a:t>  May help them better understand the range of feelings they are having</a:t>
            </a:r>
          </a:p>
          <a:p>
            <a:pPr marL="90488" lvl="1" indent="-90488">
              <a:lnSpc>
                <a:spcPct val="110000"/>
              </a:lnSpc>
              <a:spcBef>
                <a:spcPts val="1200"/>
              </a:spcBef>
              <a:spcAft>
                <a:spcPts val="200"/>
              </a:spcAft>
              <a:buSzPct val="100000"/>
              <a:buNone/>
            </a:pPr>
            <a:endParaRPr lang="en-US" sz="2400" b="1" dirty="0" smtClean="0">
              <a:solidFill>
                <a:schemeClr val="tx1"/>
              </a:solidFill>
            </a:endParaRPr>
          </a:p>
          <a:p>
            <a:pPr lvl="1">
              <a:buClr>
                <a:schemeClr val="accent4">
                  <a:lumMod val="75000"/>
                </a:schemeClr>
              </a:buClr>
              <a:buNone/>
            </a:pPr>
            <a:r>
              <a:rPr lang="en-US" sz="2400" b="1" dirty="0" smtClean="0">
                <a:solidFill>
                  <a:schemeClr val="tx1"/>
                </a:solidFill>
              </a:rPr>
              <a:t>Refer the survivor to specific interventions that your organization offers, </a:t>
            </a:r>
            <a:r>
              <a:rPr lang="en-US" sz="2400" dirty="0" smtClean="0">
                <a:solidFill>
                  <a:schemeClr val="tx1"/>
                </a:solidFill>
              </a:rPr>
              <a:t>(group support sessions, vocational or other livelihoods activities) </a:t>
            </a:r>
          </a:p>
          <a:p>
            <a:pPr marL="90488" lvl="1" indent="-90488">
              <a:lnSpc>
                <a:spcPct val="110000"/>
              </a:lnSpc>
              <a:spcBef>
                <a:spcPts val="1200"/>
              </a:spcBef>
              <a:spcAft>
                <a:spcPts val="200"/>
              </a:spcAft>
              <a:buSzPct val="100000"/>
              <a:buFont typeface="Tw Cen MT" pitchFamily="34" charset="0"/>
              <a:buChar char=" "/>
            </a:pPr>
            <a:endParaRPr lang="en-US" sz="2400" b="1"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a:t>
            </a:r>
            <a:br>
              <a:rPr lang="en-US" dirty="0" smtClean="0"/>
            </a:br>
            <a:r>
              <a:rPr lang="en-US" dirty="0" smtClean="0"/>
              <a:t>Psychosocial interventions  </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Thinking about your own programs, individually </a:t>
            </a:r>
            <a:r>
              <a:rPr lang="en-US" sz="2400" b="1" dirty="0" smtClean="0">
                <a:solidFill>
                  <a:schemeClr val="tx1"/>
                </a:solidFill>
              </a:rPr>
              <a:t>map out the psychosocial resources you have available </a:t>
            </a:r>
            <a:r>
              <a:rPr lang="en-US" sz="2400" dirty="0" smtClean="0">
                <a:solidFill>
                  <a:schemeClr val="tx1"/>
                </a:solidFill>
              </a:rPr>
              <a:t>for your work with survivors. </a:t>
            </a:r>
          </a:p>
        </p:txBody>
      </p:sp>
    </p:spTree>
    <p:extLst>
      <p:ext uri="{BB962C8B-B14F-4D97-AF65-F5344CB8AC3E}">
        <p14:creationId xmlns="" xmlns:p14="http://schemas.microsoft.com/office/powerpoint/2010/main" val="2743368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Survivor-centered case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42702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8050923" y="1884784"/>
            <a:ext cx="551901" cy="100481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6259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FOLLOW UP </a:t>
            </a:r>
            <a:endParaRPr lang="en-US" dirty="0"/>
          </a:p>
        </p:txBody>
      </p:sp>
      <p:sp>
        <p:nvSpPr>
          <p:cNvPr id="3" name="Content Placeholder 2"/>
          <p:cNvSpPr>
            <a:spLocks noGrp="1"/>
          </p:cNvSpPr>
          <p:nvPr>
            <p:ph idx="1"/>
          </p:nvPr>
        </p:nvSpPr>
        <p:spPr>
          <a:xfrm>
            <a:off x="765110" y="2286000"/>
            <a:ext cx="9979090" cy="4022725"/>
          </a:xfrm>
        </p:spPr>
        <p:txBody>
          <a:bodyPr/>
          <a:lstStyle/>
          <a:p>
            <a:pPr>
              <a:buNone/>
            </a:pPr>
            <a:r>
              <a:rPr lang="en-US" b="1" dirty="0" smtClean="0"/>
              <a:t> </a:t>
            </a:r>
            <a:r>
              <a:rPr lang="en-US" sz="2400" b="1" dirty="0" smtClean="0">
                <a:solidFill>
                  <a:schemeClr val="tx1"/>
                </a:solidFill>
              </a:rPr>
              <a:t>Purpose:  Assess the status of the survivor’s situation and case action plan</a:t>
            </a:r>
            <a:endParaRPr lang="en-US" sz="2400" b="1" dirty="0">
              <a:solidFill>
                <a:schemeClr val="tx1"/>
              </a:solidFill>
            </a:endParaRPr>
          </a:p>
        </p:txBody>
      </p:sp>
      <p:sp>
        <p:nvSpPr>
          <p:cNvPr id="6" name="Rectangle 5"/>
          <p:cNvSpPr/>
          <p:nvPr/>
        </p:nvSpPr>
        <p:spPr>
          <a:xfrm>
            <a:off x="995265" y="3332690"/>
            <a:ext cx="7794172" cy="2308324"/>
          </a:xfrm>
          <a:prstGeom prst="rect">
            <a:avLst/>
          </a:prstGeom>
        </p:spPr>
        <p:txBody>
          <a:bodyPr wrap="square">
            <a:spAutoFit/>
          </a:bodyPr>
          <a:lstStyle/>
          <a:p>
            <a:r>
              <a:rPr lang="en-US" sz="2400" b="1" dirty="0" smtClean="0"/>
              <a:t>Step 5: Follow-up </a:t>
            </a:r>
          </a:p>
          <a:p>
            <a:endParaRPr lang="en-US" sz="2400" dirty="0" smtClean="0"/>
          </a:p>
          <a:p>
            <a:pPr indent="-457200">
              <a:buFont typeface="Arial" pitchFamily="34" charset="0"/>
              <a:buChar char="•"/>
            </a:pPr>
            <a:r>
              <a:rPr lang="en-US" sz="2400" dirty="0" smtClean="0"/>
              <a:t>Meet with or contact the survivor as agreed</a:t>
            </a:r>
          </a:p>
          <a:p>
            <a:pPr indent="-457200">
              <a:buFont typeface="Arial" pitchFamily="34" charset="0"/>
              <a:buChar char="•"/>
            </a:pPr>
            <a:r>
              <a:rPr lang="en-US" sz="2400" dirty="0" smtClean="0"/>
              <a:t>Reassess safety</a:t>
            </a:r>
          </a:p>
          <a:p>
            <a:pPr indent="-457200">
              <a:buFont typeface="Arial" pitchFamily="34" charset="0"/>
              <a:buChar char="•"/>
            </a:pPr>
            <a:r>
              <a:rPr lang="en-US" sz="2400" dirty="0" smtClean="0"/>
              <a:t>Review and revise the case action plan</a:t>
            </a:r>
          </a:p>
          <a:p>
            <a:pPr indent="-457200">
              <a:buFont typeface="Arial" pitchFamily="34" charset="0"/>
              <a:buChar char="•"/>
            </a:pPr>
            <a:r>
              <a:rPr lang="en-US" sz="2400" dirty="0" smtClean="0"/>
              <a:t>Implement the revised case action plan</a:t>
            </a:r>
            <a:endParaRPr lang="en-US" sz="2400" dirty="0"/>
          </a:p>
        </p:txBody>
      </p:sp>
    </p:spTree>
    <p:extLst>
      <p:ext uri="{BB962C8B-B14F-4D97-AF65-F5344CB8AC3E}">
        <p14:creationId xmlns="" xmlns:p14="http://schemas.microsoft.com/office/powerpoint/2010/main" val="4184544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follow-up</a:t>
            </a:r>
            <a:endParaRPr lang="en-US" dirty="0"/>
          </a:p>
        </p:txBody>
      </p:sp>
      <p:sp>
        <p:nvSpPr>
          <p:cNvPr id="3" name="Content Placeholder 2"/>
          <p:cNvSpPr>
            <a:spLocks noGrp="1"/>
          </p:cNvSpPr>
          <p:nvPr>
            <p:ph idx="1"/>
          </p:nvPr>
        </p:nvSpPr>
        <p:spPr>
          <a:xfrm>
            <a:off x="727788" y="2286000"/>
            <a:ext cx="10016412" cy="4022725"/>
          </a:xfrm>
        </p:spPr>
        <p:txBody>
          <a:bodyPr>
            <a:normAutofit lnSpcReduction="10000"/>
          </a:bodyPr>
          <a:lstStyle/>
          <a:p>
            <a:r>
              <a:rPr lang="en-US" sz="2400" b="1" dirty="0" smtClean="0">
                <a:solidFill>
                  <a:schemeClr val="tx1"/>
                </a:solidFill>
              </a:rPr>
              <a:t>Through case follow-up we seek to find out: </a:t>
            </a:r>
          </a:p>
          <a:p>
            <a:pPr indent="-457200">
              <a:buClr>
                <a:schemeClr val="accent4">
                  <a:lumMod val="75000"/>
                </a:schemeClr>
              </a:buClr>
              <a:buFont typeface="Arial" panose="020B0604020202020204" pitchFamily="34" charset="0"/>
              <a:buChar char="•"/>
            </a:pPr>
            <a:r>
              <a:rPr lang="en-US" sz="2400" dirty="0" smtClean="0">
                <a:solidFill>
                  <a:schemeClr val="tx1"/>
                </a:solidFill>
              </a:rPr>
              <a:t>The status of the survivor in terms </a:t>
            </a:r>
            <a:r>
              <a:rPr lang="en-US" sz="2400" dirty="0">
                <a:solidFill>
                  <a:schemeClr val="tx1"/>
                </a:solidFill>
              </a:rPr>
              <a:t>of </a:t>
            </a:r>
            <a:r>
              <a:rPr lang="en-US" sz="2400" dirty="0" smtClean="0">
                <a:solidFill>
                  <a:schemeClr val="tx1"/>
                </a:solidFill>
              </a:rPr>
              <a:t>their safety</a:t>
            </a:r>
            <a:r>
              <a:rPr lang="en-US" sz="2400" dirty="0">
                <a:solidFill>
                  <a:schemeClr val="tx1"/>
                </a:solidFill>
              </a:rPr>
              <a:t>, health, family, social </a:t>
            </a:r>
            <a:r>
              <a:rPr lang="en-US" sz="2400" dirty="0" smtClean="0">
                <a:solidFill>
                  <a:schemeClr val="tx1"/>
                </a:solidFill>
              </a:rPr>
              <a:t>life (friends</a:t>
            </a:r>
            <a:r>
              <a:rPr lang="en-US" sz="2400" dirty="0">
                <a:solidFill>
                  <a:schemeClr val="tx1"/>
                </a:solidFill>
              </a:rPr>
              <a:t>, school, work), </a:t>
            </a:r>
            <a:r>
              <a:rPr lang="en-US" sz="2400" dirty="0" smtClean="0">
                <a:solidFill>
                  <a:schemeClr val="tx1"/>
                </a:solidFill>
              </a:rPr>
              <a:t>feelings, and services.</a:t>
            </a:r>
          </a:p>
          <a:p>
            <a:pPr indent="-457200">
              <a:buClr>
                <a:schemeClr val="accent4">
                  <a:lumMod val="75000"/>
                </a:schemeClr>
              </a:buClr>
              <a:buFont typeface="Arial" panose="020B0604020202020204" pitchFamily="34" charset="0"/>
              <a:buChar char="•"/>
            </a:pPr>
            <a:r>
              <a:rPr lang="en-US" sz="2400" dirty="0" smtClean="0">
                <a:solidFill>
                  <a:schemeClr val="tx1"/>
                </a:solidFill>
              </a:rPr>
              <a:t> </a:t>
            </a:r>
            <a:r>
              <a:rPr lang="en-US" sz="2400" dirty="0">
                <a:solidFill>
                  <a:schemeClr val="tx1"/>
                </a:solidFill>
              </a:rPr>
              <a:t>Is </a:t>
            </a:r>
            <a:r>
              <a:rPr lang="en-US" sz="2400" dirty="0" smtClean="0">
                <a:solidFill>
                  <a:schemeClr val="tx1"/>
                </a:solidFill>
              </a:rPr>
              <a:t>the survivor getting the help and services they need, and in a timely manner? What is the outcome of the services they received?</a:t>
            </a:r>
          </a:p>
          <a:p>
            <a:pPr indent="-457200">
              <a:buClr>
                <a:schemeClr val="accent4">
                  <a:lumMod val="75000"/>
                </a:schemeClr>
              </a:buClr>
              <a:buFont typeface="Arial" panose="020B0604020202020204" pitchFamily="34" charset="0"/>
              <a:buChar char="•"/>
            </a:pPr>
            <a:r>
              <a:rPr lang="en-US" sz="2400" dirty="0" smtClean="0">
                <a:solidFill>
                  <a:schemeClr val="tx1"/>
                </a:solidFill>
              </a:rPr>
              <a:t>Were previous plans connected to the above areas put into action? </a:t>
            </a:r>
          </a:p>
          <a:p>
            <a:pPr indent="-457200">
              <a:buClr>
                <a:schemeClr val="accent4">
                  <a:lumMod val="75000"/>
                </a:schemeClr>
              </a:buClr>
              <a:buFont typeface="Arial" panose="020B0604020202020204" pitchFamily="34" charset="0"/>
              <a:buChar char="•"/>
            </a:pPr>
            <a:r>
              <a:rPr lang="en-US" sz="2400" dirty="0" smtClean="0">
                <a:solidFill>
                  <a:schemeClr val="tx1"/>
                </a:solidFill>
              </a:rPr>
              <a:t>Are there any barriers to achieving the case action goals?</a:t>
            </a:r>
          </a:p>
          <a:p>
            <a:pPr indent="-457200">
              <a:buClr>
                <a:schemeClr val="accent4">
                  <a:lumMod val="75000"/>
                </a:schemeClr>
              </a:buClr>
              <a:buFont typeface="Arial" panose="020B0604020202020204" pitchFamily="34" charset="0"/>
              <a:buChar char="•"/>
            </a:pPr>
            <a:r>
              <a:rPr lang="en-US" sz="2400" dirty="0" smtClean="0">
                <a:solidFill>
                  <a:schemeClr val="tx1"/>
                </a:solidFill>
              </a:rPr>
              <a:t>Does the survivor have any new needs?</a:t>
            </a:r>
          </a:p>
          <a:p>
            <a:endParaRPr lang="en-US" dirty="0">
              <a:solidFill>
                <a:schemeClr val="tx1"/>
              </a:solidFill>
            </a:endParaRPr>
          </a:p>
        </p:txBody>
      </p:sp>
    </p:spTree>
    <p:extLst>
      <p:ext uri="{BB962C8B-B14F-4D97-AF65-F5344CB8AC3E}">
        <p14:creationId xmlns="" xmlns:p14="http://schemas.microsoft.com/office/powerpoint/2010/main" val="101659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73667" y="1848637"/>
            <a:ext cx="10244667" cy="2134930"/>
          </a:xfrm>
        </p:spPr>
        <p:txBody>
          <a:bodyPr/>
          <a:lstStyle/>
          <a:p>
            <a:r>
              <a:rPr lang="en-US" dirty="0" smtClean="0"/>
              <a:t>STEPS 4,5 &amp; 6: implementation, follow-up and case closure</a:t>
            </a:r>
            <a:endParaRPr lang="en-US" dirty="0"/>
          </a:p>
        </p:txBody>
      </p:sp>
      <p:sp>
        <p:nvSpPr>
          <p:cNvPr id="5" name="Text Placeholder 4"/>
          <p:cNvSpPr>
            <a:spLocks noGrp="1"/>
          </p:cNvSpPr>
          <p:nvPr>
            <p:ph type="body" sz="quarter" idx="10"/>
          </p:nvPr>
        </p:nvSpPr>
        <p:spPr/>
        <p:txBody>
          <a:bodyPr/>
          <a:lstStyle/>
          <a:p>
            <a:pPr>
              <a:buFont typeface="Tw Cen MT" charset="0"/>
              <a:buChar char=" "/>
              <a:defRPr/>
            </a:pPr>
            <a:r>
              <a:rPr lang="en-US" dirty="0" smtClean="0"/>
              <a:t>MODULE  14</a:t>
            </a:r>
            <a:endParaRPr lang="en-US" dirty="0"/>
          </a:p>
        </p:txBody>
      </p:sp>
      <p:cxnSp>
        <p:nvCxnSpPr>
          <p:cNvPr id="7" name="Straight Connector 6"/>
          <p:cNvCxnSpPr/>
          <p:nvPr/>
        </p:nvCxnSpPr>
        <p:spPr>
          <a:xfrm>
            <a:off x="996003" y="5690145"/>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Follow-up process</a:t>
            </a:r>
            <a:endParaRPr lang="en-US" dirty="0"/>
          </a:p>
        </p:txBody>
      </p:sp>
      <p:sp>
        <p:nvSpPr>
          <p:cNvPr id="3" name="Content Placeholder 2"/>
          <p:cNvSpPr>
            <a:spLocks noGrp="1"/>
          </p:cNvSpPr>
          <p:nvPr>
            <p:ph idx="1"/>
          </p:nvPr>
        </p:nvSpPr>
        <p:spPr>
          <a:xfrm>
            <a:off x="1042988" y="1790700"/>
            <a:ext cx="9720262" cy="4460875"/>
          </a:xfrm>
        </p:spPr>
        <p:txBody>
          <a:bodyPr>
            <a:normAutofit/>
          </a:bodyPr>
          <a:lstStyle/>
          <a:p>
            <a:pPr>
              <a:buClr>
                <a:schemeClr val="accent4">
                  <a:lumMod val="75000"/>
                </a:schemeClr>
              </a:buClr>
              <a:buNone/>
            </a:pPr>
            <a:r>
              <a:rPr lang="en-US" sz="2400" b="1" dirty="0" smtClean="0">
                <a:solidFill>
                  <a:schemeClr val="tx1"/>
                </a:solidFill>
              </a:rPr>
              <a:t>Meet with or contact the survivor as agreed</a:t>
            </a:r>
          </a:p>
          <a:p>
            <a:pPr lvl="1">
              <a:buClr>
                <a:schemeClr val="accent4">
                  <a:lumMod val="75000"/>
                </a:schemeClr>
              </a:buClr>
              <a:buFont typeface="Arial" panose="020B0604020202020204" pitchFamily="34" charset="0"/>
              <a:buChar char="•"/>
            </a:pPr>
            <a:r>
              <a:rPr lang="en-US" sz="2000" dirty="0" smtClean="0">
                <a:solidFill>
                  <a:schemeClr val="tx1"/>
                </a:solidFill>
              </a:rPr>
              <a:t>Outlined in case action plan</a:t>
            </a:r>
          </a:p>
          <a:p>
            <a:pPr lvl="1">
              <a:buClr>
                <a:schemeClr val="accent4">
                  <a:lumMod val="75000"/>
                </a:schemeClr>
              </a:buClr>
              <a:buFont typeface="Arial" panose="020B0604020202020204" pitchFamily="34" charset="0"/>
              <a:buChar char="•"/>
            </a:pPr>
            <a:r>
              <a:rPr lang="en-US" sz="2000" dirty="0" smtClean="0">
                <a:solidFill>
                  <a:schemeClr val="tx1"/>
                </a:solidFill>
              </a:rPr>
              <a:t>Occur in a comfortable, safe and confidential location</a:t>
            </a:r>
          </a:p>
          <a:p>
            <a:pPr lvl="1">
              <a:buClr>
                <a:schemeClr val="accent4">
                  <a:lumMod val="75000"/>
                </a:schemeClr>
              </a:buClr>
              <a:buFont typeface="Arial" panose="020B0604020202020204" pitchFamily="34" charset="0"/>
              <a:buChar char="•"/>
            </a:pPr>
            <a:r>
              <a:rPr lang="en-US" sz="2000" dirty="0" smtClean="0">
                <a:solidFill>
                  <a:schemeClr val="tx1"/>
                </a:solidFill>
              </a:rPr>
              <a:t>Specific date, time, and place </a:t>
            </a:r>
          </a:p>
          <a:p>
            <a:pPr>
              <a:buClr>
                <a:schemeClr val="accent4">
                  <a:lumMod val="75000"/>
                </a:schemeClr>
              </a:buClr>
              <a:buNone/>
            </a:pPr>
            <a:r>
              <a:rPr lang="en-US" sz="2400" b="1" dirty="0" smtClean="0">
                <a:solidFill>
                  <a:schemeClr val="tx1"/>
                </a:solidFill>
              </a:rPr>
              <a:t>Reassess safety</a:t>
            </a:r>
          </a:p>
          <a:p>
            <a:pPr lvl="1">
              <a:buClr>
                <a:schemeClr val="accent4">
                  <a:lumMod val="75000"/>
                </a:schemeClr>
              </a:buClr>
              <a:buFont typeface="Arial" panose="020B0604020202020204" pitchFamily="34" charset="0"/>
              <a:buChar char="•"/>
            </a:pPr>
            <a:r>
              <a:rPr lang="en-US" sz="2000" dirty="0" smtClean="0">
                <a:solidFill>
                  <a:schemeClr val="tx1"/>
                </a:solidFill>
              </a:rPr>
              <a:t>Assess safety during every visit</a:t>
            </a:r>
          </a:p>
          <a:p>
            <a:pPr lvl="1">
              <a:buClr>
                <a:schemeClr val="accent4">
                  <a:lumMod val="75000"/>
                </a:schemeClr>
              </a:buClr>
              <a:buFont typeface="Arial" panose="020B0604020202020204" pitchFamily="34" charset="0"/>
              <a:buChar char="•"/>
            </a:pPr>
            <a:r>
              <a:rPr lang="en-US" sz="2000" dirty="0" smtClean="0">
                <a:solidFill>
                  <a:schemeClr val="tx1"/>
                </a:solidFill>
              </a:rPr>
              <a:t>Ask specific questions about safety </a:t>
            </a:r>
          </a:p>
          <a:p>
            <a:pPr lvl="1">
              <a:buClr>
                <a:schemeClr val="accent4">
                  <a:lumMod val="75000"/>
                </a:schemeClr>
              </a:buClr>
              <a:buFont typeface="Arial" panose="020B0604020202020204" pitchFamily="34" charset="0"/>
              <a:buChar char="•"/>
            </a:pPr>
            <a:r>
              <a:rPr lang="en-US" sz="2000" dirty="0" smtClean="0">
                <a:solidFill>
                  <a:schemeClr val="tx1"/>
                </a:solidFill>
              </a:rPr>
              <a:t>Make an updated safety plan if necessary </a:t>
            </a:r>
          </a:p>
          <a:p>
            <a:pPr lvl="0">
              <a:buClr>
                <a:srgbClr val="00ADDC">
                  <a:lumMod val="75000"/>
                </a:srgbClr>
              </a:buClr>
              <a:buNone/>
            </a:pPr>
            <a:r>
              <a:rPr lang="en-US" sz="2400" b="1" dirty="0" smtClean="0">
                <a:solidFill>
                  <a:prstClr val="black"/>
                </a:solidFill>
              </a:rPr>
              <a:t>Reassess psychosocial  state and functioning</a:t>
            </a:r>
          </a:p>
          <a:p>
            <a:pPr lvl="1">
              <a:buClr>
                <a:schemeClr val="accent4">
                  <a:lumMod val="75000"/>
                </a:schemeClr>
              </a:buClr>
              <a:buFont typeface="Arial" panose="020B0604020202020204" pitchFamily="34" charset="0"/>
              <a:buChar char="•"/>
            </a:pPr>
            <a:endParaRPr lang="en-US" sz="2000" dirty="0" smtClean="0">
              <a:solidFill>
                <a:schemeClr val="tx1"/>
              </a:solidFill>
            </a:endParaRPr>
          </a:p>
          <a:p>
            <a:pPr lvl="1">
              <a:buClr>
                <a:schemeClr val="accent4">
                  <a:lumMod val="75000"/>
                </a:schemeClr>
              </a:buClr>
              <a:buFont typeface="Arial" panose="020B0604020202020204" pitchFamily="34" charset="0"/>
              <a:buChar char="•"/>
            </a:pPr>
            <a:endParaRPr lang="en-US" sz="2000" dirty="0" smtClean="0">
              <a:solidFill>
                <a:schemeClr val="tx1"/>
              </a:solidFill>
            </a:endParaRPr>
          </a:p>
        </p:txBody>
      </p:sp>
    </p:spTree>
    <p:extLst>
      <p:ext uri="{BB962C8B-B14F-4D97-AF65-F5344CB8AC3E}">
        <p14:creationId xmlns="" xmlns:p14="http://schemas.microsoft.com/office/powerpoint/2010/main" val="4021813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Follow-up process</a:t>
            </a:r>
            <a:endParaRPr lang="en-US" dirty="0"/>
          </a:p>
        </p:txBody>
      </p:sp>
      <p:sp>
        <p:nvSpPr>
          <p:cNvPr id="3" name="Content Placeholder 2"/>
          <p:cNvSpPr>
            <a:spLocks noGrp="1"/>
          </p:cNvSpPr>
          <p:nvPr>
            <p:ph idx="1"/>
          </p:nvPr>
        </p:nvSpPr>
        <p:spPr>
          <a:xfrm>
            <a:off x="947738" y="2038350"/>
            <a:ext cx="9720262" cy="4022725"/>
          </a:xfrm>
        </p:spPr>
        <p:txBody>
          <a:bodyPr/>
          <a:lstStyle/>
          <a:p>
            <a:pPr>
              <a:buClr>
                <a:schemeClr val="accent4">
                  <a:lumMod val="75000"/>
                </a:schemeClr>
              </a:buClr>
              <a:buNone/>
            </a:pPr>
            <a:r>
              <a:rPr lang="en-US" sz="2400" b="1" dirty="0">
                <a:solidFill>
                  <a:schemeClr val="tx1"/>
                </a:solidFill>
              </a:rPr>
              <a:t>Review the case action plan with the </a:t>
            </a:r>
            <a:r>
              <a:rPr lang="en-US" sz="2400" b="1" dirty="0" smtClean="0">
                <a:solidFill>
                  <a:schemeClr val="tx1"/>
                </a:solidFill>
              </a:rPr>
              <a:t>survivor</a:t>
            </a:r>
          </a:p>
          <a:p>
            <a:pPr lvl="1">
              <a:buClr>
                <a:schemeClr val="accent4">
                  <a:lumMod val="75000"/>
                </a:schemeClr>
              </a:buClr>
              <a:buFont typeface="Arial" panose="020B0604020202020204" pitchFamily="34" charset="0"/>
              <a:buChar char="•"/>
            </a:pPr>
            <a:r>
              <a:rPr lang="en-US" sz="2000" dirty="0" smtClean="0">
                <a:solidFill>
                  <a:schemeClr val="tx1"/>
                </a:solidFill>
              </a:rPr>
              <a:t>Discuss which services were accessed</a:t>
            </a:r>
          </a:p>
          <a:p>
            <a:pPr lvl="1">
              <a:buClr>
                <a:schemeClr val="accent4">
                  <a:lumMod val="75000"/>
                </a:schemeClr>
              </a:buClr>
              <a:buFont typeface="Arial" panose="020B0604020202020204" pitchFamily="34" charset="0"/>
              <a:buChar char="•"/>
            </a:pPr>
            <a:r>
              <a:rPr lang="en-US" sz="2000" dirty="0" smtClean="0">
                <a:solidFill>
                  <a:schemeClr val="tx1"/>
                </a:solidFill>
              </a:rPr>
              <a:t>Discuss any challenges </a:t>
            </a:r>
          </a:p>
          <a:p>
            <a:pPr lvl="1">
              <a:buClr>
                <a:schemeClr val="accent4">
                  <a:lumMod val="75000"/>
                </a:schemeClr>
              </a:buClr>
              <a:buFont typeface="Arial" panose="020B0604020202020204" pitchFamily="34" charset="0"/>
              <a:buChar char="•"/>
            </a:pPr>
            <a:r>
              <a:rPr lang="en-US" sz="2000" dirty="0" smtClean="0">
                <a:solidFill>
                  <a:schemeClr val="tx1"/>
                </a:solidFill>
              </a:rPr>
              <a:t>Identify new needs that have emerged</a:t>
            </a:r>
            <a:endParaRPr lang="en-US" sz="2000" dirty="0">
              <a:solidFill>
                <a:schemeClr val="tx1"/>
              </a:solidFill>
            </a:endParaRPr>
          </a:p>
          <a:p>
            <a:pPr>
              <a:buClr>
                <a:schemeClr val="accent4">
                  <a:lumMod val="75000"/>
                </a:schemeClr>
              </a:buClr>
              <a:buNone/>
            </a:pPr>
            <a:r>
              <a:rPr lang="en-US" sz="2400" b="1" dirty="0">
                <a:solidFill>
                  <a:schemeClr val="tx1"/>
                </a:solidFill>
              </a:rPr>
              <a:t>Revise the case action plan </a:t>
            </a:r>
            <a:endParaRPr lang="en-US" sz="2400" b="1" dirty="0" smtClean="0">
              <a:solidFill>
                <a:schemeClr val="tx1"/>
              </a:solidFill>
            </a:endParaRPr>
          </a:p>
          <a:p>
            <a:pPr lvl="1">
              <a:buClr>
                <a:schemeClr val="accent4">
                  <a:lumMod val="75000"/>
                </a:schemeClr>
              </a:buClr>
              <a:buFont typeface="Arial" panose="020B0604020202020204" pitchFamily="34" charset="0"/>
              <a:buChar char="•"/>
            </a:pPr>
            <a:r>
              <a:rPr lang="en-US" sz="2000" dirty="0" smtClean="0">
                <a:solidFill>
                  <a:schemeClr val="tx1"/>
                </a:solidFill>
              </a:rPr>
              <a:t>Document outcomes of referrals</a:t>
            </a:r>
          </a:p>
          <a:p>
            <a:pPr lvl="1">
              <a:buClr>
                <a:schemeClr val="accent4">
                  <a:lumMod val="75000"/>
                </a:schemeClr>
              </a:buClr>
              <a:buFont typeface="Arial" panose="020B0604020202020204" pitchFamily="34" charset="0"/>
              <a:buChar char="•"/>
            </a:pPr>
            <a:r>
              <a:rPr lang="en-US" sz="2000" dirty="0" smtClean="0">
                <a:solidFill>
                  <a:schemeClr val="tx1"/>
                </a:solidFill>
              </a:rPr>
              <a:t>Document any new needs</a:t>
            </a:r>
          </a:p>
          <a:p>
            <a:pPr lvl="1">
              <a:buClr>
                <a:schemeClr val="accent4">
                  <a:lumMod val="75000"/>
                </a:schemeClr>
              </a:buClr>
              <a:buFont typeface="Arial" panose="020B0604020202020204" pitchFamily="34" charset="0"/>
              <a:buChar char="•"/>
            </a:pPr>
            <a:r>
              <a:rPr lang="en-US" sz="2000" dirty="0" smtClean="0">
                <a:solidFill>
                  <a:schemeClr val="tx1"/>
                </a:solidFill>
              </a:rPr>
              <a:t>Schedule another follow-up visit</a:t>
            </a:r>
            <a:endParaRPr lang="en-US" sz="2000" dirty="0">
              <a:solidFill>
                <a:schemeClr val="tx1"/>
              </a:solidFill>
            </a:endParaRPr>
          </a:p>
          <a:p>
            <a:pPr>
              <a:buClr>
                <a:schemeClr val="accent4">
                  <a:lumMod val="75000"/>
                </a:schemeClr>
              </a:buClr>
              <a:buNone/>
            </a:pPr>
            <a:r>
              <a:rPr lang="en-US" sz="2400" dirty="0">
                <a:solidFill>
                  <a:schemeClr val="tx1"/>
                </a:solidFill>
              </a:rPr>
              <a:t>I</a:t>
            </a:r>
            <a:r>
              <a:rPr lang="en-US" sz="2400" b="1" dirty="0" smtClean="0">
                <a:solidFill>
                  <a:schemeClr val="tx1"/>
                </a:solidFill>
              </a:rPr>
              <a:t>mplement </a:t>
            </a:r>
            <a:r>
              <a:rPr lang="en-US" sz="2400" b="1" dirty="0">
                <a:solidFill>
                  <a:schemeClr val="tx1"/>
                </a:solidFill>
              </a:rPr>
              <a:t>revised case action plan </a:t>
            </a:r>
            <a:endParaRPr lang="en-US" sz="2400" b="1" dirty="0" smtClean="0">
              <a:solidFill>
                <a:schemeClr val="tx1"/>
              </a:solidFill>
            </a:endParaRPr>
          </a:p>
          <a:p>
            <a:pPr lvl="1">
              <a:buClr>
                <a:schemeClr val="accent4">
                  <a:lumMod val="75000"/>
                </a:schemeClr>
              </a:buClr>
              <a:buFont typeface="Arial" panose="020B0604020202020204" pitchFamily="34" charset="0"/>
              <a:buChar char="•"/>
            </a:pPr>
            <a:r>
              <a:rPr lang="en-US" sz="2000" dirty="0" smtClean="0">
                <a:solidFill>
                  <a:schemeClr val="tx1"/>
                </a:solidFill>
              </a:rPr>
              <a:t>Obtain consent for any new referrals</a:t>
            </a:r>
            <a:endParaRPr lang="en-US" sz="2000" dirty="0">
              <a:solidFill>
                <a:schemeClr val="tx1"/>
              </a:solidFill>
            </a:endParaRPr>
          </a:p>
          <a:p>
            <a:endParaRPr lang="en-US" dirty="0">
              <a:solidFill>
                <a:schemeClr val="tx1"/>
              </a:solidFill>
            </a:endParaRPr>
          </a:p>
        </p:txBody>
      </p:sp>
    </p:spTree>
    <p:extLst>
      <p:ext uri="{BB962C8B-B14F-4D97-AF65-F5344CB8AC3E}">
        <p14:creationId xmlns="" xmlns:p14="http://schemas.microsoft.com/office/powerpoint/2010/main" val="207663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72" y="2343459"/>
            <a:ext cx="4769556" cy="1545564"/>
          </a:xfrm>
        </p:spPr>
        <p:txBody>
          <a:bodyPr/>
          <a:lstStyle/>
          <a:p>
            <a:r>
              <a:rPr lang="en-US" dirty="0" smtClean="0"/>
              <a:t>Activity: </a:t>
            </a:r>
            <a:br>
              <a:rPr lang="en-US" dirty="0" smtClean="0"/>
            </a:br>
            <a:r>
              <a:rPr lang="en-US" dirty="0" smtClean="0"/>
              <a:t>Follow-up  </a:t>
            </a:r>
            <a:endParaRPr lang="en-US" dirty="0"/>
          </a:p>
        </p:txBody>
      </p:sp>
      <p:sp>
        <p:nvSpPr>
          <p:cNvPr id="3" name="Content Placeholder 2"/>
          <p:cNvSpPr>
            <a:spLocks noGrp="1"/>
          </p:cNvSpPr>
          <p:nvPr>
            <p:ph idx="1"/>
          </p:nvPr>
        </p:nvSpPr>
        <p:spPr>
          <a:xfrm>
            <a:off x="6705600" y="1321959"/>
            <a:ext cx="4966646" cy="5053469"/>
          </a:xfrm>
        </p:spPr>
        <p:txBody>
          <a:bodyPr>
            <a:noAutofit/>
          </a:bodyPr>
          <a:lstStyle/>
          <a:p>
            <a:pPr marL="0">
              <a:spcAft>
                <a:spcPts val="0"/>
              </a:spcAft>
              <a:buFont typeface="Arial" pitchFamily="34" charset="0"/>
              <a:buChar char="•"/>
            </a:pPr>
            <a:r>
              <a:rPr lang="en-US" dirty="0">
                <a:solidFill>
                  <a:schemeClr val="tx1"/>
                </a:solidFill>
                <a:cs typeface="Arial" panose="020B0604020202020204" pitchFamily="34" charset="0"/>
              </a:rPr>
              <a:t>You will be split into </a:t>
            </a:r>
            <a:r>
              <a:rPr lang="en-US" dirty="0" smtClean="0">
                <a:solidFill>
                  <a:schemeClr val="tx1"/>
                </a:solidFill>
                <a:cs typeface="Arial" panose="020B0604020202020204" pitchFamily="34" charset="0"/>
              </a:rPr>
              <a:t>two </a:t>
            </a:r>
            <a:r>
              <a:rPr lang="en-US" dirty="0">
                <a:solidFill>
                  <a:schemeClr val="tx1"/>
                </a:solidFill>
                <a:cs typeface="Arial" panose="020B0604020202020204" pitchFamily="34" charset="0"/>
              </a:rPr>
              <a:t>groups, </a:t>
            </a:r>
            <a:r>
              <a:rPr lang="en-US" b="1" dirty="0">
                <a:solidFill>
                  <a:schemeClr val="tx1"/>
                </a:solidFill>
                <a:cs typeface="Arial" panose="020B0604020202020204" pitchFamily="34" charset="0"/>
              </a:rPr>
              <a:t>Group </a:t>
            </a:r>
            <a:r>
              <a:rPr lang="en-US" b="1" dirty="0" smtClean="0">
                <a:solidFill>
                  <a:schemeClr val="tx1"/>
                </a:solidFill>
                <a:cs typeface="Arial" panose="020B0604020202020204" pitchFamily="34" charset="0"/>
              </a:rPr>
              <a:t>1 </a:t>
            </a:r>
            <a:r>
              <a:rPr lang="en-US" dirty="0" smtClean="0">
                <a:solidFill>
                  <a:schemeClr val="tx1"/>
                </a:solidFill>
                <a:cs typeface="Arial" panose="020B0604020202020204" pitchFamily="34" charset="0"/>
              </a:rPr>
              <a:t>and </a:t>
            </a:r>
            <a:r>
              <a:rPr lang="en-US" b="1" dirty="0">
                <a:solidFill>
                  <a:schemeClr val="tx1"/>
                </a:solidFill>
                <a:cs typeface="Arial" panose="020B0604020202020204" pitchFamily="34" charset="0"/>
              </a:rPr>
              <a:t>Group </a:t>
            </a:r>
            <a:r>
              <a:rPr lang="en-US" b="1" dirty="0" smtClean="0">
                <a:solidFill>
                  <a:schemeClr val="tx1"/>
                </a:solidFill>
                <a:cs typeface="Arial" panose="020B0604020202020204" pitchFamily="34" charset="0"/>
              </a:rPr>
              <a:t>2. </a:t>
            </a:r>
            <a:r>
              <a:rPr lang="en-US" dirty="0" smtClean="0">
                <a:solidFill>
                  <a:schemeClr val="tx1"/>
                </a:solidFill>
                <a:cs typeface="Arial" panose="020B0604020202020204" pitchFamily="34" charset="0"/>
              </a:rPr>
              <a:t>Each person in </a:t>
            </a:r>
            <a:r>
              <a:rPr lang="en-US" b="1" dirty="0" smtClean="0">
                <a:solidFill>
                  <a:schemeClr val="tx1"/>
                </a:solidFill>
                <a:cs typeface="Arial" panose="020B0604020202020204" pitchFamily="34" charset="0"/>
              </a:rPr>
              <a:t>Group 1 </a:t>
            </a:r>
            <a:r>
              <a:rPr lang="en-US" dirty="0" smtClean="0">
                <a:solidFill>
                  <a:schemeClr val="tx1"/>
                </a:solidFill>
                <a:cs typeface="Arial" panose="020B0604020202020204" pitchFamily="34" charset="0"/>
              </a:rPr>
              <a:t>will match up with someone from </a:t>
            </a:r>
            <a:r>
              <a:rPr lang="en-US" b="1" dirty="0" smtClean="0">
                <a:solidFill>
                  <a:schemeClr val="tx1"/>
                </a:solidFill>
                <a:cs typeface="Arial" panose="020B0604020202020204" pitchFamily="34" charset="0"/>
              </a:rPr>
              <a:t>Group 2 </a:t>
            </a:r>
            <a:r>
              <a:rPr lang="en-US" dirty="0" smtClean="0">
                <a:solidFill>
                  <a:schemeClr val="tx1"/>
                </a:solidFill>
                <a:cs typeface="Arial" panose="020B0604020202020204" pitchFamily="34" charset="0"/>
              </a:rPr>
              <a:t>to </a:t>
            </a:r>
            <a:r>
              <a:rPr lang="en-US" b="1" dirty="0" smtClean="0">
                <a:solidFill>
                  <a:schemeClr val="tx1"/>
                </a:solidFill>
                <a:cs typeface="Arial" panose="020B0604020202020204" pitchFamily="34" charset="0"/>
              </a:rPr>
              <a:t>role play the case follow-up process.</a:t>
            </a:r>
            <a:endParaRPr lang="en-US" b="1" dirty="0">
              <a:solidFill>
                <a:schemeClr val="tx1"/>
              </a:solidFill>
              <a:cs typeface="Arial" panose="020B0604020202020204" pitchFamily="34" charset="0"/>
            </a:endParaRPr>
          </a:p>
          <a:p>
            <a:pPr marL="0">
              <a:spcAft>
                <a:spcPts val="0"/>
              </a:spcAft>
              <a:buFont typeface="Arial" pitchFamily="34" charset="0"/>
              <a:buChar char="•"/>
            </a:pPr>
            <a:r>
              <a:rPr lang="en-US" b="1" dirty="0" smtClean="0">
                <a:solidFill>
                  <a:schemeClr val="tx1"/>
                </a:solidFill>
              </a:rPr>
              <a:t>Group 1</a:t>
            </a:r>
            <a:r>
              <a:rPr lang="en-US" dirty="0" smtClean="0">
                <a:solidFill>
                  <a:schemeClr val="tx1"/>
                </a:solidFill>
              </a:rPr>
              <a:t>, </a:t>
            </a:r>
            <a:r>
              <a:rPr lang="en-US" dirty="0">
                <a:solidFill>
                  <a:schemeClr val="tx1"/>
                </a:solidFill>
              </a:rPr>
              <a:t>you will be the </a:t>
            </a:r>
            <a:r>
              <a:rPr lang="en-US" dirty="0" smtClean="0">
                <a:solidFill>
                  <a:schemeClr val="tx1"/>
                </a:solidFill>
              </a:rPr>
              <a:t>caseworkers. </a:t>
            </a:r>
          </a:p>
          <a:p>
            <a:pPr marL="0">
              <a:spcAft>
                <a:spcPts val="0"/>
              </a:spcAft>
              <a:buFont typeface="Arial" pitchFamily="34" charset="0"/>
              <a:buChar char="•"/>
            </a:pPr>
            <a:r>
              <a:rPr lang="en-US" b="1" dirty="0" smtClean="0">
                <a:solidFill>
                  <a:schemeClr val="tx1"/>
                </a:solidFill>
              </a:rPr>
              <a:t>Group 2</a:t>
            </a:r>
            <a:r>
              <a:rPr lang="en-US" dirty="0" smtClean="0">
                <a:solidFill>
                  <a:schemeClr val="tx1"/>
                </a:solidFill>
              </a:rPr>
              <a:t>, think of survivors from your own work for this exercise. Remember to omit names and identifying information for confidentiality. </a:t>
            </a:r>
            <a:r>
              <a:rPr lang="en-US" b="1" dirty="0" smtClean="0">
                <a:solidFill>
                  <a:schemeClr val="tx1"/>
                </a:solidFill>
              </a:rPr>
              <a:t> </a:t>
            </a:r>
            <a:r>
              <a:rPr lang="en-US" dirty="0" smtClean="0">
                <a:solidFill>
                  <a:schemeClr val="tx1"/>
                </a:solidFill>
              </a:rPr>
              <a:t> </a:t>
            </a:r>
          </a:p>
          <a:p>
            <a:pPr marL="0">
              <a:spcAft>
                <a:spcPts val="0"/>
              </a:spcAft>
              <a:buFont typeface="Arial" pitchFamily="34" charset="0"/>
              <a:buChar char="•"/>
            </a:pPr>
            <a:r>
              <a:rPr lang="en-US" dirty="0" smtClean="0">
                <a:solidFill>
                  <a:schemeClr val="tx1"/>
                </a:solidFill>
              </a:rPr>
              <a:t>Once you </a:t>
            </a:r>
            <a:r>
              <a:rPr lang="en-US" b="1" dirty="0" smtClean="0">
                <a:solidFill>
                  <a:schemeClr val="tx1"/>
                </a:solidFill>
              </a:rPr>
              <a:t>complete the role play, switch roles</a:t>
            </a:r>
            <a:r>
              <a:rPr lang="en-US" dirty="0" smtClean="0">
                <a:solidFill>
                  <a:schemeClr val="tx1"/>
                </a:solidFill>
              </a:rPr>
              <a:t>. </a:t>
            </a:r>
          </a:p>
          <a:p>
            <a:pPr marL="0">
              <a:spcAft>
                <a:spcPts val="0"/>
              </a:spcAft>
              <a:buFont typeface="Arial" pitchFamily="34" charset="0"/>
              <a:buChar char="•"/>
            </a:pPr>
            <a:r>
              <a:rPr lang="en-US" dirty="0" smtClean="0">
                <a:solidFill>
                  <a:schemeClr val="tx1"/>
                </a:solidFill>
              </a:rPr>
              <a:t>Be prepared to share back with the larger group.</a:t>
            </a:r>
          </a:p>
          <a:p>
            <a:pPr marL="0" indent="0">
              <a:spcAft>
                <a:spcPts val="0"/>
              </a:spcAft>
              <a:buNone/>
            </a:pPr>
            <a:endParaRPr lang="en-US" b="1" dirty="0">
              <a:solidFill>
                <a:schemeClr val="tx1"/>
              </a:solidFill>
            </a:endParaRPr>
          </a:p>
          <a:p>
            <a:pPr marL="0" indent="0">
              <a:spcAft>
                <a:spcPts val="0"/>
              </a:spcAft>
              <a:buNone/>
            </a:pPr>
            <a:r>
              <a:rPr lang="en-US" dirty="0" smtClean="0">
                <a:solidFill>
                  <a:schemeClr val="tx1"/>
                </a:solidFill>
              </a:rPr>
              <a:t> </a:t>
            </a:r>
            <a:endParaRPr lang="en-US" dirty="0">
              <a:solidFill>
                <a:schemeClr val="tx1"/>
              </a:solidFill>
            </a:endParaRPr>
          </a:p>
        </p:txBody>
      </p:sp>
    </p:spTree>
    <p:extLst>
      <p:ext uri="{BB962C8B-B14F-4D97-AF65-F5344CB8AC3E}">
        <p14:creationId xmlns="" xmlns:p14="http://schemas.microsoft.com/office/powerpoint/2010/main" val="1901536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Survivor-centered case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42702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9746373" y="1733550"/>
            <a:ext cx="483477" cy="64169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6259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CASE CLOSURE</a:t>
            </a:r>
            <a:endParaRPr lang="en-US" dirty="0"/>
          </a:p>
        </p:txBody>
      </p:sp>
      <p:sp>
        <p:nvSpPr>
          <p:cNvPr id="3" name="Content Placeholder 2"/>
          <p:cNvSpPr>
            <a:spLocks noGrp="1"/>
          </p:cNvSpPr>
          <p:nvPr>
            <p:ph idx="1"/>
          </p:nvPr>
        </p:nvSpPr>
        <p:spPr>
          <a:xfrm>
            <a:off x="860165" y="1794680"/>
            <a:ext cx="9720262" cy="4606120"/>
          </a:xfrm>
        </p:spPr>
        <p:txBody>
          <a:bodyPr/>
          <a:lstStyle/>
          <a:p>
            <a:r>
              <a:rPr lang="en-US" b="1" dirty="0" smtClean="0">
                <a:solidFill>
                  <a:schemeClr val="tx1"/>
                </a:solidFill>
              </a:rPr>
              <a:t>Purpose: Recognize when the work is finished with a survivor and terminate with the survivor in a safe and supportive way. </a:t>
            </a:r>
          </a:p>
          <a:p>
            <a:endParaRPr lang="en-US" b="1" dirty="0" smtClean="0">
              <a:solidFill>
                <a:schemeClr val="tx1"/>
              </a:solidFill>
            </a:endParaRPr>
          </a:p>
          <a:p>
            <a:r>
              <a:rPr lang="en-US" b="1" dirty="0" smtClean="0">
                <a:solidFill>
                  <a:schemeClr val="tx1"/>
                </a:solidFill>
              </a:rPr>
              <a:t>Step 6: Case Closure </a:t>
            </a:r>
          </a:p>
          <a:p>
            <a:pPr indent="-457200">
              <a:buFont typeface="Arial" pitchFamily="34" charset="0"/>
              <a:buChar char="•"/>
            </a:pPr>
            <a:r>
              <a:rPr lang="en-US" dirty="0" smtClean="0">
                <a:solidFill>
                  <a:schemeClr val="tx1"/>
                </a:solidFill>
              </a:rPr>
              <a:t>Determine if/when the case should be closed</a:t>
            </a:r>
          </a:p>
          <a:p>
            <a:pPr indent="-457200">
              <a:buFont typeface="Arial" pitchFamily="34" charset="0"/>
              <a:buChar char="•"/>
            </a:pPr>
            <a:r>
              <a:rPr lang="en-US" dirty="0" smtClean="0">
                <a:solidFill>
                  <a:schemeClr val="tx1"/>
                </a:solidFill>
              </a:rPr>
              <a:t>Document the case closure</a:t>
            </a:r>
          </a:p>
          <a:p>
            <a:pPr indent="-457200">
              <a:buFont typeface="Arial" pitchFamily="34" charset="0"/>
              <a:buChar char="•"/>
            </a:pPr>
            <a:r>
              <a:rPr lang="en-US" dirty="0" smtClean="0">
                <a:solidFill>
                  <a:schemeClr val="tx1"/>
                </a:solidFill>
              </a:rPr>
              <a:t>If possible, administer client feedback survey</a:t>
            </a:r>
          </a:p>
          <a:p>
            <a:pPr indent="-457200">
              <a:buFont typeface="Arial" pitchFamily="34" charset="0"/>
              <a:buChar char="•"/>
            </a:pPr>
            <a:r>
              <a:rPr lang="en-US" dirty="0" smtClean="0">
                <a:solidFill>
                  <a:schemeClr val="tx1"/>
                </a:solidFill>
              </a:rPr>
              <a:t>Safely store the closed case file (move the closed file to a new cabinet)</a:t>
            </a:r>
            <a:endParaRPr lang="en-US" b="1" dirty="0">
              <a:solidFill>
                <a:schemeClr val="tx1"/>
              </a:solidFill>
            </a:endParaRPr>
          </a:p>
        </p:txBody>
      </p:sp>
    </p:spTree>
    <p:extLst>
      <p:ext uri="{BB962C8B-B14F-4D97-AF65-F5344CB8AC3E}">
        <p14:creationId xmlns="" xmlns:p14="http://schemas.microsoft.com/office/powerpoint/2010/main" val="2930102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close a case 		</a:t>
            </a:r>
            <a:endParaRPr lang="en-US" dirty="0"/>
          </a:p>
        </p:txBody>
      </p:sp>
      <p:sp>
        <p:nvSpPr>
          <p:cNvPr id="3" name="Content Placeholder 2"/>
          <p:cNvSpPr>
            <a:spLocks noGrp="1"/>
          </p:cNvSpPr>
          <p:nvPr>
            <p:ph idx="1"/>
          </p:nvPr>
        </p:nvSpPr>
        <p:spPr/>
        <p:txBody>
          <a:bodyPr/>
          <a:lstStyle/>
          <a:p>
            <a:pPr marL="457200" indent="-457200">
              <a:buClr>
                <a:schemeClr val="accent4">
                  <a:lumMod val="75000"/>
                </a:schemeClr>
              </a:buClr>
              <a:buFont typeface="+mj-lt"/>
              <a:buAutoNum type="arabicPeriod"/>
            </a:pPr>
            <a:r>
              <a:rPr lang="en-US" dirty="0" smtClean="0">
                <a:solidFill>
                  <a:schemeClr val="tx1"/>
                </a:solidFill>
              </a:rPr>
              <a:t>Determine if the case meets criteria for closure</a:t>
            </a:r>
          </a:p>
          <a:p>
            <a:pPr marL="457200" indent="-457200">
              <a:buClr>
                <a:schemeClr val="accent4">
                  <a:lumMod val="75000"/>
                </a:schemeClr>
              </a:buClr>
              <a:buFont typeface="+mj-lt"/>
              <a:buAutoNum type="arabicPeriod"/>
            </a:pPr>
            <a:r>
              <a:rPr lang="en-US" dirty="0" smtClean="0">
                <a:solidFill>
                  <a:schemeClr val="tx1"/>
                </a:solidFill>
              </a:rPr>
              <a:t>Document when a case is closed and the specific reasons for doing so</a:t>
            </a:r>
          </a:p>
          <a:p>
            <a:pPr marL="457200" indent="-457200">
              <a:buClr>
                <a:schemeClr val="accent4">
                  <a:lumMod val="75000"/>
                </a:schemeClr>
              </a:buClr>
              <a:buFont typeface="+mj-lt"/>
              <a:buAutoNum type="arabicPeriod"/>
            </a:pPr>
            <a:r>
              <a:rPr lang="en-US" dirty="0" smtClean="0">
                <a:solidFill>
                  <a:schemeClr val="tx1"/>
                </a:solidFill>
              </a:rPr>
              <a:t>Safely store the closed case file </a:t>
            </a:r>
            <a:endParaRPr lang="en-US" dirty="0">
              <a:solidFill>
                <a:schemeClr val="tx1"/>
              </a:solidFill>
            </a:endParaRPr>
          </a:p>
        </p:txBody>
      </p:sp>
    </p:spTree>
    <p:extLst>
      <p:ext uri="{BB962C8B-B14F-4D97-AF65-F5344CB8AC3E}">
        <p14:creationId xmlns="" xmlns:p14="http://schemas.microsoft.com/office/powerpoint/2010/main" val="2243813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when to close</a:t>
            </a:r>
            <a:endParaRPr lang="en-US" dirty="0"/>
          </a:p>
        </p:txBody>
      </p:sp>
      <p:sp>
        <p:nvSpPr>
          <p:cNvPr id="3" name="Content Placeholder 2"/>
          <p:cNvSpPr>
            <a:spLocks noGrp="1"/>
          </p:cNvSpPr>
          <p:nvPr>
            <p:ph idx="1"/>
          </p:nvPr>
        </p:nvSpPr>
        <p:spPr/>
        <p:txBody>
          <a:bodyPr/>
          <a:lstStyle/>
          <a:p>
            <a:pPr indent="-457200">
              <a:buClr>
                <a:schemeClr val="accent4">
                  <a:lumMod val="75000"/>
                </a:schemeClr>
              </a:buClr>
              <a:buFont typeface="Arial" panose="020B0604020202020204" pitchFamily="34" charset="0"/>
              <a:buChar char="•"/>
            </a:pPr>
            <a:r>
              <a:rPr lang="en-US" dirty="0" smtClean="0">
                <a:solidFill>
                  <a:schemeClr val="tx1"/>
                </a:solidFill>
              </a:rPr>
              <a:t>When the client’s needs are met and/or her support systems are functioning</a:t>
            </a:r>
          </a:p>
          <a:p>
            <a:pPr indent="-457200">
              <a:buClr>
                <a:schemeClr val="accent4">
                  <a:lumMod val="75000"/>
                </a:schemeClr>
              </a:buClr>
              <a:buFont typeface="Arial" panose="020B0604020202020204" pitchFamily="34" charset="0"/>
              <a:buChar char="•"/>
            </a:pPr>
            <a:r>
              <a:rPr lang="en-US" dirty="0" smtClean="0">
                <a:solidFill>
                  <a:schemeClr val="tx1"/>
                </a:solidFill>
              </a:rPr>
              <a:t>When the survivor wants to close the case</a:t>
            </a:r>
          </a:p>
          <a:p>
            <a:pPr indent="-457200">
              <a:buClr>
                <a:schemeClr val="accent4">
                  <a:lumMod val="75000"/>
                </a:schemeClr>
              </a:buClr>
              <a:buFont typeface="Arial" panose="020B0604020202020204" pitchFamily="34" charset="0"/>
              <a:buChar char="•"/>
            </a:pPr>
            <a:r>
              <a:rPr lang="en-US" dirty="0" smtClean="0">
                <a:solidFill>
                  <a:schemeClr val="tx1"/>
                </a:solidFill>
              </a:rPr>
              <a:t>When the survivor leaves the area or is relocated to another place</a:t>
            </a:r>
          </a:p>
          <a:p>
            <a:pPr indent="-457200">
              <a:buClr>
                <a:schemeClr val="accent4">
                  <a:lumMod val="75000"/>
                </a:schemeClr>
              </a:buClr>
              <a:buFont typeface="Arial" panose="020B0604020202020204" pitchFamily="34" charset="0"/>
              <a:buChar char="•"/>
            </a:pPr>
            <a:r>
              <a:rPr lang="en-US" dirty="0" smtClean="0">
                <a:solidFill>
                  <a:schemeClr val="tx1"/>
                </a:solidFill>
              </a:rPr>
              <a:t>When you have not been able to reach the survivor for a minimum of 30 days</a:t>
            </a:r>
          </a:p>
        </p:txBody>
      </p:sp>
    </p:spTree>
    <p:extLst>
      <p:ext uri="{BB962C8B-B14F-4D97-AF65-F5344CB8AC3E}">
        <p14:creationId xmlns="" xmlns:p14="http://schemas.microsoft.com/office/powerpoint/2010/main" val="3368079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elements of case closure</a:t>
            </a:r>
            <a:endParaRPr lang="en-US" dirty="0"/>
          </a:p>
        </p:txBody>
      </p:sp>
      <p:sp>
        <p:nvSpPr>
          <p:cNvPr id="3" name="Content Placeholder 2"/>
          <p:cNvSpPr>
            <a:spLocks noGrp="1"/>
          </p:cNvSpPr>
          <p:nvPr>
            <p:ph idx="1"/>
          </p:nvPr>
        </p:nvSpPr>
        <p:spPr/>
        <p:txBody>
          <a:bodyPr/>
          <a:lstStyle/>
          <a:p>
            <a:pPr marR="0" lvl="0" indent="-457200" defTabSz="91440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tx1"/>
                </a:solidFill>
              </a:rPr>
              <a:t> Ensure clear and open communication around closure</a:t>
            </a:r>
          </a:p>
          <a:p>
            <a:pPr marR="0" lvl="0" indent="-457200" defTabSz="914400" eaLnBrk="1" fontAlgn="auto" latinLnBrk="0" hangingPunct="1">
              <a:lnSpc>
                <a:spcPct val="100000"/>
              </a:lnSpc>
              <a:spcBef>
                <a:spcPts val="0"/>
              </a:spcBef>
              <a:spcAft>
                <a:spcPts val="0"/>
              </a:spcAft>
              <a:buClrTx/>
              <a:buSzTx/>
              <a:buFont typeface="Arial" charset="0"/>
              <a:buChar char="•"/>
              <a:tabLst/>
              <a:defRPr/>
            </a:pPr>
            <a:r>
              <a:rPr lang="en-US" dirty="0">
                <a:solidFill>
                  <a:schemeClr val="tx1"/>
                </a:solidFill>
              </a:rPr>
              <a:t> </a:t>
            </a:r>
            <a:r>
              <a:rPr lang="en-US" dirty="0" smtClean="0">
                <a:solidFill>
                  <a:schemeClr val="tx1"/>
                </a:solidFill>
              </a:rPr>
              <a:t>Follow-up </a:t>
            </a:r>
            <a:r>
              <a:rPr lang="en-US" dirty="0">
                <a:solidFill>
                  <a:schemeClr val="tx1"/>
                </a:solidFill>
              </a:rPr>
              <a:t>with the survivor and discuss her </a:t>
            </a:r>
            <a:r>
              <a:rPr lang="en-US" dirty="0" smtClean="0">
                <a:solidFill>
                  <a:schemeClr val="tx1"/>
                </a:solidFill>
              </a:rPr>
              <a:t>situation</a:t>
            </a:r>
          </a:p>
          <a:p>
            <a:pPr marR="0" lvl="0" indent="-457200" defTabSz="914400" eaLnBrk="1" fontAlgn="auto" latinLnBrk="0" hangingPunct="1">
              <a:lnSpc>
                <a:spcPct val="100000"/>
              </a:lnSpc>
              <a:spcBef>
                <a:spcPts val="0"/>
              </a:spcBef>
              <a:spcAft>
                <a:spcPts val="0"/>
              </a:spcAft>
              <a:buClrTx/>
              <a:buSzTx/>
              <a:buFont typeface="Arial" charset="0"/>
              <a:buChar char="•"/>
              <a:tabLst/>
              <a:defRPr/>
            </a:pPr>
            <a:r>
              <a:rPr lang="en-US" dirty="0">
                <a:solidFill>
                  <a:schemeClr val="tx1"/>
                </a:solidFill>
              </a:rPr>
              <a:t> </a:t>
            </a:r>
            <a:r>
              <a:rPr lang="en-US" dirty="0" smtClean="0">
                <a:solidFill>
                  <a:schemeClr val="tx1"/>
                </a:solidFill>
              </a:rPr>
              <a:t>Review </a:t>
            </a:r>
            <a:r>
              <a:rPr lang="en-US" dirty="0">
                <a:solidFill>
                  <a:schemeClr val="tx1"/>
                </a:solidFill>
              </a:rPr>
              <a:t>together the final action plan you made with her and the status of each </a:t>
            </a:r>
            <a:r>
              <a:rPr lang="en-US" dirty="0" smtClean="0">
                <a:solidFill>
                  <a:schemeClr val="tx1"/>
                </a:solidFill>
              </a:rPr>
              <a:t>goal</a:t>
            </a:r>
          </a:p>
          <a:p>
            <a:pPr marR="0" lvl="0" indent="-457200" defTabSz="914400" eaLnBrk="1" fontAlgn="auto" latinLnBrk="0" hangingPunct="1">
              <a:lnSpc>
                <a:spcPct val="100000"/>
              </a:lnSpc>
              <a:spcBef>
                <a:spcPts val="0"/>
              </a:spcBef>
              <a:spcAft>
                <a:spcPts val="0"/>
              </a:spcAft>
              <a:buClrTx/>
              <a:buSzTx/>
              <a:buFont typeface="Arial" charset="0"/>
              <a:buChar char="•"/>
              <a:tabLst/>
              <a:defRPr/>
            </a:pPr>
            <a:r>
              <a:rPr lang="en-US" dirty="0" smtClean="0">
                <a:solidFill>
                  <a:schemeClr val="tx1"/>
                </a:solidFill>
              </a:rPr>
              <a:t> Review </a:t>
            </a:r>
            <a:r>
              <a:rPr lang="en-US" dirty="0">
                <a:solidFill>
                  <a:schemeClr val="tx1"/>
                </a:solidFill>
              </a:rPr>
              <a:t>all of the progress made, changes in her life, and discuss her future </a:t>
            </a:r>
            <a:r>
              <a:rPr lang="en-US" dirty="0" smtClean="0">
                <a:solidFill>
                  <a:schemeClr val="tx1"/>
                </a:solidFill>
              </a:rPr>
              <a:t>aspirations</a:t>
            </a:r>
          </a:p>
          <a:p>
            <a:pPr marR="0" lvl="0" indent="-457200" defTabSz="914400" eaLnBrk="1" fontAlgn="auto" latinLnBrk="0" hangingPunct="1">
              <a:lnSpc>
                <a:spcPct val="100000"/>
              </a:lnSpc>
              <a:spcBef>
                <a:spcPts val="0"/>
              </a:spcBef>
              <a:spcAft>
                <a:spcPts val="0"/>
              </a:spcAft>
              <a:buClrTx/>
              <a:buSzTx/>
              <a:buFont typeface="Arial" charset="0"/>
              <a:buChar char="•"/>
              <a:tabLst/>
              <a:defRPr/>
            </a:pPr>
            <a:r>
              <a:rPr lang="en-US" dirty="0">
                <a:solidFill>
                  <a:schemeClr val="tx1"/>
                </a:solidFill>
              </a:rPr>
              <a:t> </a:t>
            </a:r>
            <a:r>
              <a:rPr lang="en-US" dirty="0" smtClean="0">
                <a:solidFill>
                  <a:schemeClr val="tx1"/>
                </a:solidFill>
              </a:rPr>
              <a:t>Explain </a:t>
            </a:r>
            <a:r>
              <a:rPr lang="en-US" dirty="0">
                <a:solidFill>
                  <a:schemeClr val="tx1"/>
                </a:solidFill>
              </a:rPr>
              <a:t>that her case will close but reassure her that she can always return for services </a:t>
            </a:r>
          </a:p>
          <a:p>
            <a:pPr marR="0" lvl="0" indent="-457200" defTabSz="914400" eaLnBrk="1" fontAlgn="auto" latinLnBrk="0" hangingPunct="1">
              <a:lnSpc>
                <a:spcPct val="100000"/>
              </a:lnSpc>
              <a:spcBef>
                <a:spcPts val="0"/>
              </a:spcBef>
              <a:spcAft>
                <a:spcPts val="0"/>
              </a:spcAft>
              <a:buClrTx/>
              <a:buSzTx/>
              <a:buFont typeface="Arial" charset="0"/>
              <a:buChar char="•"/>
              <a:tabLst/>
              <a:defRPr/>
            </a:pPr>
            <a:endParaRPr lang="en-US" dirty="0">
              <a:solidFill>
                <a:schemeClr val="tx1"/>
              </a:solidFill>
            </a:endParaRPr>
          </a:p>
        </p:txBody>
      </p:sp>
    </p:spTree>
    <p:extLst>
      <p:ext uri="{BB962C8B-B14F-4D97-AF65-F5344CB8AC3E}">
        <p14:creationId xmlns="" xmlns:p14="http://schemas.microsoft.com/office/powerpoint/2010/main" val="93942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case closure</a:t>
            </a:r>
            <a:endParaRPr lang="en-US" dirty="0"/>
          </a:p>
        </p:txBody>
      </p:sp>
      <p:sp>
        <p:nvSpPr>
          <p:cNvPr id="3" name="Content Placeholder 2"/>
          <p:cNvSpPr>
            <a:spLocks noGrp="1"/>
          </p:cNvSpPr>
          <p:nvPr>
            <p:ph idx="1"/>
          </p:nvPr>
        </p:nvSpPr>
        <p:spPr/>
        <p:txBody>
          <a:bodyPr/>
          <a:lstStyle/>
          <a:p>
            <a:pPr indent="-457200">
              <a:buClr>
                <a:schemeClr val="accent4">
                  <a:lumMod val="75000"/>
                </a:schemeClr>
              </a:buClr>
              <a:buFont typeface="Arial" panose="020B0604020202020204" pitchFamily="34" charset="0"/>
              <a:buChar char="•"/>
            </a:pPr>
            <a:r>
              <a:rPr lang="en-US" dirty="0" smtClean="0">
                <a:solidFill>
                  <a:schemeClr val="tx1"/>
                </a:solidFill>
              </a:rPr>
              <a:t>Complete a case closure form if your program has one</a:t>
            </a:r>
          </a:p>
          <a:p>
            <a:pPr indent="-457200">
              <a:buClr>
                <a:schemeClr val="accent4">
                  <a:lumMod val="75000"/>
                </a:schemeClr>
              </a:buClr>
              <a:buFont typeface="Arial" panose="020B0604020202020204" pitchFamily="34" charset="0"/>
              <a:buChar char="•"/>
            </a:pPr>
            <a:r>
              <a:rPr lang="en-US" dirty="0" smtClean="0">
                <a:solidFill>
                  <a:schemeClr val="tx1"/>
                </a:solidFill>
              </a:rPr>
              <a:t>Review the case with a supervisor and obtain approval for the closure</a:t>
            </a:r>
          </a:p>
          <a:p>
            <a:pPr indent="-457200">
              <a:buClr>
                <a:schemeClr val="accent4">
                  <a:lumMod val="75000"/>
                </a:schemeClr>
              </a:buClr>
              <a:buFont typeface="Arial" panose="020B0604020202020204" pitchFamily="34" charset="0"/>
              <a:buChar char="•"/>
            </a:pPr>
            <a:r>
              <a:rPr lang="en-US" dirty="0" smtClean="0">
                <a:solidFill>
                  <a:schemeClr val="tx1"/>
                </a:solidFill>
              </a:rPr>
              <a:t>Review all of the forms in the survivor’s file and ensure the file is complete</a:t>
            </a:r>
          </a:p>
          <a:p>
            <a:pPr indent="-457200"/>
            <a:endParaRPr lang="en-US" dirty="0">
              <a:solidFill>
                <a:schemeClr val="tx1"/>
              </a:solidFill>
            </a:endParaRPr>
          </a:p>
        </p:txBody>
      </p:sp>
    </p:spTree>
    <p:extLst>
      <p:ext uri="{BB962C8B-B14F-4D97-AF65-F5344CB8AC3E}">
        <p14:creationId xmlns="" xmlns:p14="http://schemas.microsoft.com/office/powerpoint/2010/main" val="48614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storage of closed cases	</a:t>
            </a:r>
            <a:endParaRPr lang="en-US" dirty="0"/>
          </a:p>
        </p:txBody>
      </p:sp>
      <p:sp>
        <p:nvSpPr>
          <p:cNvPr id="3" name="Content Placeholder 2"/>
          <p:cNvSpPr>
            <a:spLocks noGrp="1"/>
          </p:cNvSpPr>
          <p:nvPr>
            <p:ph idx="1"/>
          </p:nvPr>
        </p:nvSpPr>
        <p:spPr/>
        <p:txBody>
          <a:bodyPr/>
          <a:lstStyle/>
          <a:p>
            <a:pPr indent="-457200">
              <a:buClr>
                <a:schemeClr val="accent4">
                  <a:lumMod val="75000"/>
                </a:schemeClr>
              </a:buClr>
              <a:buFont typeface="Arial" panose="020B0604020202020204" pitchFamily="34" charset="0"/>
              <a:buChar char="•"/>
            </a:pPr>
            <a:r>
              <a:rPr lang="en-US" dirty="0" smtClean="0">
                <a:solidFill>
                  <a:schemeClr val="tx1"/>
                </a:solidFill>
              </a:rPr>
              <a:t>Move the survivor’s file to a “closed cases” cabinet if your program has it </a:t>
            </a:r>
          </a:p>
          <a:p>
            <a:pPr indent="-457200">
              <a:buClr>
                <a:schemeClr val="accent4">
                  <a:lumMod val="75000"/>
                </a:schemeClr>
              </a:buClr>
              <a:buFont typeface="Arial" panose="020B0604020202020204" pitchFamily="34" charset="0"/>
              <a:buChar char="•"/>
            </a:pPr>
            <a:r>
              <a:rPr lang="en-US" dirty="0" smtClean="0">
                <a:solidFill>
                  <a:schemeClr val="tx1"/>
                </a:solidFill>
              </a:rPr>
              <a:t>Do not include the consent form in the closed file</a:t>
            </a:r>
          </a:p>
          <a:p>
            <a:pPr indent="-457200">
              <a:buClr>
                <a:schemeClr val="accent4">
                  <a:lumMod val="75000"/>
                </a:schemeClr>
              </a:buClr>
              <a:buFont typeface="Arial" panose="020B0604020202020204" pitchFamily="34" charset="0"/>
              <a:buChar char="•"/>
            </a:pPr>
            <a:r>
              <a:rPr lang="en-US" dirty="0" smtClean="0">
                <a:solidFill>
                  <a:schemeClr val="tx1"/>
                </a:solidFill>
              </a:rPr>
              <a:t>Leave the consent form in the original cabinet for consent forms OR</a:t>
            </a:r>
            <a:endParaRPr lang="en-US" dirty="0">
              <a:solidFill>
                <a:schemeClr val="tx1"/>
              </a:solidFill>
            </a:endParaRPr>
          </a:p>
          <a:p>
            <a:pPr indent="-457200">
              <a:buClr>
                <a:schemeClr val="accent4">
                  <a:lumMod val="75000"/>
                </a:schemeClr>
              </a:buClr>
              <a:buFont typeface="Arial" panose="020B0604020202020204" pitchFamily="34" charset="0"/>
              <a:buChar char="•"/>
            </a:pPr>
            <a:r>
              <a:rPr lang="en-US" dirty="0" smtClean="0">
                <a:solidFill>
                  <a:schemeClr val="tx1"/>
                </a:solidFill>
              </a:rPr>
              <a:t>Move the consent form to a “closed case consent form” cabinet/file</a:t>
            </a:r>
            <a:endParaRPr lang="en-US" dirty="0">
              <a:solidFill>
                <a:schemeClr val="tx1"/>
              </a:solidFill>
            </a:endParaRPr>
          </a:p>
        </p:txBody>
      </p:sp>
    </p:spTree>
    <p:extLst>
      <p:ext uri="{BB962C8B-B14F-4D97-AF65-F5344CB8AC3E}">
        <p14:creationId xmlns="" xmlns:p14="http://schemas.microsoft.com/office/powerpoint/2010/main" val="1701263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Objectives </a:t>
            </a:r>
            <a:endParaRPr lang="en-US" dirty="0">
              <a:ea typeface="+mj-ea"/>
              <a:cs typeface="+mj-cs"/>
            </a:endParaRPr>
          </a:p>
        </p:txBody>
      </p:sp>
      <p:sp>
        <p:nvSpPr>
          <p:cNvPr id="3" name="Content Placeholder 2"/>
          <p:cNvSpPr>
            <a:spLocks noGrp="1"/>
          </p:cNvSpPr>
          <p:nvPr>
            <p:ph idx="1"/>
          </p:nvPr>
        </p:nvSpPr>
        <p:spPr>
          <a:xfrm>
            <a:off x="6793870" y="919144"/>
            <a:ext cx="4478866" cy="5053469"/>
          </a:xfrm>
        </p:spPr>
        <p:txBody>
          <a:bodyPr rtlCol="0"/>
          <a:lstStyle/>
          <a:p>
            <a:r>
              <a:rPr lang="en-US" sz="2400" dirty="0" smtClean="0">
                <a:solidFill>
                  <a:schemeClr val="tx1"/>
                </a:solidFill>
              </a:rPr>
              <a:t>Effectively implement the case action plan with the survivor</a:t>
            </a:r>
          </a:p>
          <a:p>
            <a:r>
              <a:rPr lang="en-US" sz="2400" dirty="0" smtClean="0">
                <a:solidFill>
                  <a:schemeClr val="tx1"/>
                </a:solidFill>
              </a:rPr>
              <a:t>Understand how to use case conferencing to support the survivor</a:t>
            </a:r>
          </a:p>
          <a:p>
            <a:r>
              <a:rPr lang="en-US" sz="2400" dirty="0" smtClean="0">
                <a:solidFill>
                  <a:schemeClr val="tx1"/>
                </a:solidFill>
              </a:rPr>
              <a:t>Conduct appropriate case follow-up </a:t>
            </a:r>
          </a:p>
          <a:p>
            <a:pPr lvl="0"/>
            <a:endParaRPr lang="en-US" sz="2400" dirty="0" smtClean="0">
              <a:solidFill>
                <a:schemeClr val="tx1"/>
              </a:solidFill>
            </a:endParaRPr>
          </a:p>
        </p:txBody>
      </p:sp>
      <p:sp>
        <p:nvSpPr>
          <p:cNvPr id="7" name="Rectangle 6"/>
          <p:cNvSpPr/>
          <p:nvPr/>
        </p:nvSpPr>
        <p:spPr>
          <a:xfrm>
            <a:off x="620713" y="2144713"/>
            <a:ext cx="4868862" cy="2089150"/>
          </a:xfrm>
          <a:prstGeom prst="rect">
            <a:avLst/>
          </a:prstGeom>
          <a:noFill/>
          <a:ln w="76200" cap="flat" cmpd="sng" algn="ctr">
            <a:solidFill>
              <a:srgbClr val="829E3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br>
              <a:rPr lang="en-US" dirty="0" smtClean="0"/>
            </a:br>
            <a:r>
              <a:rPr lang="en-US" dirty="0" smtClean="0"/>
              <a:t>Closing cases</a:t>
            </a:r>
            <a:endParaRPr lang="en-US" dirty="0"/>
          </a:p>
        </p:txBody>
      </p:sp>
      <p:sp>
        <p:nvSpPr>
          <p:cNvPr id="3" name="Content Placeholder 2"/>
          <p:cNvSpPr>
            <a:spLocks noGrp="1"/>
          </p:cNvSpPr>
          <p:nvPr>
            <p:ph idx="1"/>
          </p:nvPr>
        </p:nvSpPr>
        <p:spPr/>
        <p:txBody>
          <a:bodyPr>
            <a:normAutofit fontScale="70000" lnSpcReduction="20000"/>
          </a:bodyPr>
          <a:lstStyle/>
          <a:p>
            <a:pPr marL="0">
              <a:buFont typeface="Arial" pitchFamily="34" charset="0"/>
              <a:buChar char="•"/>
            </a:pPr>
            <a:r>
              <a:rPr lang="en-US" sz="2400" dirty="0">
                <a:solidFill>
                  <a:schemeClr val="tx1"/>
                </a:solidFill>
                <a:cs typeface="Arial" panose="020B0604020202020204" pitchFamily="34" charset="0"/>
              </a:rPr>
              <a:t>You will be split into </a:t>
            </a:r>
            <a:r>
              <a:rPr lang="en-US" sz="2400" dirty="0" smtClean="0">
                <a:solidFill>
                  <a:schemeClr val="tx1"/>
                </a:solidFill>
                <a:cs typeface="Arial" panose="020B0604020202020204" pitchFamily="34" charset="0"/>
              </a:rPr>
              <a:t>two </a:t>
            </a:r>
            <a:r>
              <a:rPr lang="en-US" sz="2400" dirty="0">
                <a:solidFill>
                  <a:schemeClr val="tx1"/>
                </a:solidFill>
                <a:cs typeface="Arial" panose="020B0604020202020204" pitchFamily="34" charset="0"/>
              </a:rPr>
              <a:t>groups, </a:t>
            </a:r>
            <a:r>
              <a:rPr lang="en-US" sz="2400" b="1" dirty="0">
                <a:solidFill>
                  <a:schemeClr val="tx1"/>
                </a:solidFill>
                <a:cs typeface="Arial" panose="020B0604020202020204" pitchFamily="34" charset="0"/>
              </a:rPr>
              <a:t>Group </a:t>
            </a:r>
            <a:r>
              <a:rPr lang="en-US" sz="2400" b="1" dirty="0" smtClean="0">
                <a:solidFill>
                  <a:schemeClr val="tx1"/>
                </a:solidFill>
                <a:cs typeface="Arial" panose="020B0604020202020204" pitchFamily="34" charset="0"/>
              </a:rPr>
              <a:t>1</a:t>
            </a:r>
            <a:r>
              <a:rPr lang="en-US" sz="2400" dirty="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and </a:t>
            </a:r>
            <a:r>
              <a:rPr lang="en-US" sz="2400" b="1" dirty="0" smtClean="0">
                <a:solidFill>
                  <a:schemeClr val="tx1"/>
                </a:solidFill>
                <a:cs typeface="Arial" panose="020B0604020202020204" pitchFamily="34" charset="0"/>
              </a:rPr>
              <a:t>Group 2</a:t>
            </a:r>
            <a:r>
              <a:rPr lang="en-US" sz="2400" dirty="0" smtClean="0">
                <a:solidFill>
                  <a:schemeClr val="tx1"/>
                </a:solidFill>
                <a:cs typeface="Arial" panose="020B0604020202020204" pitchFamily="34" charset="0"/>
              </a:rPr>
              <a:t>. </a:t>
            </a:r>
            <a:endParaRPr lang="en-US" sz="2400" dirty="0">
              <a:solidFill>
                <a:schemeClr val="tx1"/>
              </a:solidFill>
              <a:cs typeface="Arial" panose="020B0604020202020204" pitchFamily="34" charset="0"/>
            </a:endParaRPr>
          </a:p>
          <a:p>
            <a:pPr marL="0">
              <a:buFont typeface="Arial" pitchFamily="34" charset="0"/>
              <a:buChar char="•"/>
            </a:pPr>
            <a:r>
              <a:rPr lang="en-US" sz="2400" dirty="0" smtClean="0">
                <a:solidFill>
                  <a:schemeClr val="tx1"/>
                </a:solidFill>
              </a:rPr>
              <a:t>Each group will be given a different case closure scenario to role play. One person from each group will partner with another from the other group. </a:t>
            </a:r>
            <a:r>
              <a:rPr lang="en-US" sz="2400" b="1" dirty="0" smtClean="0">
                <a:solidFill>
                  <a:schemeClr val="tx1"/>
                </a:solidFill>
              </a:rPr>
              <a:t>Group 1 </a:t>
            </a:r>
            <a:r>
              <a:rPr lang="en-US" sz="2400" dirty="0" smtClean="0">
                <a:solidFill>
                  <a:schemeClr val="tx1"/>
                </a:solidFill>
              </a:rPr>
              <a:t>will role play a caseworker first while </a:t>
            </a:r>
            <a:r>
              <a:rPr lang="en-US" sz="2400" b="1" dirty="0" smtClean="0">
                <a:solidFill>
                  <a:schemeClr val="tx1"/>
                </a:solidFill>
              </a:rPr>
              <a:t>Group 2</a:t>
            </a:r>
            <a:r>
              <a:rPr lang="en-US" sz="2400" dirty="0" smtClean="0">
                <a:solidFill>
                  <a:schemeClr val="tx1"/>
                </a:solidFill>
              </a:rPr>
              <a:t> role plays the client.  </a:t>
            </a:r>
          </a:p>
          <a:p>
            <a:pPr marL="0">
              <a:buFont typeface="Arial" pitchFamily="34" charset="0"/>
              <a:buChar char="•"/>
            </a:pPr>
            <a:r>
              <a:rPr lang="en-US" sz="2400" dirty="0" smtClean="0">
                <a:solidFill>
                  <a:schemeClr val="tx1"/>
                </a:solidFill>
              </a:rPr>
              <a:t>After that role play has ended, the partners will switch roles with Group 1 role playing the survivor and Group 2 role playing the caseworker.</a:t>
            </a:r>
          </a:p>
          <a:p>
            <a:pPr marL="0">
              <a:buFont typeface="Arial" pitchFamily="34" charset="0"/>
              <a:buChar char="•"/>
            </a:pPr>
            <a:r>
              <a:rPr lang="en-US" sz="2400" dirty="0" smtClean="0">
                <a:solidFill>
                  <a:schemeClr val="tx1"/>
                </a:solidFill>
              </a:rPr>
              <a:t>Be prepared to report back to the larger group. </a:t>
            </a:r>
            <a:endParaRPr lang="en-US" sz="2400" dirty="0">
              <a:solidFill>
                <a:schemeClr val="tx1"/>
              </a:solidFill>
            </a:endParaRPr>
          </a:p>
          <a:p>
            <a:pPr marL="0">
              <a:buFont typeface="Arial" pitchFamily="34" charset="0"/>
              <a:buChar char="•"/>
            </a:pPr>
            <a:endParaRPr lang="en-US" b="1" dirty="0">
              <a:solidFill>
                <a:schemeClr val="tx1"/>
              </a:solidFill>
            </a:endParaRPr>
          </a:p>
        </p:txBody>
      </p:sp>
    </p:spTree>
    <p:extLst>
      <p:ext uri="{BB962C8B-B14F-4D97-AF65-F5344CB8AC3E}">
        <p14:creationId xmlns="" xmlns:p14="http://schemas.microsoft.com/office/powerpoint/2010/main" val="3719450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feedback SURVEY</a:t>
            </a:r>
            <a:endParaRPr lang="en-US" dirty="0"/>
          </a:p>
        </p:txBody>
      </p:sp>
      <p:sp>
        <p:nvSpPr>
          <p:cNvPr id="3" name="Content Placeholder 2"/>
          <p:cNvSpPr>
            <a:spLocks noGrp="1"/>
          </p:cNvSpPr>
          <p:nvPr>
            <p:ph idx="1"/>
          </p:nvPr>
        </p:nvSpPr>
        <p:spPr>
          <a:xfrm>
            <a:off x="982994" y="1972101"/>
            <a:ext cx="9720262" cy="4022725"/>
          </a:xfrm>
        </p:spPr>
        <p:txBody>
          <a:bodyPr/>
          <a:lstStyle/>
          <a:p>
            <a:pPr indent="-457200">
              <a:buClr>
                <a:schemeClr val="accent4">
                  <a:lumMod val="75000"/>
                </a:schemeClr>
              </a:buClr>
              <a:buFont typeface="Arial" panose="020B0604020202020204" pitchFamily="34" charset="0"/>
              <a:buChar char="•"/>
            </a:pPr>
            <a:r>
              <a:rPr lang="en-US" dirty="0" smtClean="0">
                <a:solidFill>
                  <a:schemeClr val="tx1"/>
                </a:solidFill>
              </a:rPr>
              <a:t>Survey given to a survivor after the case closes </a:t>
            </a:r>
          </a:p>
          <a:p>
            <a:pPr indent="-457200">
              <a:buClr>
                <a:schemeClr val="accent4">
                  <a:lumMod val="75000"/>
                </a:schemeClr>
              </a:buClr>
              <a:buFont typeface="Arial" panose="020B0604020202020204" pitchFamily="34" charset="0"/>
              <a:buChar char="•"/>
            </a:pPr>
            <a:r>
              <a:rPr lang="en-US" dirty="0" smtClean="0">
                <a:solidFill>
                  <a:schemeClr val="tx1"/>
                </a:solidFill>
              </a:rPr>
              <a:t>Administered by a supervisor or other caseworker, not the survivor’s caseworker</a:t>
            </a:r>
          </a:p>
          <a:p>
            <a:pPr indent="-457200">
              <a:buClr>
                <a:schemeClr val="accent4">
                  <a:lumMod val="75000"/>
                </a:schemeClr>
              </a:buClr>
              <a:buFont typeface="Arial" panose="020B0604020202020204" pitchFamily="34" charset="0"/>
              <a:buChar char="•"/>
            </a:pPr>
            <a:r>
              <a:rPr lang="en-US" dirty="0" smtClean="0">
                <a:solidFill>
                  <a:schemeClr val="tx1"/>
                </a:solidFill>
              </a:rPr>
              <a:t>If the survivor is able to read and write and wants to complete the form on their own, allow for them to do so, otherwise it can be completed as an interview</a:t>
            </a:r>
          </a:p>
          <a:p>
            <a:pPr indent="-457200">
              <a:buClr>
                <a:schemeClr val="accent4">
                  <a:lumMod val="75000"/>
                </a:schemeClr>
              </a:buClr>
              <a:buFont typeface="Arial" panose="020B0604020202020204" pitchFamily="34" charset="0"/>
              <a:buChar char="•"/>
            </a:pPr>
            <a:r>
              <a:rPr lang="en-US" dirty="0" smtClean="0">
                <a:solidFill>
                  <a:schemeClr val="tx1"/>
                </a:solidFill>
              </a:rPr>
              <a:t>Obtain informed consent from the survivor by telling them: </a:t>
            </a:r>
          </a:p>
          <a:p>
            <a:pPr lvl="1" indent="-457200">
              <a:buClr>
                <a:schemeClr val="accent4">
                  <a:lumMod val="75000"/>
                </a:schemeClr>
              </a:buClr>
              <a:buFont typeface="Arial" panose="020B0604020202020204" pitchFamily="34" charset="0"/>
              <a:buChar char="•"/>
            </a:pPr>
            <a:r>
              <a:rPr lang="en-US" sz="2000" dirty="0" smtClean="0">
                <a:solidFill>
                  <a:schemeClr val="tx1"/>
                </a:solidFill>
              </a:rPr>
              <a:t>The purpose of the survey – to help improve services</a:t>
            </a:r>
          </a:p>
          <a:p>
            <a:pPr lvl="1" indent="-457200">
              <a:buClr>
                <a:schemeClr val="accent4">
                  <a:lumMod val="75000"/>
                </a:schemeClr>
              </a:buClr>
              <a:buFont typeface="Arial" panose="020B0604020202020204" pitchFamily="34" charset="0"/>
              <a:buChar char="•"/>
            </a:pPr>
            <a:r>
              <a:rPr lang="en-US" sz="2000" dirty="0" smtClean="0">
                <a:solidFill>
                  <a:schemeClr val="tx1"/>
                </a:solidFill>
              </a:rPr>
              <a:t>That it is completely voluntary </a:t>
            </a:r>
          </a:p>
          <a:p>
            <a:pPr lvl="1" indent="-457200">
              <a:buClr>
                <a:schemeClr val="accent4">
                  <a:lumMod val="75000"/>
                </a:schemeClr>
              </a:buClr>
              <a:buFont typeface="Arial" panose="020B0604020202020204" pitchFamily="34" charset="0"/>
              <a:buChar char="•"/>
            </a:pPr>
            <a:r>
              <a:rPr lang="en-US" sz="2000" dirty="0">
                <a:solidFill>
                  <a:schemeClr val="tx1"/>
                </a:solidFill>
              </a:rPr>
              <a:t>T</a:t>
            </a:r>
            <a:r>
              <a:rPr lang="en-US" sz="2000" dirty="0" smtClean="0">
                <a:solidFill>
                  <a:schemeClr val="tx1"/>
                </a:solidFill>
              </a:rPr>
              <a:t>hat all responses will be kept confidential </a:t>
            </a:r>
          </a:p>
          <a:p>
            <a:pPr lvl="1" indent="-457200">
              <a:buClr>
                <a:schemeClr val="accent4">
                  <a:lumMod val="75000"/>
                </a:schemeClr>
              </a:buClr>
              <a:buFont typeface="Arial" panose="020B0604020202020204" pitchFamily="34" charset="0"/>
              <a:buChar char="•"/>
            </a:pPr>
            <a:r>
              <a:rPr lang="en-US" sz="2000" dirty="0" smtClean="0">
                <a:solidFill>
                  <a:schemeClr val="tx1"/>
                </a:solidFill>
              </a:rPr>
              <a:t>That her responses will not impact her services</a:t>
            </a:r>
          </a:p>
        </p:txBody>
      </p:sp>
    </p:spTree>
    <p:extLst>
      <p:ext uri="{BB962C8B-B14F-4D97-AF65-F5344CB8AC3E}">
        <p14:creationId xmlns="" xmlns:p14="http://schemas.microsoft.com/office/powerpoint/2010/main" val="1894048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a:t>
            </a:r>
            <a:br>
              <a:rPr lang="en-US" dirty="0" smtClean="0"/>
            </a:br>
            <a:r>
              <a:rPr lang="en-US" dirty="0" smtClean="0"/>
              <a:t>PUTTING IT ALL TOGETHER</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Round Robin case management role play in small groups. </a:t>
            </a:r>
          </a:p>
          <a:p>
            <a:r>
              <a:rPr lang="en-US" sz="2400" dirty="0" smtClean="0">
                <a:solidFill>
                  <a:schemeClr val="tx1"/>
                </a:solidFill>
              </a:rPr>
              <a:t>What parts of the process felt comfortable?  What felt difficult</a:t>
            </a:r>
            <a:r>
              <a:rPr lang="en-US" sz="2400" dirty="0" smtClean="0">
                <a:solidFill>
                  <a:schemeClr val="tx1"/>
                </a:solidFill>
              </a:rPr>
              <a:t>? What did you notice about you/ your colleagues tendencies as caseworkers</a:t>
            </a:r>
            <a:r>
              <a:rPr lang="en-US" sz="2400" dirty="0" smtClean="0">
                <a:solidFill>
                  <a:schemeClr val="tx1"/>
                </a:solidFill>
              </a:rPr>
              <a:t>? What questions did it bring up for you?</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204788"/>
            <a:ext cx="11436350" cy="1135062"/>
          </a:xfrm>
        </p:spPr>
        <p:txBody>
          <a:bodyPr/>
          <a:lstStyle/>
          <a:p>
            <a:pPr eaLnBrk="1" fontAlgn="auto" hangingPunct="1">
              <a:spcAft>
                <a:spcPts val="0"/>
              </a:spcAft>
              <a:defRPr/>
            </a:pPr>
            <a:r>
              <a:rPr lang="en-US" dirty="0" smtClean="0">
                <a:ea typeface="+mj-ea"/>
                <a:cs typeface="+mj-cs"/>
              </a:rPr>
              <a:t>closing</a:t>
            </a:r>
            <a:endParaRPr lang="en-US" dirty="0">
              <a:ea typeface="+mj-ea"/>
              <a:cs typeface="+mj-cs"/>
            </a:endParaRPr>
          </a:p>
        </p:txBody>
      </p:sp>
      <p:sp>
        <p:nvSpPr>
          <p:cNvPr id="3" name="Text Placeholder 2"/>
          <p:cNvSpPr>
            <a:spLocks noGrp="1"/>
          </p:cNvSpPr>
          <p:nvPr>
            <p:ph type="body" sz="quarter" idx="10"/>
          </p:nvPr>
        </p:nvSpPr>
        <p:spPr>
          <a:xfrm>
            <a:off x="3019425" y="2343150"/>
            <a:ext cx="6124575" cy="577850"/>
          </a:xfrm>
        </p:spPr>
        <p:txBody>
          <a:bodyPr rtlCol="0"/>
          <a:lstStyle/>
          <a:p>
            <a:pPr marL="91440" indent="-91440" eaLnBrk="1" fontAlgn="auto" hangingPunct="1">
              <a:buClr>
                <a:schemeClr val="accent3"/>
              </a:buClr>
              <a:defRPr/>
            </a:pPr>
            <a:r>
              <a:rPr lang="en-US" dirty="0" smtClean="0">
                <a:ea typeface="+mn-ea"/>
                <a:cs typeface="+mn-cs"/>
              </a:rPr>
              <a:t>QUESTIONS?</a:t>
            </a:r>
            <a:endParaRPr lang="en-US" dirty="0">
              <a:ea typeface="+mn-ea"/>
              <a:cs typeface="+mn-cs"/>
            </a:endParaRPr>
          </a:p>
        </p:txBody>
      </p:sp>
      <p:sp>
        <p:nvSpPr>
          <p:cNvPr id="4" name="Text Placeholder 3"/>
          <p:cNvSpPr>
            <a:spLocks noGrp="1"/>
          </p:cNvSpPr>
          <p:nvPr>
            <p:ph type="body" sz="quarter" idx="11"/>
          </p:nvPr>
        </p:nvSpPr>
        <p:spPr>
          <a:xfrm>
            <a:off x="3019425" y="3951288"/>
            <a:ext cx="6124575" cy="577850"/>
          </a:xfrm>
        </p:spPr>
        <p:txBody>
          <a:bodyPr rtlCol="0"/>
          <a:lstStyle/>
          <a:p>
            <a:pPr marL="91440" indent="-91440" eaLnBrk="1" fontAlgn="auto" hangingPunct="1">
              <a:buClr>
                <a:schemeClr val="accent3"/>
              </a:buClr>
              <a:defRPr/>
            </a:pPr>
            <a:r>
              <a:rPr lang="en-US" dirty="0" smtClean="0">
                <a:ea typeface="+mn-ea"/>
                <a:cs typeface="+mn-cs"/>
              </a:rPr>
              <a:t>CONCERNS?</a:t>
            </a:r>
            <a:endParaRPr lang="en-US" dirty="0">
              <a:ea typeface="+mn-ea"/>
              <a:cs typeface="+mn-cs"/>
            </a:endParaRPr>
          </a:p>
        </p:txBody>
      </p:sp>
      <p:sp>
        <p:nvSpPr>
          <p:cNvPr id="5" name="Text Placeholder 4"/>
          <p:cNvSpPr>
            <a:spLocks noGrp="1"/>
          </p:cNvSpPr>
          <p:nvPr>
            <p:ph type="body" sz="quarter" idx="12"/>
          </p:nvPr>
        </p:nvSpPr>
        <p:spPr>
          <a:xfrm>
            <a:off x="3019425" y="5573713"/>
            <a:ext cx="6124575" cy="579437"/>
          </a:xfrm>
        </p:spPr>
        <p:txBody>
          <a:bodyPr rtlCol="0"/>
          <a:lstStyle/>
          <a:p>
            <a:pPr marL="91440" indent="-91440" eaLnBrk="1" fontAlgn="auto" hangingPunct="1">
              <a:buClr>
                <a:schemeClr val="accent3"/>
              </a:buClr>
              <a:defRPr/>
            </a:pPr>
            <a:r>
              <a:rPr lang="en-US" dirty="0" smtClean="0">
                <a:ea typeface="+mn-ea"/>
                <a:cs typeface="+mn-cs"/>
              </a:rPr>
              <a:t>REFLECTIONS?</a:t>
            </a:r>
            <a:endParaRPr lang="en-US"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Survivor-centered case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742702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6315429" y="1706305"/>
            <a:ext cx="651163" cy="153785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259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IMPLEMENTATION</a:t>
            </a:r>
            <a:endParaRPr lang="en-US" dirty="0"/>
          </a:p>
        </p:txBody>
      </p:sp>
      <p:sp>
        <p:nvSpPr>
          <p:cNvPr id="3" name="Content Placeholder 2"/>
          <p:cNvSpPr>
            <a:spLocks noGrp="1"/>
          </p:cNvSpPr>
          <p:nvPr>
            <p:ph idx="1"/>
          </p:nvPr>
        </p:nvSpPr>
        <p:spPr>
          <a:xfrm>
            <a:off x="778611" y="1839951"/>
            <a:ext cx="9720262" cy="4605454"/>
          </a:xfrm>
        </p:spPr>
        <p:txBody>
          <a:bodyPr/>
          <a:lstStyle/>
          <a:p>
            <a:pPr>
              <a:buNone/>
            </a:pPr>
            <a:r>
              <a:rPr lang="en-US" b="1" dirty="0" smtClean="0">
                <a:solidFill>
                  <a:schemeClr val="tx1"/>
                </a:solidFill>
              </a:rPr>
              <a:t>Purpose:  </a:t>
            </a:r>
            <a:r>
              <a:rPr lang="en-US" dirty="0" smtClean="0">
                <a:solidFill>
                  <a:schemeClr val="tx1"/>
                </a:solidFill>
              </a:rPr>
              <a:t>Connect the survivor to relevant service providers through referrals, support  them in accessing those services safely and ensure that the services are well coordinated.</a:t>
            </a:r>
          </a:p>
          <a:p>
            <a:pPr>
              <a:buNone/>
            </a:pPr>
            <a:r>
              <a:rPr lang="en-US" b="1" dirty="0" smtClean="0">
                <a:solidFill>
                  <a:schemeClr val="tx1"/>
                </a:solidFill>
              </a:rPr>
              <a:t>Step 4: Implementation</a:t>
            </a:r>
          </a:p>
          <a:p>
            <a:pPr indent="-457200">
              <a:buFont typeface="Arial" pitchFamily="34" charset="0"/>
              <a:buChar char="•"/>
            </a:pPr>
            <a:r>
              <a:rPr lang="en-US" dirty="0" smtClean="0">
                <a:solidFill>
                  <a:schemeClr val="tx1"/>
                </a:solidFill>
              </a:rPr>
              <a:t>Make referrals</a:t>
            </a:r>
          </a:p>
          <a:p>
            <a:pPr indent="-457200">
              <a:buFont typeface="Arial" pitchFamily="34" charset="0"/>
              <a:buChar char="•"/>
            </a:pPr>
            <a:r>
              <a:rPr lang="en-US" dirty="0" smtClean="0">
                <a:solidFill>
                  <a:schemeClr val="tx1"/>
                </a:solidFill>
              </a:rPr>
              <a:t>Advocate for and support survivors in accessing services</a:t>
            </a:r>
          </a:p>
          <a:p>
            <a:pPr indent="-457200">
              <a:buFont typeface="Arial" pitchFamily="34" charset="0"/>
              <a:buChar char="•"/>
            </a:pPr>
            <a:r>
              <a:rPr lang="en-US" dirty="0" smtClean="0">
                <a:solidFill>
                  <a:schemeClr val="tx1"/>
                </a:solidFill>
              </a:rPr>
              <a:t>Lead case coordination</a:t>
            </a:r>
          </a:p>
          <a:p>
            <a:pPr indent="-457200">
              <a:buFont typeface="Arial" pitchFamily="34" charset="0"/>
              <a:buChar char="•"/>
            </a:pPr>
            <a:r>
              <a:rPr lang="en-US" dirty="0" smtClean="0">
                <a:solidFill>
                  <a:schemeClr val="tx1"/>
                </a:solidFill>
              </a:rPr>
              <a:t>Provide direct services if relevant</a:t>
            </a:r>
          </a:p>
          <a:p>
            <a:pPr>
              <a:buNone/>
            </a:pPr>
            <a:endParaRPr lang="en-US" dirty="0">
              <a:solidFill>
                <a:schemeClr val="tx1"/>
              </a:solidFill>
            </a:endParaRPr>
          </a:p>
        </p:txBody>
      </p:sp>
    </p:spTree>
    <p:extLst>
      <p:ext uri="{BB962C8B-B14F-4D97-AF65-F5344CB8AC3E}">
        <p14:creationId xmlns="" xmlns:p14="http://schemas.microsoft.com/office/powerpoint/2010/main" val="115867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referrals and support survivors</a:t>
            </a:r>
            <a:endParaRPr lang="en-US" dirty="0"/>
          </a:p>
        </p:txBody>
      </p:sp>
      <p:sp>
        <p:nvSpPr>
          <p:cNvPr id="3" name="Content Placeholder 2"/>
          <p:cNvSpPr>
            <a:spLocks noGrp="1"/>
          </p:cNvSpPr>
          <p:nvPr>
            <p:ph idx="1"/>
          </p:nvPr>
        </p:nvSpPr>
        <p:spPr>
          <a:xfrm>
            <a:off x="1023938" y="1940312"/>
            <a:ext cx="9720262" cy="4368413"/>
          </a:xfrm>
        </p:spPr>
        <p:txBody>
          <a:bodyPr>
            <a:normAutofit/>
          </a:bodyPr>
          <a:lstStyle/>
          <a:p>
            <a:pPr indent="-457200">
              <a:buClr>
                <a:schemeClr val="accent4">
                  <a:lumMod val="75000"/>
                </a:schemeClr>
              </a:buClr>
              <a:buNone/>
            </a:pPr>
            <a:r>
              <a:rPr lang="en-US" sz="2400" b="1" dirty="0" smtClean="0">
                <a:solidFill>
                  <a:schemeClr val="tx1"/>
                </a:solidFill>
              </a:rPr>
              <a:t>Caseworker will contact service providers to refer survivor’s case</a:t>
            </a:r>
          </a:p>
          <a:p>
            <a:pPr indent="-457200">
              <a:buClr>
                <a:schemeClr val="accent4">
                  <a:lumMod val="75000"/>
                </a:schemeClr>
              </a:buClr>
              <a:buNone/>
            </a:pPr>
            <a:r>
              <a:rPr lang="en-US" sz="2400" b="1" dirty="0" smtClean="0">
                <a:solidFill>
                  <a:schemeClr val="tx1"/>
                </a:solidFill>
              </a:rPr>
              <a:t>Assist the survivor in accessing those services b</a:t>
            </a:r>
            <a:r>
              <a:rPr lang="en-US" sz="2400" dirty="0" smtClean="0">
                <a:solidFill>
                  <a:schemeClr val="tx1"/>
                </a:solidFill>
              </a:rPr>
              <a:t>y: </a:t>
            </a:r>
          </a:p>
          <a:p>
            <a:pPr lvl="1" indent="-457200">
              <a:buClr>
                <a:schemeClr val="accent4">
                  <a:lumMod val="75000"/>
                </a:schemeClr>
              </a:buClr>
              <a:buFont typeface="Arial" panose="020B0604020202020204" pitchFamily="34" charset="0"/>
              <a:buChar char="•"/>
            </a:pPr>
            <a:r>
              <a:rPr lang="en-US" sz="2400" dirty="0" smtClean="0">
                <a:solidFill>
                  <a:schemeClr val="tx1"/>
                </a:solidFill>
              </a:rPr>
              <a:t>Accompanying survivors to service providers</a:t>
            </a:r>
          </a:p>
          <a:p>
            <a:pPr lvl="1" indent="-457200">
              <a:buClr>
                <a:schemeClr val="accent4">
                  <a:lumMod val="75000"/>
                </a:schemeClr>
              </a:buClr>
              <a:buFont typeface="Arial" panose="020B0604020202020204" pitchFamily="34" charset="0"/>
              <a:buChar char="•"/>
            </a:pPr>
            <a:r>
              <a:rPr lang="en-US" sz="2400" dirty="0" smtClean="0">
                <a:solidFill>
                  <a:schemeClr val="tx1"/>
                </a:solidFill>
              </a:rPr>
              <a:t>Advocating on their behalf: </a:t>
            </a:r>
          </a:p>
          <a:p>
            <a:pPr lvl="3" indent="-457200">
              <a:buClr>
                <a:schemeClr val="accent4">
                  <a:lumMod val="75000"/>
                </a:schemeClr>
              </a:buClr>
              <a:buFont typeface="Arial" panose="020B0604020202020204" pitchFamily="34" charset="0"/>
              <a:buChar char="•"/>
            </a:pPr>
            <a:r>
              <a:rPr lang="en-US" sz="2000" dirty="0" smtClean="0">
                <a:solidFill>
                  <a:schemeClr val="tx1"/>
                </a:solidFill>
              </a:rPr>
              <a:t>With police and security personnel to take protective measures</a:t>
            </a:r>
          </a:p>
          <a:p>
            <a:pPr lvl="3" indent="-457200">
              <a:buClr>
                <a:schemeClr val="accent4">
                  <a:lumMod val="75000"/>
                </a:schemeClr>
              </a:buClr>
              <a:buFont typeface="Arial" panose="020B0604020202020204" pitchFamily="34" charset="0"/>
              <a:buChar char="•"/>
            </a:pPr>
            <a:r>
              <a:rPr lang="en-US" sz="2000" dirty="0" smtClean="0">
                <a:solidFill>
                  <a:schemeClr val="tx1"/>
                </a:solidFill>
              </a:rPr>
              <a:t>For compassionate and quality medical care and treatment</a:t>
            </a:r>
          </a:p>
          <a:p>
            <a:pPr lvl="3" indent="-457200">
              <a:buClr>
                <a:schemeClr val="accent4">
                  <a:lumMod val="75000"/>
                </a:schemeClr>
              </a:buClr>
              <a:buFont typeface="Arial" panose="020B0604020202020204" pitchFamily="34" charset="0"/>
              <a:buChar char="•"/>
            </a:pPr>
            <a:r>
              <a:rPr lang="en-US" sz="2000" dirty="0" smtClean="0">
                <a:solidFill>
                  <a:schemeClr val="tx1"/>
                </a:solidFill>
              </a:rPr>
              <a:t>For survivor’s views and opinions to be followed and her rights upheld</a:t>
            </a:r>
          </a:p>
          <a:p>
            <a:pPr lvl="2" indent="-457200">
              <a:buClr>
                <a:schemeClr val="accent4">
                  <a:lumMod val="75000"/>
                </a:schemeClr>
              </a:buClr>
              <a:buFont typeface="Arial" panose="020B0604020202020204" pitchFamily="34" charset="0"/>
              <a:buChar char="•"/>
            </a:pPr>
            <a:endParaRPr lang="en-US" sz="2000" dirty="0" smtClean="0">
              <a:solidFill>
                <a:schemeClr val="tx1"/>
              </a:solidFill>
            </a:endParaRPr>
          </a:p>
          <a:p>
            <a:pPr lvl="1" indent="-457200">
              <a:buClr>
                <a:schemeClr val="accent4">
                  <a:lumMod val="75000"/>
                </a:schemeClr>
              </a:buClr>
              <a:buNone/>
            </a:pPr>
            <a:r>
              <a:rPr lang="en-US" sz="2400" b="1" dirty="0" smtClean="0">
                <a:solidFill>
                  <a:schemeClr val="tx1"/>
                </a:solidFill>
              </a:rPr>
              <a:t>Meeting with service providers to provide information about the abuse so the survivor doesn’t have to repeat their story </a:t>
            </a:r>
            <a:endParaRPr lang="en-US" sz="2400" b="1" dirty="0">
              <a:solidFill>
                <a:schemeClr val="tx1"/>
              </a:solidFill>
            </a:endParaRPr>
          </a:p>
        </p:txBody>
      </p:sp>
    </p:spTree>
    <p:extLst>
      <p:ext uri="{BB962C8B-B14F-4D97-AF65-F5344CB8AC3E}">
        <p14:creationId xmlns="" xmlns:p14="http://schemas.microsoft.com/office/powerpoint/2010/main" val="2152925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pathways</a:t>
            </a:r>
            <a:endParaRPr lang="en-US" dirty="0"/>
          </a:p>
        </p:txBody>
      </p:sp>
      <p:sp>
        <p:nvSpPr>
          <p:cNvPr id="3" name="Content Placeholder 2"/>
          <p:cNvSpPr>
            <a:spLocks noGrp="1"/>
          </p:cNvSpPr>
          <p:nvPr>
            <p:ph idx="1"/>
          </p:nvPr>
        </p:nvSpPr>
        <p:spPr>
          <a:xfrm>
            <a:off x="633418" y="2081637"/>
            <a:ext cx="6023633" cy="4022725"/>
          </a:xfrm>
        </p:spPr>
        <p:txBody>
          <a:bodyPr/>
          <a:lstStyle/>
          <a:p>
            <a:pPr indent="-457200">
              <a:buFont typeface="Arial" charset="0"/>
              <a:buChar char="•"/>
            </a:pPr>
            <a:r>
              <a:rPr lang="en-US" sz="2400" dirty="0" smtClean="0">
                <a:solidFill>
                  <a:schemeClr val="tx1"/>
                </a:solidFill>
              </a:rPr>
              <a:t> Coordinate services</a:t>
            </a:r>
          </a:p>
          <a:p>
            <a:pPr indent="-457200">
              <a:buFont typeface="Arial" charset="0"/>
              <a:buChar char="•"/>
            </a:pPr>
            <a:r>
              <a:rPr lang="en-US" sz="2400" dirty="0" smtClean="0">
                <a:solidFill>
                  <a:schemeClr val="tx1"/>
                </a:solidFill>
              </a:rPr>
              <a:t> Multiple entry points</a:t>
            </a:r>
          </a:p>
          <a:p>
            <a:pPr indent="-457200">
              <a:buFont typeface="Arial" charset="0"/>
              <a:buChar char="•"/>
            </a:pPr>
            <a:r>
              <a:rPr lang="en-US" sz="2400" dirty="0">
                <a:solidFill>
                  <a:schemeClr val="tx1"/>
                </a:solidFill>
              </a:rPr>
              <a:t> </a:t>
            </a:r>
            <a:r>
              <a:rPr lang="en-US" sz="2400" dirty="0" smtClean="0">
                <a:solidFill>
                  <a:schemeClr val="tx1"/>
                </a:solidFill>
              </a:rPr>
              <a:t>Ensure service providers know other services that are available and how to access them</a:t>
            </a:r>
          </a:p>
          <a:p>
            <a:pPr indent="-457200">
              <a:buFont typeface="Arial" charset="0"/>
              <a:buChar char="•"/>
            </a:pPr>
            <a:r>
              <a:rPr lang="en-US" sz="2400" dirty="0" smtClean="0">
                <a:solidFill>
                  <a:schemeClr val="tx1"/>
                </a:solidFill>
              </a:rPr>
              <a:t> Should be clear and documented</a:t>
            </a:r>
            <a:endParaRPr lang="en-US" sz="2400" dirty="0">
              <a:solidFill>
                <a:schemeClr val="tx1"/>
              </a:solidFill>
            </a:endParaRPr>
          </a:p>
        </p:txBody>
      </p:sp>
    </p:spTree>
    <p:extLst>
      <p:ext uri="{BB962C8B-B14F-4D97-AF65-F5344CB8AC3E}">
        <p14:creationId xmlns="" xmlns:p14="http://schemas.microsoft.com/office/powerpoint/2010/main" val="1549177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reporting</a:t>
            </a:r>
            <a:endParaRPr lang="en-US" dirty="0"/>
          </a:p>
        </p:txBody>
      </p:sp>
      <p:sp>
        <p:nvSpPr>
          <p:cNvPr id="3" name="Content Placeholder 2"/>
          <p:cNvSpPr>
            <a:spLocks noGrp="1"/>
          </p:cNvSpPr>
          <p:nvPr>
            <p:ph idx="1"/>
          </p:nvPr>
        </p:nvSpPr>
        <p:spPr>
          <a:xfrm>
            <a:off x="912426" y="2286000"/>
            <a:ext cx="9720262" cy="4022725"/>
          </a:xfrm>
        </p:spPr>
        <p:txBody>
          <a:bodyPr/>
          <a:lstStyle/>
          <a:p>
            <a:pPr indent="-457200">
              <a:buClr>
                <a:schemeClr val="accent4">
                  <a:lumMod val="75000"/>
                </a:schemeClr>
              </a:buClr>
              <a:buFont typeface="Arial" panose="020B0604020202020204" pitchFamily="34" charset="0"/>
              <a:buChar char="•"/>
            </a:pPr>
            <a:r>
              <a:rPr lang="en-US" dirty="0" smtClean="0">
                <a:solidFill>
                  <a:schemeClr val="tx1"/>
                </a:solidFill>
              </a:rPr>
              <a:t>Always inform the survivor of your obligation to report (Step 1)</a:t>
            </a:r>
          </a:p>
          <a:p>
            <a:pPr indent="-457200">
              <a:buClr>
                <a:schemeClr val="accent4">
                  <a:lumMod val="75000"/>
                </a:schemeClr>
              </a:buClr>
              <a:buFont typeface="Arial" panose="020B0604020202020204" pitchFamily="34" charset="0"/>
              <a:buChar char="•"/>
            </a:pPr>
            <a:r>
              <a:rPr lang="en-US" dirty="0" smtClean="0">
                <a:solidFill>
                  <a:schemeClr val="tx1"/>
                </a:solidFill>
              </a:rPr>
              <a:t>If the survivor shares information you must report, explain what information you must share, who you will share it with, and what is likely to happen next</a:t>
            </a:r>
          </a:p>
          <a:p>
            <a:pPr indent="-457200">
              <a:buClr>
                <a:schemeClr val="accent4">
                  <a:lumMod val="75000"/>
                </a:schemeClr>
              </a:buClr>
              <a:buFont typeface="Arial" panose="020B0604020202020204" pitchFamily="34" charset="0"/>
              <a:buChar char="•"/>
            </a:pPr>
            <a:r>
              <a:rPr lang="en-US" dirty="0" smtClean="0">
                <a:solidFill>
                  <a:schemeClr val="tx1"/>
                </a:solidFill>
              </a:rPr>
              <a:t>Discuss any protection needs associated with mandatory reporting</a:t>
            </a:r>
          </a:p>
          <a:p>
            <a:pPr indent="-457200">
              <a:buClr>
                <a:schemeClr val="accent4">
                  <a:lumMod val="75000"/>
                </a:schemeClr>
              </a:buClr>
              <a:buFont typeface="Arial" panose="020B0604020202020204" pitchFamily="34" charset="0"/>
              <a:buChar char="•"/>
            </a:pPr>
            <a:r>
              <a:rPr lang="en-US" dirty="0" smtClean="0">
                <a:solidFill>
                  <a:schemeClr val="tx1"/>
                </a:solidFill>
              </a:rPr>
              <a:t>Discuss the situation with your supervisor </a:t>
            </a:r>
            <a:r>
              <a:rPr lang="en-US" b="1" dirty="0" smtClean="0">
                <a:solidFill>
                  <a:schemeClr val="tx1"/>
                </a:solidFill>
              </a:rPr>
              <a:t>before</a:t>
            </a:r>
            <a:r>
              <a:rPr lang="en-US" dirty="0" smtClean="0">
                <a:solidFill>
                  <a:schemeClr val="tx1"/>
                </a:solidFill>
              </a:rPr>
              <a:t> reporting to the required authorities</a:t>
            </a:r>
            <a:endParaRPr lang="en-US" dirty="0">
              <a:solidFill>
                <a:schemeClr val="tx1"/>
              </a:solidFill>
            </a:endParaRPr>
          </a:p>
        </p:txBody>
      </p:sp>
    </p:spTree>
    <p:extLst>
      <p:ext uri="{BB962C8B-B14F-4D97-AF65-F5344CB8AC3E}">
        <p14:creationId xmlns="" xmlns:p14="http://schemas.microsoft.com/office/powerpoint/2010/main" val="1109470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a:t>
            </a:r>
            <a:br>
              <a:rPr lang="en-US" dirty="0" smtClean="0"/>
            </a:br>
            <a:r>
              <a:rPr lang="en-US" dirty="0" smtClean="0"/>
              <a:t>Mandatory reporting  </a:t>
            </a:r>
            <a:endParaRPr lang="en-US" dirty="0"/>
          </a:p>
        </p:txBody>
      </p:sp>
      <p:sp>
        <p:nvSpPr>
          <p:cNvPr id="3" name="Content Placeholder 2"/>
          <p:cNvSpPr>
            <a:spLocks noGrp="1"/>
          </p:cNvSpPr>
          <p:nvPr>
            <p:ph idx="1"/>
          </p:nvPr>
        </p:nvSpPr>
        <p:spPr>
          <a:xfrm>
            <a:off x="6915821" y="1195314"/>
            <a:ext cx="4478866" cy="5053469"/>
          </a:xfrm>
        </p:spPr>
        <p:txBody>
          <a:bodyPr/>
          <a:lstStyle/>
          <a:p>
            <a:r>
              <a:rPr lang="en-US" dirty="0" smtClean="0">
                <a:solidFill>
                  <a:schemeClr val="tx1"/>
                </a:solidFill>
              </a:rPr>
              <a:t>In small groups, </a:t>
            </a:r>
            <a:r>
              <a:rPr lang="en-US" b="1" dirty="0" smtClean="0">
                <a:solidFill>
                  <a:schemeClr val="tx1"/>
                </a:solidFill>
              </a:rPr>
              <a:t>discuss your own experiences with mandatory reporting</a:t>
            </a:r>
            <a:r>
              <a:rPr lang="en-US" dirty="0" smtClean="0">
                <a:solidFill>
                  <a:schemeClr val="tx1"/>
                </a:solidFill>
              </a:rPr>
              <a:t>. </a:t>
            </a:r>
          </a:p>
          <a:p>
            <a:r>
              <a:rPr lang="en-US" dirty="0" smtClean="0">
                <a:solidFill>
                  <a:schemeClr val="tx1"/>
                </a:solidFill>
              </a:rPr>
              <a:t>Does your program have mandatory reporting protocol? What else would you have liked to know/understand about mandatory reporting? How did you discuss reporting with your client? What risks or challenges might be involved in reporting cases in this way?</a:t>
            </a:r>
          </a:p>
          <a:p>
            <a:r>
              <a:rPr lang="en-US" dirty="0" smtClean="0">
                <a:solidFill>
                  <a:schemeClr val="tx1"/>
                </a:solidFill>
              </a:rPr>
              <a:t>Be prepared to discuss with the larger group.</a:t>
            </a:r>
          </a:p>
          <a:p>
            <a:endParaRPr lang="en-US" dirty="0">
              <a:solidFill>
                <a:schemeClr val="tx1"/>
              </a:solidFill>
            </a:endParaRPr>
          </a:p>
        </p:txBody>
      </p:sp>
    </p:spTree>
    <p:extLst>
      <p:ext uri="{BB962C8B-B14F-4D97-AF65-F5344CB8AC3E}">
        <p14:creationId xmlns="" xmlns:p14="http://schemas.microsoft.com/office/powerpoint/2010/main" val="685076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NULL"/></Relationships>
</file>

<file path=ppt/theme/_rels/them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NULL"/></Relationships>
</file>

<file path=ppt/theme/theme1.xml><?xml version="1.0" encoding="utf-8"?>
<a:theme xmlns:a="http://schemas.openxmlformats.org/drawingml/2006/main" name="IRC-Module-Template-V2">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B4028482-F53A-4442-AB14-9B7A43F44F96}"/>
    </a:ext>
  </a:extLst>
</a:theme>
</file>

<file path=ppt/theme/theme2.xml><?xml version="1.0" encoding="utf-8"?>
<a:theme xmlns:a="http://schemas.openxmlformats.org/drawingml/2006/main" name="1_IRC-Module-Template-V2">
  <a:themeElements>
    <a:clrScheme name="IRC">
      <a:dk1>
        <a:sysClr val="windowText" lastClr="000000"/>
      </a:dk1>
      <a:lt1>
        <a:sysClr val="window" lastClr="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B4028482-F53A-4442-AB14-9B7A43F44F96}"/>
    </a:ext>
  </a:extLst>
</a:theme>
</file>

<file path=ppt/theme/theme3.xml><?xml version="1.0" encoding="utf-8"?>
<a:theme xmlns:a="http://schemas.openxmlformats.org/drawingml/2006/main" name="2_IRC-Module-Template-V2">
  <a:themeElements>
    <a:clrScheme name="IRC">
      <a:dk1>
        <a:sysClr val="windowText" lastClr="000000"/>
      </a:dk1>
      <a:lt1>
        <a:sysClr val="window" lastClr="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B4028482-F53A-4442-AB14-9B7A43F44F9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19098</TotalTime>
  <Words>5079</Words>
  <Application>Microsoft Office PowerPoint</Application>
  <PresentationFormat>Custom</PresentationFormat>
  <Paragraphs>424</Paragraphs>
  <Slides>33</Slides>
  <Notes>32</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IRC-Module-Template-V2</vt:lpstr>
      <vt:lpstr>1_IRC-Module-Template-V2</vt:lpstr>
      <vt:lpstr>2_IRC-Module-Template-V2</vt:lpstr>
      <vt:lpstr>Slide 1</vt:lpstr>
      <vt:lpstr>STEPS 4,5 &amp; 6: implementation, follow-up and case closure</vt:lpstr>
      <vt:lpstr>Objectives </vt:lpstr>
      <vt:lpstr>steps of Survivor-centered case management</vt:lpstr>
      <vt:lpstr>Step 4: IMPLEMENTATION</vt:lpstr>
      <vt:lpstr>Make referrals and support survivors</vt:lpstr>
      <vt:lpstr>Referral pathways</vt:lpstr>
      <vt:lpstr>Mandatory reporting</vt:lpstr>
      <vt:lpstr>Activity:  Mandatory reporting  </vt:lpstr>
      <vt:lpstr>Lead case coordination</vt:lpstr>
      <vt:lpstr>Case conferencing </vt:lpstr>
      <vt:lpstr>  activity:  Case coordination   </vt:lpstr>
      <vt:lpstr>ACTIVITY:  CASE CONFERENCE ROLE PLAY</vt:lpstr>
      <vt:lpstr>Psychosocial interventions</vt:lpstr>
      <vt:lpstr>Psychosocial interventions (cont)</vt:lpstr>
      <vt:lpstr>Activity:  Psychosocial interventions  </vt:lpstr>
      <vt:lpstr>steps of Survivor-centered case management</vt:lpstr>
      <vt:lpstr>Step 5: FOLLOW UP </vt:lpstr>
      <vt:lpstr>Purpose of follow-up</vt:lpstr>
      <vt:lpstr>Case Follow-up process</vt:lpstr>
      <vt:lpstr>Case Follow-up process</vt:lpstr>
      <vt:lpstr>Activity:  Follow-up  </vt:lpstr>
      <vt:lpstr>steps of Survivor-centered case management</vt:lpstr>
      <vt:lpstr>Step 6: CASE CLOSURE</vt:lpstr>
      <vt:lpstr>How to close a case   </vt:lpstr>
      <vt:lpstr>Determining when to close</vt:lpstr>
      <vt:lpstr>Important elements of case closure</vt:lpstr>
      <vt:lpstr>Documenting case closure</vt:lpstr>
      <vt:lpstr>Safe storage of closed cases </vt:lpstr>
      <vt:lpstr>Activity:  Closing cases</vt:lpstr>
      <vt:lpstr>Client feedback SURVEY</vt:lpstr>
      <vt:lpstr>ACTIVITY: PUTTING IT ALL TOGETHER</vt:lpstr>
      <vt:lpstr>closing</vt:lpstr>
    </vt:vector>
  </TitlesOfParts>
  <Company>IRC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1: Welcome and introduction</dc:title>
  <dc:creator>Jessica Dalpe</dc:creator>
  <cp:lastModifiedBy>IRCAdmin</cp:lastModifiedBy>
  <cp:revision>102</cp:revision>
  <dcterms:created xsi:type="dcterms:W3CDTF">2016-02-16T15:51:51Z</dcterms:created>
  <dcterms:modified xsi:type="dcterms:W3CDTF">2017-04-25T19:34:27Z</dcterms:modified>
</cp:coreProperties>
</file>