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9" r:id="rId2"/>
  </p:sldMasterIdLst>
  <p:notesMasterIdLst>
    <p:notesMasterId r:id="rId28"/>
  </p:notesMasterIdLst>
  <p:sldIdLst>
    <p:sldId id="302" r:id="rId3"/>
    <p:sldId id="299" r:id="rId4"/>
    <p:sldId id="300" r:id="rId5"/>
    <p:sldId id="283" r:id="rId6"/>
    <p:sldId id="307" r:id="rId7"/>
    <p:sldId id="259" r:id="rId8"/>
    <p:sldId id="276" r:id="rId9"/>
    <p:sldId id="261" r:id="rId10"/>
    <p:sldId id="304" r:id="rId11"/>
    <p:sldId id="303" r:id="rId12"/>
    <p:sldId id="262" r:id="rId13"/>
    <p:sldId id="305" r:id="rId14"/>
    <p:sldId id="306" r:id="rId15"/>
    <p:sldId id="277" r:id="rId16"/>
    <p:sldId id="263" r:id="rId17"/>
    <p:sldId id="267" r:id="rId18"/>
    <p:sldId id="268" r:id="rId19"/>
    <p:sldId id="275" r:id="rId20"/>
    <p:sldId id="311" r:id="rId21"/>
    <p:sldId id="312" r:id="rId22"/>
    <p:sldId id="313" r:id="rId23"/>
    <p:sldId id="314" r:id="rId24"/>
    <p:sldId id="309" r:id="rId25"/>
    <p:sldId id="310"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Dworman" initials="LD" lastIdx="4" clrIdx="0"/>
  <p:cmAuthor id="2" name="TK" initials="T" lastIdx="1" clrIdx="1">
    <p:extLst>
      <p:ext uri="{19B8F6BF-5375-455C-9EA6-DF929625EA0E}">
        <p15:presenceInfo xmlns:p15="http://schemas.microsoft.com/office/powerpoint/2012/main" userId="28a339ea222449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1" autoAdjust="0"/>
    <p:restoredTop sz="87608" autoAdjust="0"/>
  </p:normalViewPr>
  <p:slideViewPr>
    <p:cSldViewPr snapToGrid="0">
      <p:cViewPr varScale="1">
        <p:scale>
          <a:sx n="86" d="100"/>
          <a:sy n="86" d="100"/>
        </p:scale>
        <p:origin x="1400"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BCCE0-555E-49DA-AD54-E2A8E3DE16EF}" type="datetimeFigureOut">
              <a:rPr lang="en-US" smtClean="0"/>
              <a:pPr/>
              <a:t>9/2/25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8F6E5-5E12-4623-90BB-7EC2ED9BF81B}" type="slidenum">
              <a:rPr lang="en-US" smtClean="0"/>
              <a:pPr/>
              <a:t>‹#›</a:t>
            </a:fld>
            <a:endParaRPr lang="en-US"/>
          </a:p>
        </p:txBody>
      </p:sp>
    </p:spTree>
    <p:extLst>
      <p:ext uri="{BB962C8B-B14F-4D97-AF65-F5344CB8AC3E}">
        <p14:creationId xmlns:p14="http://schemas.microsoft.com/office/powerpoint/2010/main" val="292258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Note:  This is a cover slide – it is not part of the numbered slides in the Facilitator’s Guide. </a:t>
            </a:r>
            <a:r>
              <a:rPr lang="en-US" dirty="0"/>
              <a:t> </a:t>
            </a:r>
          </a:p>
          <a:p>
            <a:pPr eaLnBrk="1" hangingPunct="1">
              <a:spcBef>
                <a:spcPct val="0"/>
              </a:spcBef>
            </a:pPr>
            <a:endParaRPr lang="en-US" dirty="0"/>
          </a:p>
        </p:txBody>
      </p:sp>
      <p:sp>
        <p:nvSpPr>
          <p:cNvPr id="33796" name="Slide Number Placeholder 3"/>
          <p:cNvSpPr>
            <a:spLocks noGrp="1"/>
          </p:cNvSpPr>
          <p:nvPr>
            <p:ph type="sldNum" sz="quarter" idx="5"/>
          </p:nvPr>
        </p:nvSpPr>
        <p:spPr bwMode="auto">
          <a:noFill/>
          <a:ln>
            <a:miter lim="800000"/>
            <a:headEnd/>
            <a:tailEnd/>
          </a:ln>
        </p:spPr>
        <p:txBody>
          <a:bodyPr/>
          <a:lstStyle/>
          <a:p>
            <a:fld id="{F92A7E51-C274-4468-BF96-9236C4FF08EC}"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discussing two</a:t>
            </a:r>
            <a:r>
              <a:rPr lang="en-US" baseline="0" dirty="0"/>
              <a:t> main </a:t>
            </a:r>
            <a:r>
              <a:rPr lang="en-US" dirty="0"/>
              <a:t>categories of early marriage cases,</a:t>
            </a:r>
            <a:r>
              <a:rPr lang="en-US" baseline="0" dirty="0"/>
              <a:t> which require different types of focus in your assessment and ultimately different actions based on the assessment.  </a:t>
            </a:r>
          </a:p>
          <a:p>
            <a:endParaRPr lang="en-US" baseline="0" dirty="0"/>
          </a:p>
          <a:p>
            <a:r>
              <a:rPr lang="en-US" baseline="0" dirty="0"/>
              <a:t>First and foremost in any case management response is introducing yourself and getting consent to proceed with services. This is followed by a safe, well-paced, and thorough assessment. The assessment will look slightly different depending on the girl’s situation: whether she is at risk for an early marriage or if she is already married.  </a:t>
            </a:r>
          </a:p>
          <a:p>
            <a:endParaRPr lang="en-US" baseline="0" dirty="0"/>
          </a:p>
          <a:p>
            <a:pPr marL="631825" lvl="1" indent="-457200">
              <a:buClr>
                <a:schemeClr val="accent4">
                  <a:lumMod val="75000"/>
                </a:schemeClr>
              </a:buClr>
              <a:buFont typeface="Arial" pitchFamily="34" charset="0"/>
              <a:buChar char="•"/>
            </a:pPr>
            <a:r>
              <a:rPr lang="en-US" baseline="0" dirty="0"/>
              <a:t>Remember that while this may be our instinct, it is not our role to go immediately to the family to try to stop a marriage from going ahead.  Doing so is unsafe for the girl as well as ourselves and our colleagues.  Our role is rather to work with the survivor to understand what she wants and how we can support that process.  We want to:</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Build a trusting relationship</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Facilitate a process of engagement, assessment and case action planning</a:t>
            </a:r>
          </a:p>
          <a:p>
            <a:pPr marL="1089025" lvl="2" indent="-457200">
              <a:buClr>
                <a:schemeClr val="accent4">
                  <a:lumMod val="75000"/>
                </a:schemeClr>
              </a:buClr>
              <a:buFont typeface="Arial" pitchFamily="34" charset="0"/>
              <a:buChar char="•"/>
            </a:pPr>
            <a:r>
              <a:rPr lang="en-US" dirty="0">
                <a:sym typeface="Wingdings" panose="05000000000000000000" pitchFamily="2" charset="2"/>
              </a:rPr>
              <a:t>Provide information to the girl about early marriage</a:t>
            </a:r>
            <a:endParaRPr lang="en-US" sz="1800" dirty="0">
              <a:sym typeface="Wingdings" panose="05000000000000000000" pitchFamily="2" charset="2"/>
            </a:endParaRPr>
          </a:p>
          <a:p>
            <a:pPr marL="1089025" lvl="2" indent="-457200">
              <a:buClr>
                <a:schemeClr val="accent4">
                  <a:lumMod val="75000"/>
                </a:schemeClr>
              </a:buClr>
              <a:buFont typeface="Arial" pitchFamily="34" charset="0"/>
              <a:buChar char="•"/>
            </a:pPr>
            <a:r>
              <a:rPr lang="en-US" dirty="0">
                <a:sym typeface="Wingdings" panose="05000000000000000000" pitchFamily="2" charset="2"/>
              </a:rPr>
              <a:t>Engage with trusted adults if and when relevant </a:t>
            </a:r>
            <a:r>
              <a:rPr lang="en-US" sz="1800" dirty="0">
                <a:sym typeface="Wingdings" panose="05000000000000000000" pitchFamily="2" charset="2"/>
              </a:rPr>
              <a:t>Just like with any type of GBV, as the caseworker, we do not intervene directly </a:t>
            </a:r>
          </a:p>
          <a:p>
            <a:pPr marL="1089025" lvl="2" indent="-457200">
              <a:buClr>
                <a:schemeClr val="accent4">
                  <a:lumMod val="75000"/>
                </a:schemeClr>
              </a:buClr>
              <a:buFont typeface="Arial" pitchFamily="34" charset="0"/>
              <a:buChar char="•"/>
            </a:pPr>
            <a:r>
              <a:rPr lang="en-US" dirty="0">
                <a:sym typeface="Wingdings" panose="05000000000000000000" pitchFamily="2" charset="2"/>
              </a:rPr>
              <a:t>Keep safety of the girl at the forefront of any action / intervention</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10</a:t>
            </a:fld>
            <a:endParaRPr lang="en-US"/>
          </a:p>
        </p:txBody>
      </p:sp>
    </p:spTree>
    <p:extLst>
      <p:ext uri="{BB962C8B-B14F-4D97-AF65-F5344CB8AC3E}">
        <p14:creationId xmlns:p14="http://schemas.microsoft.com/office/powerpoint/2010/main" val="24753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b="0" dirty="0">
                <a:sym typeface="Wingdings" panose="05000000000000000000" pitchFamily="2" charset="2"/>
              </a:rPr>
              <a:t>Our case management response always begins with Introduction and Engagement (including the informed consent process).  If</a:t>
            </a:r>
            <a:r>
              <a:rPr lang="en-US" sz="2200" b="0" baseline="0" dirty="0">
                <a:sym typeface="Wingdings" panose="05000000000000000000" pitchFamily="2" charset="2"/>
              </a:rPr>
              <a:t> our organization has other programming for adolescent girls, its possible that we may already be working with that girl.  If you are already working with the girl in the context of a case management service, then you do not need to get consent in the beginning to continue to work with her on this particular issue (we will still have to get consent for any referrals we make).  However, if you/your organization is working with her individually on in a group context that is outside the scope of case management, you will need to go through the informed consent process – remembering to be clear about confidentiality and its limits and mandatory reporting. </a:t>
            </a:r>
            <a:endParaRPr lang="en-US" sz="2200" b="0" dirty="0">
              <a:sym typeface="Wingdings" panose="05000000000000000000" pitchFamily="2" charset="2"/>
            </a:endParaRPr>
          </a:p>
          <a:p>
            <a:endParaRPr lang="en-US" dirty="0"/>
          </a:p>
          <a:p>
            <a:r>
              <a:rPr lang="en-US" baseline="0" dirty="0"/>
              <a:t>As discussed in Module 15C, the consent process for working with adolescent girls is will be different depending on the age of the girl with whom you are working. </a:t>
            </a:r>
          </a:p>
          <a:p>
            <a:pPr>
              <a:buFont typeface="Arial" pitchFamily="34" charset="0"/>
              <a:buChar char="•"/>
            </a:pPr>
            <a:r>
              <a:rPr lang="en-US" baseline="0" dirty="0"/>
              <a:t> If the girl is between the ages of 6-11, you will obtain informed assent, an agreement from the girl that she wants to receive services. You will then have to get informed consent from the girl’s caregiver. If the caregiver is not supportive or if reaching out to the caregiver is deemed to not be in the child’s best interest, another trusted adult or the girl’s caseworker can provide written consent for services. </a:t>
            </a:r>
          </a:p>
          <a:p>
            <a:pPr>
              <a:buFont typeface="Arial" pitchFamily="34" charset="0"/>
              <a:buChar char="•"/>
            </a:pPr>
            <a:r>
              <a:rPr lang="en-US" baseline="0" dirty="0"/>
              <a:t> The same process applies to girls aged 12-14; however, depending on the maturity of the girl, her consent for services can take due weight, meaning that consideration can be given to her views and opinions based on factors such as her age and maturity. </a:t>
            </a:r>
          </a:p>
          <a:p>
            <a:pPr>
              <a:buFont typeface="Arial" pitchFamily="34" charset="0"/>
              <a:buChar char="•"/>
            </a:pPr>
            <a:r>
              <a:rPr lang="en-US" baseline="0" dirty="0"/>
              <a:t> For girls ages 15-17, informed consent must be obtained from the girl and, if possible, from her caregiver. </a:t>
            </a:r>
          </a:p>
          <a:p>
            <a:endParaRPr lang="en-US" baseline="0" dirty="0"/>
          </a:p>
          <a:p>
            <a:r>
              <a:rPr lang="en-US" b="1" dirty="0"/>
              <a:t>**For</a:t>
            </a:r>
            <a:r>
              <a:rPr lang="en-US" b="1" baseline="0" dirty="0"/>
              <a:t> more information see Caring for Child Survivors Manual </a:t>
            </a:r>
            <a:r>
              <a:rPr lang="en-US" b="1" dirty="0"/>
              <a:t>p 117**</a:t>
            </a:r>
          </a:p>
        </p:txBody>
      </p:sp>
      <p:sp>
        <p:nvSpPr>
          <p:cNvPr id="4" name="Slide Number Placeholder 3"/>
          <p:cNvSpPr>
            <a:spLocks noGrp="1"/>
          </p:cNvSpPr>
          <p:nvPr>
            <p:ph type="sldNum" sz="quarter" idx="10"/>
          </p:nvPr>
        </p:nvSpPr>
        <p:spPr/>
        <p:txBody>
          <a:bodyPr/>
          <a:lstStyle/>
          <a:p>
            <a:fld id="{C568F6E5-5E12-4623-90BB-7EC2ED9BF81B}" type="slidenum">
              <a:rPr lang="en-US" smtClean="0"/>
              <a:pPr/>
              <a:t>11</a:t>
            </a:fld>
            <a:endParaRPr lang="en-US"/>
          </a:p>
        </p:txBody>
      </p:sp>
    </p:spTree>
    <p:extLst>
      <p:ext uri="{BB962C8B-B14F-4D97-AF65-F5344CB8AC3E}">
        <p14:creationId xmlns:p14="http://schemas.microsoft.com/office/powerpoint/2010/main" val="205180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discussing two</a:t>
            </a:r>
            <a:r>
              <a:rPr lang="en-US" baseline="0" dirty="0"/>
              <a:t> main </a:t>
            </a:r>
            <a:r>
              <a:rPr lang="en-US" dirty="0"/>
              <a:t>categories of early marriage cases,</a:t>
            </a:r>
            <a:r>
              <a:rPr lang="en-US" baseline="0" dirty="0"/>
              <a:t> which require different types of focus in your assessment and ultimately different actions based on the assessment.  </a:t>
            </a:r>
          </a:p>
          <a:p>
            <a:endParaRPr lang="en-US" baseline="0" dirty="0"/>
          </a:p>
          <a:p>
            <a:r>
              <a:rPr lang="en-US" baseline="0" dirty="0"/>
              <a:t>First and foremost in any case management response is introducing yourself and getting consent to proceed with services. This is followed by a safe, well-paced, and thorough assessment. The assessment will look slightly different depending on the girl’s situation: whether she is at risk for an early marriage or if she is already married.  </a:t>
            </a:r>
          </a:p>
          <a:p>
            <a:endParaRPr lang="en-US" baseline="0" dirty="0"/>
          </a:p>
          <a:p>
            <a:pPr marL="631825" lvl="1" indent="-457200">
              <a:buClr>
                <a:schemeClr val="accent4">
                  <a:lumMod val="75000"/>
                </a:schemeClr>
              </a:buClr>
              <a:buFont typeface="Arial" pitchFamily="34" charset="0"/>
              <a:buChar char="•"/>
            </a:pPr>
            <a:r>
              <a:rPr lang="en-US" baseline="0" dirty="0"/>
              <a:t>Remember that while this may be our instinct, it is not our role to go immediately to the family to try to stop a marriage from going ahead.  Doing so is unsafe for the girl as well as ourselves and our colleagues.  Our role is rather to work with the survivor to understand what she wants and how we can support that process.  We want to:</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Build a trusting relationship</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Facilitate a process of engagement, assessment and case action planning</a:t>
            </a:r>
          </a:p>
          <a:p>
            <a:pPr marL="1089025" lvl="2" indent="-457200">
              <a:buClr>
                <a:schemeClr val="accent4">
                  <a:lumMod val="75000"/>
                </a:schemeClr>
              </a:buClr>
              <a:buFont typeface="Arial" pitchFamily="34" charset="0"/>
              <a:buChar char="•"/>
            </a:pPr>
            <a:r>
              <a:rPr lang="en-US" dirty="0">
                <a:sym typeface="Wingdings" panose="05000000000000000000" pitchFamily="2" charset="2"/>
              </a:rPr>
              <a:t>Provide information to the girl about early marriage</a:t>
            </a:r>
            <a:endParaRPr lang="en-US" sz="1800" dirty="0">
              <a:sym typeface="Wingdings" panose="05000000000000000000" pitchFamily="2" charset="2"/>
            </a:endParaRPr>
          </a:p>
          <a:p>
            <a:pPr marL="1089025" lvl="2" indent="-457200">
              <a:buClr>
                <a:schemeClr val="accent4">
                  <a:lumMod val="75000"/>
                </a:schemeClr>
              </a:buClr>
              <a:buFont typeface="Arial" pitchFamily="34" charset="0"/>
              <a:buChar char="•"/>
            </a:pPr>
            <a:r>
              <a:rPr lang="en-US" dirty="0">
                <a:sym typeface="Wingdings" panose="05000000000000000000" pitchFamily="2" charset="2"/>
              </a:rPr>
              <a:t>Engage with trusted adults if and when relevant </a:t>
            </a:r>
            <a:r>
              <a:rPr lang="en-US" sz="1800" dirty="0">
                <a:sym typeface="Wingdings" panose="05000000000000000000" pitchFamily="2" charset="2"/>
              </a:rPr>
              <a:t>Just like with any type of GBV, as the caseworker, we do not intervene directly </a:t>
            </a:r>
          </a:p>
          <a:p>
            <a:pPr marL="1089025" lvl="2" indent="-457200">
              <a:buClr>
                <a:schemeClr val="accent4">
                  <a:lumMod val="75000"/>
                </a:schemeClr>
              </a:buClr>
              <a:buFont typeface="Arial" pitchFamily="34" charset="0"/>
              <a:buChar char="•"/>
            </a:pPr>
            <a:r>
              <a:rPr lang="en-US" dirty="0">
                <a:sym typeface="Wingdings" panose="05000000000000000000" pitchFamily="2" charset="2"/>
              </a:rPr>
              <a:t>Keep safety of the girl at the forefront of any action / intervention</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12</a:t>
            </a:fld>
            <a:endParaRPr lang="en-US"/>
          </a:p>
        </p:txBody>
      </p:sp>
    </p:spTree>
    <p:extLst>
      <p:ext uri="{BB962C8B-B14F-4D97-AF65-F5344CB8AC3E}">
        <p14:creationId xmlns:p14="http://schemas.microsoft.com/office/powerpoint/2010/main" val="155781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discussing two</a:t>
            </a:r>
            <a:r>
              <a:rPr lang="en-US" baseline="0" dirty="0"/>
              <a:t> main </a:t>
            </a:r>
            <a:r>
              <a:rPr lang="en-US" dirty="0"/>
              <a:t>categories of early marriage cases,</a:t>
            </a:r>
            <a:r>
              <a:rPr lang="en-US" baseline="0" dirty="0"/>
              <a:t> which require different types of focus in your assessment and ultimately different actions based on the assessment.  </a:t>
            </a:r>
          </a:p>
          <a:p>
            <a:endParaRPr lang="en-US" baseline="0" dirty="0"/>
          </a:p>
          <a:p>
            <a:r>
              <a:rPr lang="en-US" baseline="0" dirty="0"/>
              <a:t>First and foremost in any case management response is introducing yourself and getting consent to proceed with services. This is followed by a safe, well-paced, and thorough assessment. The assessment will look slightly different depending on the girl’s situation: whether she is at risk for an early marriage or if she is already married.  </a:t>
            </a:r>
          </a:p>
          <a:p>
            <a:endParaRPr lang="en-US" baseline="0" dirty="0"/>
          </a:p>
          <a:p>
            <a:pPr marL="631825" lvl="1" indent="-457200">
              <a:buClr>
                <a:schemeClr val="accent4">
                  <a:lumMod val="75000"/>
                </a:schemeClr>
              </a:buClr>
              <a:buFont typeface="Arial" pitchFamily="34" charset="0"/>
              <a:buChar char="•"/>
            </a:pPr>
            <a:r>
              <a:rPr lang="en-US" baseline="0" dirty="0"/>
              <a:t>Remember that while this may be our instinct, it is not our role to go immediately to the family to try to stop a marriage from going ahead.  Doing so is unsafe for the girl as well as ourselves and our colleagues.  Our role is rather to work with the survivor to understand what she wants and how we can support that process.  We want to:</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Build a trusting relationship</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Facilitate a process of engagement, assessment and case action planning</a:t>
            </a:r>
          </a:p>
          <a:p>
            <a:pPr marL="1089025" lvl="2" indent="-457200">
              <a:buClr>
                <a:schemeClr val="accent4">
                  <a:lumMod val="75000"/>
                </a:schemeClr>
              </a:buClr>
              <a:buFont typeface="Arial" pitchFamily="34" charset="0"/>
              <a:buChar char="•"/>
            </a:pPr>
            <a:r>
              <a:rPr lang="en-US" dirty="0">
                <a:sym typeface="Wingdings" panose="05000000000000000000" pitchFamily="2" charset="2"/>
              </a:rPr>
              <a:t>Provide information to the girl about early marriage</a:t>
            </a:r>
            <a:endParaRPr lang="en-US" sz="1800" dirty="0">
              <a:sym typeface="Wingdings" panose="05000000000000000000" pitchFamily="2" charset="2"/>
            </a:endParaRPr>
          </a:p>
          <a:p>
            <a:pPr marL="1089025" lvl="2" indent="-457200">
              <a:buClr>
                <a:schemeClr val="accent4">
                  <a:lumMod val="75000"/>
                </a:schemeClr>
              </a:buClr>
              <a:buFont typeface="Arial" pitchFamily="34" charset="0"/>
              <a:buChar char="•"/>
            </a:pPr>
            <a:r>
              <a:rPr lang="en-US" dirty="0">
                <a:sym typeface="Wingdings" panose="05000000000000000000" pitchFamily="2" charset="2"/>
              </a:rPr>
              <a:t>Engage with trusted adults if and when relevant </a:t>
            </a:r>
            <a:r>
              <a:rPr lang="en-US" sz="1800" dirty="0">
                <a:sym typeface="Wingdings" panose="05000000000000000000" pitchFamily="2" charset="2"/>
              </a:rPr>
              <a:t>Just like with any type of GBV, as the caseworker, we do not intervene directly </a:t>
            </a:r>
          </a:p>
          <a:p>
            <a:pPr marL="1089025" lvl="2" indent="-457200">
              <a:buClr>
                <a:schemeClr val="accent4">
                  <a:lumMod val="75000"/>
                </a:schemeClr>
              </a:buClr>
              <a:buFont typeface="Arial" pitchFamily="34" charset="0"/>
              <a:buChar char="•"/>
            </a:pPr>
            <a:r>
              <a:rPr lang="en-US" dirty="0">
                <a:sym typeface="Wingdings" panose="05000000000000000000" pitchFamily="2" charset="2"/>
              </a:rPr>
              <a:t>Keep safety of the girl at the forefront of any action / intervention</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13</a:t>
            </a:fld>
            <a:endParaRPr lang="en-US"/>
          </a:p>
        </p:txBody>
      </p:sp>
    </p:spTree>
    <p:extLst>
      <p:ext uri="{BB962C8B-B14F-4D97-AF65-F5344CB8AC3E}">
        <p14:creationId xmlns:p14="http://schemas.microsoft.com/office/powerpoint/2010/main" val="244173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put some of this into practice. Please break</a:t>
            </a:r>
            <a:r>
              <a:rPr lang="en-US" baseline="0" dirty="0"/>
              <a:t> up into small groups. I will hand each group a case scenario. Based on the scenario and the information you just learned, discuss appropriate consent procedures. After discussing for some time, each group will share their scenario and consent procedure with the larger group. </a:t>
            </a:r>
          </a:p>
          <a:p>
            <a:endParaRPr lang="en-US" baseline="0" dirty="0"/>
          </a:p>
          <a:p>
            <a:r>
              <a:rPr lang="en-US" b="1" baseline="0" dirty="0"/>
              <a:t>**Distribute Handout 16.1 Introduce and Get Consent**</a:t>
            </a:r>
            <a:endParaRPr lang="en-US" b="1"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14</a:t>
            </a:fld>
            <a:endParaRPr lang="en-US"/>
          </a:p>
        </p:txBody>
      </p:sp>
    </p:spTree>
    <p:extLst>
      <p:ext uri="{BB962C8B-B14F-4D97-AF65-F5344CB8AC3E}">
        <p14:creationId xmlns:p14="http://schemas.microsoft.com/office/powerpoint/2010/main" val="346838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girls who are not yet married but their parents are in the process of negotiating their marriage or are actively planning for it, the case management response should include:</a:t>
            </a:r>
          </a:p>
          <a:p>
            <a:endParaRPr lang="en-US" baseline="0" dirty="0"/>
          </a:p>
          <a:p>
            <a:r>
              <a:rPr lang="en-US" b="1" baseline="0" dirty="0"/>
              <a:t>First understand the situation and how the girl feels about the marriage</a:t>
            </a:r>
            <a:endParaRPr lang="en-US" baseline="0" dirty="0"/>
          </a:p>
          <a:p>
            <a:endParaRPr lang="en-US" baseline="0" dirty="0"/>
          </a:p>
          <a:p>
            <a:r>
              <a:rPr lang="en-US" b="1" baseline="0" dirty="0"/>
              <a:t>Provide information.  </a:t>
            </a:r>
            <a:endParaRPr lang="en-US" baseline="0" dirty="0"/>
          </a:p>
          <a:p>
            <a:pPr indent="-457200">
              <a:buClr>
                <a:schemeClr val="accent4">
                  <a:lumMod val="75000"/>
                </a:schemeClr>
              </a:buClr>
              <a:buFont typeface="Arial" panose="020B0604020202020204" pitchFamily="34" charset="0"/>
              <a:buNone/>
            </a:pPr>
            <a:endParaRPr lang="en-US" sz="1200" baseline="0" dirty="0">
              <a:solidFill>
                <a:schemeClr val="tx1"/>
              </a:solidFill>
            </a:endParaRPr>
          </a:p>
          <a:p>
            <a:pPr indent="-457200">
              <a:buClr>
                <a:schemeClr val="accent4">
                  <a:lumMod val="75000"/>
                </a:schemeClr>
              </a:buClr>
              <a:buFont typeface="Arial" panose="020B0604020202020204" pitchFamily="34" charset="0"/>
              <a:buNone/>
            </a:pPr>
            <a:r>
              <a:rPr lang="en-US" sz="1200" b="1" dirty="0">
                <a:solidFill>
                  <a:schemeClr val="tx1"/>
                </a:solidFill>
              </a:rPr>
              <a:t>Potentially engage a supportive adult (assessing risks involved)</a:t>
            </a:r>
          </a:p>
          <a:p>
            <a:pPr indent="-457200">
              <a:buClr>
                <a:schemeClr val="accent4">
                  <a:lumMod val="75000"/>
                </a:schemeClr>
              </a:buClr>
              <a:buFont typeface="Arial" panose="020B0604020202020204" pitchFamily="34" charset="0"/>
              <a:buNone/>
            </a:pPr>
            <a:endParaRPr lang="en-US" sz="1200" dirty="0">
              <a:solidFill>
                <a:schemeClr val="tx1"/>
              </a:solidFill>
            </a:endParaRPr>
          </a:p>
          <a:p>
            <a:pPr indent="-457200">
              <a:buClr>
                <a:schemeClr val="accent4">
                  <a:lumMod val="75000"/>
                </a:schemeClr>
              </a:buClr>
              <a:buFont typeface="Arial" panose="020B0604020202020204" pitchFamily="34" charset="0"/>
              <a:buNone/>
            </a:pPr>
            <a:r>
              <a:rPr lang="en-US" sz="1200" b="1" dirty="0">
                <a:solidFill>
                  <a:schemeClr val="tx1"/>
                </a:solidFill>
              </a:rPr>
              <a:t>If decision to marry the girl still moves forward </a:t>
            </a:r>
            <a:r>
              <a:rPr lang="en-US" sz="1200" b="1" dirty="0">
                <a:solidFill>
                  <a:schemeClr val="tx1"/>
                </a:solidFill>
                <a:sym typeface="Wingdings" pitchFamily="2" charset="2"/>
              </a:rPr>
              <a:t> Risk reduction</a:t>
            </a:r>
            <a:endParaRPr lang="en-US" sz="1200" b="1" dirty="0">
              <a:solidFill>
                <a:schemeClr val="tx1"/>
              </a:solidFill>
            </a:endParaRPr>
          </a:p>
          <a:p>
            <a:endParaRPr lang="en-US" baseline="0" dirty="0"/>
          </a:p>
          <a:p>
            <a:r>
              <a:rPr lang="en-US" baseline="0" dirty="0"/>
              <a:t>We will go into each of these responses in more detail.  </a:t>
            </a:r>
          </a:p>
        </p:txBody>
      </p:sp>
      <p:sp>
        <p:nvSpPr>
          <p:cNvPr id="4" name="Slide Number Placeholder 3"/>
          <p:cNvSpPr>
            <a:spLocks noGrp="1"/>
          </p:cNvSpPr>
          <p:nvPr>
            <p:ph type="sldNum" sz="quarter" idx="10"/>
          </p:nvPr>
        </p:nvSpPr>
        <p:spPr/>
        <p:txBody>
          <a:bodyPr/>
          <a:lstStyle/>
          <a:p>
            <a:fld id="{C568F6E5-5E12-4623-90BB-7EC2ED9BF81B}" type="slidenum">
              <a:rPr lang="en-US" smtClean="0"/>
              <a:pPr/>
              <a:t>15</a:t>
            </a:fld>
            <a:endParaRPr lang="en-US"/>
          </a:p>
        </p:txBody>
      </p:sp>
    </p:spTree>
    <p:extLst>
      <p:ext uri="{BB962C8B-B14F-4D97-AF65-F5344CB8AC3E}">
        <p14:creationId xmlns:p14="http://schemas.microsoft.com/office/powerpoint/2010/main" val="417147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10 mins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Present assessment points and potential services.</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Clarify differences in approach when girl is already married.</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Note when caregivers should not be engaged (unsafe or controlling).</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endParaRPr lang="en-US" sz="1200" kern="1200" baseline="0" dirty="0">
              <a:solidFill>
                <a:schemeClr val="tx1"/>
              </a:solidFill>
              <a:latin typeface="+mn-lt"/>
              <a:ea typeface="+mn-ea"/>
              <a:cs typeface="+mn-cs"/>
            </a:endParaRPr>
          </a:p>
          <a:p>
            <a:pPr>
              <a:buFont typeface="Arial" panose="020B0604020202020204" pitchFamily="34" charset="0"/>
              <a:buChar char="•"/>
            </a:pPr>
            <a:r>
              <a:rPr lang="en-US" dirty="0"/>
              <a:t>Even if married girls </a:t>
            </a:r>
            <a:r>
              <a:rPr lang="en-US" b="1" dirty="0"/>
              <a:t>are not seeking GBV services</a:t>
            </a:r>
            <a:r>
              <a:rPr lang="en-US" dirty="0"/>
              <a:t>, they still need support.</a:t>
            </a:r>
          </a:p>
          <a:p>
            <a:pPr>
              <a:buFont typeface="Arial" panose="020B0604020202020204" pitchFamily="34" charset="0"/>
              <a:buChar char="•"/>
            </a:pPr>
            <a:r>
              <a:rPr lang="en-US" dirty="0"/>
              <a:t>If your organization works with adolescent girls, </a:t>
            </a:r>
            <a:r>
              <a:rPr lang="en-US" b="1" dirty="0"/>
              <a:t>create inclusive spaces</a:t>
            </a:r>
            <a:r>
              <a:rPr lang="en-US" dirty="0"/>
              <a:t> that allow married girls to join group activities—this may lead to </a:t>
            </a:r>
            <a:r>
              <a:rPr lang="en-US" b="1" dirty="0"/>
              <a:t>individual case engagement</a:t>
            </a:r>
            <a:r>
              <a:rPr lang="en-US" dirty="0"/>
              <a:t> over time.</a:t>
            </a:r>
          </a:p>
          <a:p>
            <a:pPr>
              <a:buFont typeface="Arial" panose="020B0604020202020204" pitchFamily="34" charset="0"/>
              <a:buChar char="•"/>
            </a:pPr>
            <a:r>
              <a:rPr lang="en-US" dirty="0"/>
              <a:t>Once a girl </a:t>
            </a:r>
            <a:r>
              <a:rPr lang="en-US" b="1" dirty="0"/>
              <a:t>consents to individual services</a:t>
            </a:r>
            <a:r>
              <a:rPr lang="en-US" dirty="0"/>
              <a:t>, tailor your support to her current needs and help </a:t>
            </a:r>
            <a:r>
              <a:rPr lang="en-US" b="1" dirty="0"/>
              <a:t>reduce risks of violence and health complications</a:t>
            </a:r>
            <a:r>
              <a:rPr lang="en-US" dirty="0"/>
              <a:t>.</a:t>
            </a:r>
          </a:p>
          <a:p>
            <a:pPr>
              <a:buFont typeface="Arial" panose="020B0604020202020204" pitchFamily="34" charset="0"/>
              <a:buChar char="•"/>
            </a:pPr>
            <a:r>
              <a:rPr lang="en-US" dirty="0"/>
              <a:t>Use a </a:t>
            </a:r>
            <a:r>
              <a:rPr lang="en-US" b="1" dirty="0"/>
              <a:t>standard survivor-centered case management approach</a:t>
            </a:r>
            <a:r>
              <a:rPr lang="en-US" dirty="0"/>
              <a:t>, focusing your assessment on:</a:t>
            </a:r>
          </a:p>
          <a:p>
            <a:endParaRPr lang="en-US" sz="1200" kern="1200" baseline="0" dirty="0">
              <a:solidFill>
                <a:schemeClr val="tx1"/>
              </a:solidFill>
              <a:latin typeface="+mn-lt"/>
              <a:ea typeface="+mn-ea"/>
              <a:cs typeface="+mn-cs"/>
            </a:endParaRPr>
          </a:p>
          <a:p>
            <a:r>
              <a:rPr lang="en-US" b="1" dirty="0">
                <a:solidFill>
                  <a:srgbClr val="0E0E0E"/>
                </a:solidFill>
                <a:effectLst/>
                <a:latin typeface=".AppleSystemUIFont"/>
              </a:rPr>
              <a:t>Key Assessment Points for Already Married Girls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Assess Safety Concerns:</a:t>
            </a:r>
            <a:r>
              <a:rPr lang="en-US" dirty="0">
                <a:solidFill>
                  <a:srgbClr val="0E0E0E"/>
                </a:solidFill>
                <a:effectLst/>
                <a:latin typeface=".AppleSystemUIFont"/>
              </a:rPr>
              <a:t> Identify immediate risks, including physical, emotional, and sexual violence, and evaluate the severity of IPV.</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Understand the Marital Environment:</a:t>
            </a:r>
            <a:r>
              <a:rPr lang="en-US" dirty="0">
                <a:solidFill>
                  <a:srgbClr val="0E0E0E"/>
                </a:solidFill>
                <a:effectLst/>
                <a:latin typeface=".AppleSystemUIFont"/>
              </a:rPr>
              <a:t> Explore power dynamics, control, and isolation within the marriage, as well as risks of retaliation from the husband.</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Evaluate Support Networks:</a:t>
            </a:r>
            <a:r>
              <a:rPr lang="en-US" dirty="0">
                <a:solidFill>
                  <a:srgbClr val="0E0E0E"/>
                </a:solidFill>
                <a:effectLst/>
                <a:latin typeface=".AppleSystemUIFont"/>
              </a:rPr>
              <a:t> Identify any trusted individuals, allies, or services the girl may access.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Health and Reproductive Needs:</a:t>
            </a:r>
            <a:r>
              <a:rPr lang="en-US" dirty="0">
                <a:solidFill>
                  <a:srgbClr val="0E0E0E"/>
                </a:solidFill>
                <a:effectLst/>
                <a:latin typeface=".AppleSystemUIFont"/>
              </a:rPr>
              <a:t> Assess her knowledge of and access to reproductive health services and explore any coercion related to pregnancy or contraception.</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Economic Dependency:</a:t>
            </a:r>
            <a:r>
              <a:rPr lang="en-US" dirty="0">
                <a:solidFill>
                  <a:srgbClr val="0E0E0E"/>
                </a:solidFill>
                <a:effectLst/>
                <a:latin typeface=".AppleSystemUIFont"/>
              </a:rPr>
              <a:t> Discuss her financial situation and explore opportunities for independence.</a:t>
            </a:r>
          </a:p>
        </p:txBody>
      </p:sp>
      <p:sp>
        <p:nvSpPr>
          <p:cNvPr id="4" name="Slide Number Placeholder 3"/>
          <p:cNvSpPr>
            <a:spLocks noGrp="1"/>
          </p:cNvSpPr>
          <p:nvPr>
            <p:ph type="sldNum" sz="quarter" idx="10"/>
          </p:nvPr>
        </p:nvSpPr>
        <p:spPr/>
        <p:txBody>
          <a:bodyPr/>
          <a:lstStyle/>
          <a:p>
            <a:fld id="{C568F6E5-5E12-4623-90BB-7EC2ED9BF81B}" type="slidenum">
              <a:rPr lang="en-US" smtClean="0"/>
              <a:pPr/>
              <a:t>16</a:t>
            </a:fld>
            <a:endParaRPr lang="en-US"/>
          </a:p>
        </p:txBody>
      </p:sp>
    </p:spTree>
    <p:extLst>
      <p:ext uri="{BB962C8B-B14F-4D97-AF65-F5344CB8AC3E}">
        <p14:creationId xmlns:p14="http://schemas.microsoft.com/office/powerpoint/2010/main" val="170225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5 mins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endParaRPr lang="en-US" b="1" dirty="0">
              <a:solidFill>
                <a:srgbClr val="0E0E0E"/>
              </a:solidFill>
              <a:effectLst/>
              <a:latin typeface=".AppleSystemUIFont"/>
            </a:endParaRPr>
          </a:p>
          <a:p>
            <a:r>
              <a:rPr lang="en-US" b="1" dirty="0">
                <a:solidFill>
                  <a:srgbClr val="0E0E0E"/>
                </a:solidFill>
                <a:effectLst/>
                <a:latin typeface=".AppleSystemUIFont"/>
              </a:rPr>
              <a:t>Action Planning for Already Married Girls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Provide Tailored Information:</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Consequences of child marriage (health, safety, psychosocial impacts).</a:t>
            </a:r>
          </a:p>
          <a:p>
            <a:pPr>
              <a:spcBef>
                <a:spcPts val="900"/>
              </a:spcBef>
            </a:pPr>
            <a:r>
              <a:rPr lang="en-US" dirty="0">
                <a:solidFill>
                  <a:srgbClr val="0E0E0E"/>
                </a:solidFill>
                <a:effectLst/>
                <a:latin typeface=".AppleSystemUIFont"/>
              </a:rPr>
              <a:t>• Available services (health, legal, and psychosocial support).</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Develop a Safety Plan:</a:t>
            </a:r>
            <a:r>
              <a:rPr lang="en-US" dirty="0">
                <a:solidFill>
                  <a:srgbClr val="0E0E0E"/>
                </a:solidFill>
                <a:effectLst/>
                <a:latin typeface=".AppleSystemUIFont"/>
              </a:rPr>
              <a:t> Create a personalized safety plan to address risks from her husband, family, or community, focusing on safe spaces and emergency contacts.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Support Coping Strategies:</a:t>
            </a:r>
            <a:r>
              <a:rPr lang="en-US" dirty="0">
                <a:solidFill>
                  <a:srgbClr val="0E0E0E"/>
                </a:solidFill>
                <a:effectLst/>
                <a:latin typeface=".AppleSystemUIFont"/>
              </a:rPr>
              <a:t> Help her identify activities or practices that bring her calm and joy, and discuss how to use them to manage stress.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Engage Supportive Relationships:</a:t>
            </a:r>
            <a:r>
              <a:rPr lang="en-US" dirty="0">
                <a:solidFill>
                  <a:srgbClr val="0E0E0E"/>
                </a:solidFill>
                <a:effectLst/>
                <a:latin typeface=".AppleSystemUIFont"/>
              </a:rPr>
              <a:t> Identify a trusted person she can confide in and, if possible, work with a supportive adult to ensure ongoing care.</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Coordinate Referrals:</a:t>
            </a:r>
            <a:r>
              <a:rPr lang="en-US" dirty="0">
                <a:solidFill>
                  <a:srgbClr val="0E0E0E"/>
                </a:solidFill>
                <a:effectLst/>
                <a:latin typeface=".AppleSystemUIFont"/>
              </a:rPr>
              <a:t> Refer her to GBV, reproductive health, and legal services as needed.</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Maintain Contact:</a:t>
            </a:r>
            <a:r>
              <a:rPr lang="en-US" dirty="0">
                <a:solidFill>
                  <a:srgbClr val="0E0E0E"/>
                </a:solidFill>
                <a:effectLst/>
                <a:latin typeface=".AppleSystemUIFont"/>
              </a:rPr>
              <a:t> Establish ongoing communication to monitor her safety and progress.</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17</a:t>
            </a:fld>
            <a:endParaRPr lang="en-US"/>
          </a:p>
        </p:txBody>
      </p:sp>
    </p:spTree>
    <p:extLst>
      <p:ext uri="{BB962C8B-B14F-4D97-AF65-F5344CB8AC3E}">
        <p14:creationId xmlns:p14="http://schemas.microsoft.com/office/powerpoint/2010/main" val="236196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5 mins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a:p>
            <a:r>
              <a:rPr lang="en-US" dirty="0"/>
              <a:t>What happens if you’re working</a:t>
            </a:r>
            <a:r>
              <a:rPr lang="en-US" baseline="0" dirty="0"/>
              <a:t> with a girl and together you cannot identify a supportive adult in her life? In these cases, you as the caseworker, may be the only adult she trusts. What can you do to help her while maintaining appropriate boundaries? You can focus on preserving the girl’s access to you and your program’s services; keep a line of communication open with her to ensure you can aid her in crisis response. You do NOT want to engage a caregiver prematurely or out of desperation to find a supportive adult because it can result in them seeing you as the “enemy” and not allowing their daughter to receive services. </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18</a:t>
            </a:fld>
            <a:endParaRPr lang="en-US"/>
          </a:p>
        </p:txBody>
      </p:sp>
    </p:spTree>
    <p:extLst>
      <p:ext uri="{BB962C8B-B14F-4D97-AF65-F5344CB8AC3E}">
        <p14:creationId xmlns:p14="http://schemas.microsoft.com/office/powerpoint/2010/main" val="12153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5 mins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Discuss key concerns: safety, custody, stigma.</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Reiterate not all divorced girls are in danger but may need reintegration or psychosocial support.</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these girls face stigma, financial hardship, and isolation—caseworkers should assess both immediate risks and long-term recovery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 should promote both safety and long-term reintegration.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19</a:t>
            </a:fld>
            <a:endParaRPr lang="en-US"/>
          </a:p>
        </p:txBody>
      </p:sp>
    </p:spTree>
    <p:extLst>
      <p:ext uri="{BB962C8B-B14F-4D97-AF65-F5344CB8AC3E}">
        <p14:creationId xmlns:p14="http://schemas.microsoft.com/office/powerpoint/2010/main" val="68550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Overview – Module 16: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GBV</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Case Management  Responses to Adolescent Girls</a:t>
            </a:r>
            <a:r>
              <a:rPr lang="en-US" sz="1200" b="1" kern="1200" baseline="0" dirty="0">
                <a:solidFill>
                  <a:schemeClr val="tx1"/>
                </a:solidFill>
                <a:effectLst/>
                <a:latin typeface="+mn-lt"/>
                <a:ea typeface="+mn-ea"/>
                <a:cs typeface="+mn-cs"/>
              </a:rPr>
              <a:t> and Child/</a:t>
            </a:r>
            <a:r>
              <a:rPr lang="en-US" sz="1200" b="1" kern="1200" dirty="0">
                <a:solidFill>
                  <a:schemeClr val="tx1"/>
                </a:solidFill>
                <a:effectLst/>
                <a:latin typeface="+mn-lt"/>
                <a:ea typeface="+mn-ea"/>
                <a:cs typeface="+mn-cs"/>
              </a:rPr>
              <a:t>Early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Learning Objectives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Define early marriage and the consequences for girls and communities</a:t>
            </a:r>
          </a:p>
          <a:p>
            <a:pPr marL="171450" lvl="0" indent="-171450">
              <a:buFont typeface="Arial" charset="0"/>
              <a:buChar char="•"/>
            </a:pPr>
            <a:r>
              <a:rPr lang="en-US" sz="1200" kern="1200" dirty="0">
                <a:solidFill>
                  <a:schemeClr val="tx1"/>
                </a:solidFill>
                <a:effectLst/>
                <a:latin typeface="+mn-lt"/>
                <a:ea typeface="+mn-ea"/>
                <a:cs typeface="+mn-cs"/>
              </a:rPr>
              <a:t>Describe the various case management responses to early marriage</a:t>
            </a:r>
          </a:p>
          <a:p>
            <a:pPr marL="171450" lvl="0" indent="-171450">
              <a:buFont typeface="Arial" charset="0"/>
              <a:buChar char="•"/>
            </a:pPr>
            <a:r>
              <a:rPr lang="en-US" sz="1200" kern="1200" dirty="0">
                <a:solidFill>
                  <a:schemeClr val="tx1"/>
                </a:solidFill>
                <a:effectLst/>
                <a:latin typeface="+mn-lt"/>
                <a:ea typeface="+mn-ea"/>
                <a:cs typeface="+mn-cs"/>
              </a:rPr>
              <a:t>Work with girls to recognize signs of abuse in their relationships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Duration</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2</a:t>
            </a:r>
            <a:r>
              <a:rPr lang="en-US" sz="1200" kern="1200" dirty="0">
                <a:solidFill>
                  <a:schemeClr val="tx1"/>
                </a:solidFill>
                <a:effectLst/>
                <a:latin typeface="+mn-lt"/>
                <a:ea typeface="+mn-ea"/>
                <a:cs typeface="+mn-cs"/>
              </a:rPr>
              <a:t> hours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Handout 16.1- Introduce and Get Consent (one for each participant)</a:t>
            </a:r>
          </a:p>
          <a:p>
            <a:pPr marL="171450" lvl="0" indent="-171450">
              <a:buFont typeface="Arial" charset="0"/>
              <a:buChar char="•"/>
            </a:pPr>
            <a:r>
              <a:rPr lang="en-US" sz="1200" kern="1200" dirty="0">
                <a:solidFill>
                  <a:schemeClr val="tx1"/>
                </a:solidFill>
                <a:effectLst/>
                <a:latin typeface="+mn-lt"/>
                <a:ea typeface="+mn-ea"/>
                <a:cs typeface="+mn-cs"/>
              </a:rPr>
              <a:t>Handout 16.2 - Assessment (one for each participant) </a:t>
            </a:r>
          </a:p>
          <a:p>
            <a:pPr marL="171450" lvl="0" indent="-171450">
              <a:buFont typeface="Arial" charset="0"/>
              <a:buChar char="•"/>
            </a:pPr>
            <a:r>
              <a:rPr lang="en-US" sz="1200" kern="1200" dirty="0">
                <a:solidFill>
                  <a:schemeClr val="tx1"/>
                </a:solidFill>
                <a:effectLst/>
                <a:latin typeface="+mn-lt"/>
                <a:ea typeface="+mn-ea"/>
                <a:cs typeface="+mn-cs"/>
              </a:rPr>
              <a:t>Handout 16.3 – Putting</a:t>
            </a:r>
            <a:r>
              <a:rPr lang="en-US" sz="1200" kern="1200" baseline="0" dirty="0">
                <a:solidFill>
                  <a:schemeClr val="tx1"/>
                </a:solidFill>
                <a:effectLst/>
                <a:latin typeface="+mn-lt"/>
                <a:ea typeface="+mn-ea"/>
                <a:cs typeface="+mn-cs"/>
              </a:rPr>
              <a:t> it All Together </a:t>
            </a:r>
            <a:r>
              <a:rPr lang="en-US" sz="1200" kern="1200" dirty="0">
                <a:solidFill>
                  <a:schemeClr val="tx1"/>
                </a:solidFill>
                <a:effectLst/>
                <a:latin typeface="+mn-lt"/>
                <a:ea typeface="+mn-ea"/>
                <a:cs typeface="+mn-cs"/>
              </a:rPr>
              <a:t>Activity (one for each participant)</a:t>
            </a:r>
          </a:p>
          <a:p>
            <a:pPr marL="0" indent="0">
              <a:buFont typeface="Arial" charset="0"/>
              <a:buNone/>
            </a:pPr>
            <a:r>
              <a:rPr lang="en-US" dirty="0">
                <a:effectLst/>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Preparation</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Prepare case study for Handout 16.3</a:t>
            </a:r>
          </a:p>
          <a:p>
            <a:pPr marL="171450" lvl="0" indent="-171450">
              <a:buFont typeface="Arial" charset="0"/>
              <a:buChar char="•"/>
            </a:pPr>
            <a:r>
              <a:rPr lang="en-US" sz="1200" kern="1200" dirty="0">
                <a:solidFill>
                  <a:schemeClr val="tx1"/>
                </a:solidFill>
                <a:effectLst/>
                <a:latin typeface="+mn-lt"/>
                <a:ea typeface="+mn-ea"/>
                <a:cs typeface="+mn-cs"/>
              </a:rPr>
              <a:t>Print ou</a:t>
            </a:r>
            <a:r>
              <a:rPr lang="en-US" sz="1200" kern="1200" baseline="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handouts </a:t>
            </a:r>
          </a:p>
          <a:p>
            <a:pPr marL="171450" lvl="0" indent="-171450">
              <a:buFont typeface="Arial" charset="0"/>
              <a:buChar char="•"/>
            </a:pPr>
            <a:r>
              <a:rPr lang="en-US" sz="1200" kern="1200" dirty="0">
                <a:solidFill>
                  <a:schemeClr val="tx1"/>
                </a:solidFill>
                <a:effectLst/>
                <a:latin typeface="+mn-lt"/>
                <a:ea typeface="+mn-ea"/>
                <a:cs typeface="+mn-cs"/>
              </a:rPr>
              <a:t>Arrange room </a:t>
            </a:r>
          </a:p>
          <a:p>
            <a:pPr marL="171450" lvl="0" indent="-171450">
              <a:buFont typeface="Arial" charset="0"/>
              <a:buChar char="•"/>
            </a:pPr>
            <a:r>
              <a:rPr lang="en-US" sz="1200" kern="1200" dirty="0">
                <a:solidFill>
                  <a:schemeClr val="tx1"/>
                </a:solidFill>
                <a:effectLst/>
                <a:latin typeface="+mn-lt"/>
                <a:ea typeface="+mn-ea"/>
                <a:cs typeface="+mn-cs"/>
              </a:rPr>
              <a:t>Review slides and presenter notes</a:t>
            </a:r>
          </a:p>
          <a:p>
            <a:pPr marL="0" indent="0">
              <a:buFont typeface="Arial" charset="0"/>
              <a:buNone/>
            </a:pP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Outline</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Objectives &amp; Introduction (1-2)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Working with Adolescent Girls &amp; Early/Forced Marriage (3-4)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Defining Early/Forced Marriage Activity (5)</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Caseworker Role/Responses (6-7)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Introduce and Get Consent Activity (8)</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Assessment (9-11)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Imminent Risk Activity (12)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Assessment (13-15)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Assessment Activity (16)</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Supportive Adults &amp; Activity (17-18)</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Psychoeducation</a:t>
            </a:r>
            <a:r>
              <a:rPr lang="en-US" sz="1200" kern="1200" dirty="0">
                <a:solidFill>
                  <a:schemeClr val="tx1"/>
                </a:solidFill>
                <a:effectLst/>
                <a:latin typeface="+mn-lt"/>
                <a:ea typeface="+mn-ea"/>
                <a:cs typeface="+mn-cs"/>
              </a:rPr>
              <a:t> (19)</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Final Activity (20)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Closing (21)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mins</a:t>
            </a:r>
            <a:r>
              <a:rPr lang="en-GB"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Optional additional content on communication with children (22-35)</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Technical Notes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Using this Module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Staff working with girls who are at risk for – or already engaged in – an early marriage often want to do everything in their power to stop the marriage from taking place or to get the girl out of the situation. While this impulse is understandable, it is a reaction that may also put the survivor at significant risk. Our role, as always in case management, is to work with the survivor to find out her perspectives, needs and priorities and to identify strategies to achieve these.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Knowledge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Facilitators should be familiar with the Caring for Child Survivors guidelines, and in particular the pieces on communication with adolescents. It would also be useful to know local customs and practices regarding early marriage – i.e. how young are girls being married, who generally makes decisions about this, is this connected to religious practices?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Early marriage occurs when a girl of less than 16 years of age is married or enters into an informal union. This usually happens with men who are older. </a:t>
            </a:r>
          </a:p>
          <a:p>
            <a:pPr marL="171450" lvl="0" indent="-171450">
              <a:buFont typeface="Arial" charset="0"/>
              <a:buChar char="•"/>
            </a:pPr>
            <a:r>
              <a:rPr lang="en-US" sz="1200" kern="1200" dirty="0">
                <a:solidFill>
                  <a:schemeClr val="tx1"/>
                </a:solidFill>
                <a:effectLst/>
                <a:latin typeface="+mn-lt"/>
                <a:ea typeface="+mn-ea"/>
                <a:cs typeface="+mn-cs"/>
              </a:rPr>
              <a:t>Early marriage carries significant risks for adolescent girls, including increased likelihood of IPV, and early pregnancy with the potential to cause serious physical consequences.</a:t>
            </a:r>
          </a:p>
          <a:p>
            <a:pPr marL="171450" lvl="0" indent="-171450">
              <a:buFont typeface="Arial" charset="0"/>
              <a:buChar char="•"/>
            </a:pPr>
            <a:r>
              <a:rPr lang="en-US" sz="1200" kern="1200" dirty="0">
                <a:solidFill>
                  <a:schemeClr val="tx1"/>
                </a:solidFill>
                <a:effectLst/>
                <a:latin typeface="+mn-lt"/>
                <a:ea typeface="+mn-ea"/>
                <a:cs typeface="+mn-cs"/>
              </a:rPr>
              <a:t>The case management response for early marriage cases will vary depending on whether the girl is at imminent risk for marriage, the marriage is likely to go ahead or the marriage has already occurred. </a:t>
            </a:r>
          </a:p>
          <a:p>
            <a:pPr marL="171450" indent="-171450">
              <a:buFont typeface="Arial" charset="0"/>
              <a:buChar char="•"/>
            </a:pPr>
            <a:r>
              <a:rPr lang="en-US" sz="1200" kern="1200" dirty="0">
                <a:solidFill>
                  <a:schemeClr val="tx1"/>
                </a:solidFill>
                <a:effectLst/>
                <a:latin typeface="+mn-lt"/>
                <a:ea typeface="+mn-ea"/>
                <a:cs typeface="+mn-cs"/>
              </a:rPr>
              <a:t>As a caseworker, it is not your role to stop a marriage from happening, but you have an important role in helping the survivor to identify and engage a supportive adult (if one exists), as well as advocating for her needs. </a:t>
            </a:r>
          </a:p>
          <a:p>
            <a:endParaRPr lang="en-US" dirty="0"/>
          </a:p>
          <a:p>
            <a:endParaRPr lang="en-US" dirty="0"/>
          </a:p>
          <a:p>
            <a:endParaRPr lang="en-US" sz="1200" kern="1200" dirty="0">
              <a:solidFill>
                <a:schemeClr val="tx1"/>
              </a:solidFill>
              <a:effectLst/>
              <a:latin typeface="+mn-lt"/>
              <a:ea typeface="+mn-ea"/>
              <a:cs typeface="+mn-cs"/>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666DCC4B-34E9-4207-A5A4-579F4C08FF91}"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5 mins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 </a:t>
            </a:r>
            <a:r>
              <a:rPr lang="en-US" dirty="0"/>
              <a:t>Focus on inclusion, autonomy, and building connections so she doesn’t feel alone.</a:t>
            </a:r>
          </a:p>
          <a:p>
            <a:r>
              <a:rPr lang="en-US" dirty="0"/>
              <a:t>Reinforce what was discussed in earlier slides: Trusted adults should be engaged </a:t>
            </a:r>
            <a:r>
              <a:rPr lang="en-US" b="1" dirty="0"/>
              <a:t>whenever it is safe and appropriate</a:t>
            </a:r>
            <a:r>
              <a:rPr lang="en-US" dirty="0"/>
              <a:t>, as they are often crucial in supporting younger girls. </a:t>
            </a:r>
          </a:p>
          <a:p>
            <a:r>
              <a:rPr lang="en-US" dirty="0"/>
              <a:t>For very young girls or those unable to give meaningful consent, decisions about involving adults should be guided by a </a:t>
            </a:r>
            <a:r>
              <a:rPr lang="en-US" b="1" dirty="0"/>
              <a:t>best interest assessment</a:t>
            </a:r>
            <a:r>
              <a:rPr lang="en-US" dirty="0"/>
              <a:t>, not consent alone. </a:t>
            </a:r>
          </a:p>
          <a:p>
            <a:r>
              <a:rPr lang="en-US" dirty="0"/>
              <a:t>Always assess risk and ensure the girl is not put in further danger by involving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20</a:t>
            </a:fld>
            <a:endParaRPr lang="en-US"/>
          </a:p>
        </p:txBody>
      </p:sp>
    </p:spTree>
    <p:extLst>
      <p:ext uri="{BB962C8B-B14F-4D97-AF65-F5344CB8AC3E}">
        <p14:creationId xmlns:p14="http://schemas.microsoft.com/office/powerpoint/2010/main" val="1192194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80D57-AC3C-3AC9-AC77-B88D15C32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B3EB-C701-E06F-BEBF-4FD820096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F212B-37F7-EE6A-733D-BD5883C2395E}"/>
              </a:ext>
            </a:extLst>
          </p:cNvPr>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35 mins total</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20 mins group work</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15 mins report-back (5 mins per group)</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Instructions</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Assign different case studies to each group.</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Have them identify the stage of marriage, apply protocols, and walk through the 6 CM steps.</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Debrief</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Use the template slides to guide structured report-backs (next slide)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endParaRPr lang="fr-FR" dirty="0"/>
          </a:p>
        </p:txBody>
      </p:sp>
      <p:sp>
        <p:nvSpPr>
          <p:cNvPr id="4" name="Slide Number Placeholder 3">
            <a:extLst>
              <a:ext uri="{FF2B5EF4-FFF2-40B4-BE49-F238E27FC236}">
                <a16:creationId xmlns:a16="http://schemas.microsoft.com/office/drawing/2014/main" id="{43CCF276-7762-6C2F-5C48-370418C13B81}"/>
              </a:ext>
            </a:extLst>
          </p:cNvPr>
          <p:cNvSpPr>
            <a:spLocks noGrp="1"/>
          </p:cNvSpPr>
          <p:nvPr>
            <p:ph type="sldNum" sz="quarter" idx="5"/>
          </p:nvPr>
        </p:nvSpPr>
        <p:spPr/>
        <p:txBody>
          <a:bodyPr/>
          <a:lstStyle/>
          <a:p>
            <a:fld id="{C568F6E5-5E12-4623-90BB-7EC2ED9BF81B}" type="slidenum">
              <a:rPr lang="en-US" smtClean="0"/>
              <a:pPr/>
              <a:t>21</a:t>
            </a:fld>
            <a:endParaRPr lang="en-US"/>
          </a:p>
        </p:txBody>
      </p:sp>
    </p:spTree>
    <p:extLst>
      <p:ext uri="{BB962C8B-B14F-4D97-AF65-F5344CB8AC3E}">
        <p14:creationId xmlns:p14="http://schemas.microsoft.com/office/powerpoint/2010/main" val="3408053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8922-B0F9-B3F9-115B-E7501A37C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994D8-79D0-E6F7-EE64-AB55CB6A9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6B8A4-D60A-BC92-00C6-C6A8431C5223}"/>
              </a:ext>
            </a:extLst>
          </p:cNvPr>
          <p:cNvSpPr>
            <a:spLocks noGrp="1"/>
          </p:cNvSpPr>
          <p:nvPr>
            <p:ph type="body" idx="1"/>
          </p:nvPr>
        </p:nvSpPr>
        <p:spPr/>
        <p:txBody>
          <a:bodyPr/>
          <a:lstStyle/>
          <a:p>
            <a:r>
              <a:rPr lang="fr-FR" dirty="0"/>
              <a:t>This </a:t>
            </a:r>
            <a:r>
              <a:rPr lang="fr-FR" dirty="0" err="1"/>
              <a:t>is</a:t>
            </a:r>
            <a:r>
              <a:rPr lang="fr-FR" dirty="0"/>
              <a:t> a </a:t>
            </a:r>
            <a:r>
              <a:rPr lang="fr-FR" dirty="0" err="1"/>
              <a:t>template</a:t>
            </a:r>
            <a:r>
              <a:rPr lang="fr-FR" dirty="0"/>
              <a:t> groups can </a:t>
            </a:r>
            <a:r>
              <a:rPr lang="fr-FR" dirty="0" err="1"/>
              <a:t>choose</a:t>
            </a:r>
            <a:r>
              <a:rPr lang="fr-FR" dirty="0"/>
              <a:t> to use:</a:t>
            </a:r>
          </a:p>
          <a:p>
            <a:endParaRPr lang="fr-FR" dirty="0"/>
          </a:p>
          <a:p>
            <a:pPr>
              <a:buFont typeface="+mj-lt"/>
              <a:buAutoNum type="arabicPeriod"/>
            </a:pPr>
            <a:r>
              <a:rPr lang="en-US" dirty="0"/>
              <a:t>Prepare a 5 minute report-back:</a:t>
            </a:r>
          </a:p>
          <a:p>
            <a:pPr>
              <a:buFont typeface="Arial" panose="020B0604020202020204" pitchFamily="34" charset="0"/>
              <a:buChar char="•"/>
            </a:pPr>
            <a:r>
              <a:rPr lang="en-US" dirty="0"/>
              <a:t>Summary of the case</a:t>
            </a:r>
          </a:p>
          <a:p>
            <a:pPr>
              <a:buFont typeface="Arial" panose="020B0604020202020204" pitchFamily="34" charset="0"/>
              <a:buChar char="•"/>
            </a:pPr>
            <a:r>
              <a:rPr lang="en-US" dirty="0"/>
              <a:t>Key risks and challenges</a:t>
            </a:r>
          </a:p>
          <a:p>
            <a:pPr>
              <a:buFont typeface="Arial" panose="020B0604020202020204" pitchFamily="34" charset="0"/>
              <a:buChar char="•"/>
            </a:pPr>
            <a:r>
              <a:rPr lang="en-US" dirty="0"/>
              <a:t>How you applied the safety protocols</a:t>
            </a:r>
          </a:p>
          <a:p>
            <a:pPr>
              <a:buFont typeface="Arial" panose="020B0604020202020204" pitchFamily="34" charset="0"/>
              <a:buChar char="•"/>
            </a:pPr>
            <a:r>
              <a:rPr lang="en-US" dirty="0"/>
              <a:t>Any contextual adaptations you’d make</a:t>
            </a:r>
          </a:p>
          <a:p>
            <a:endParaRPr lang="fr-FR" dirty="0"/>
          </a:p>
        </p:txBody>
      </p:sp>
      <p:sp>
        <p:nvSpPr>
          <p:cNvPr id="4" name="Slide Number Placeholder 3">
            <a:extLst>
              <a:ext uri="{FF2B5EF4-FFF2-40B4-BE49-F238E27FC236}">
                <a16:creationId xmlns:a16="http://schemas.microsoft.com/office/drawing/2014/main" id="{555310D8-90B1-6ED9-8C94-64B8E858957D}"/>
              </a:ext>
            </a:extLst>
          </p:cNvPr>
          <p:cNvSpPr>
            <a:spLocks noGrp="1"/>
          </p:cNvSpPr>
          <p:nvPr>
            <p:ph type="sldNum" sz="quarter" idx="5"/>
          </p:nvPr>
        </p:nvSpPr>
        <p:spPr/>
        <p:txBody>
          <a:bodyPr/>
          <a:lstStyle/>
          <a:p>
            <a:fld id="{C568F6E5-5E12-4623-90BB-7EC2ED9BF81B}" type="slidenum">
              <a:rPr lang="en-US" smtClean="0"/>
              <a:pPr/>
              <a:t>22</a:t>
            </a:fld>
            <a:endParaRPr lang="en-US"/>
          </a:p>
        </p:txBody>
      </p:sp>
    </p:spTree>
    <p:extLst>
      <p:ext uri="{BB962C8B-B14F-4D97-AF65-F5344CB8AC3E}">
        <p14:creationId xmlns:p14="http://schemas.microsoft.com/office/powerpoint/2010/main" val="1829661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5 mins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Summarize shared patterns. Emphasize survivor and adolescent-centered practice and the importance of caseworker safety. Ask: </a:t>
            </a:r>
            <a:r>
              <a:rPr lang="en-US" sz="1800" i="1" kern="0" dirty="0">
                <a:effectLst/>
                <a:latin typeface="Times New Roman" panose="02020603050405020304" pitchFamily="18" charset="0"/>
                <a:ea typeface="Times New Roman" panose="02020603050405020304" pitchFamily="18" charset="0"/>
                <a:cs typeface="Arial" panose="020B0604020202020204" pitchFamily="34" charset="0"/>
              </a:rPr>
              <a:t>“What challenges were most common?”</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23</a:t>
            </a:fld>
            <a:endParaRPr lang="en-US"/>
          </a:p>
        </p:txBody>
      </p:sp>
    </p:spTree>
    <p:extLst>
      <p:ext uri="{BB962C8B-B14F-4D97-AF65-F5344CB8AC3E}">
        <p14:creationId xmlns:p14="http://schemas.microsoft.com/office/powerpoint/2010/main" val="275220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 5 mins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Arial" panose="020B0604020202020204" pitchFamily="34" charset="0"/>
              </a:rPr>
              <a:t>Instructions</a:t>
            </a:r>
            <a:r>
              <a:rPr lang="en-US" sz="12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Invite each person to write one key takeaway on a sticky note or share verbally.</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Prompt: “What will you do differently in your next case?”</a:t>
            </a:r>
          </a:p>
          <a:p>
            <a:pPr marL="742950" marR="0" lvl="1" indent="-285750">
              <a:buSzPts val="1000"/>
              <a:buFont typeface="Courier New" panose="02070309020205020404" pitchFamily="49" charset="0"/>
              <a:buChar char="o"/>
              <a:tabLst>
                <a:tab pos="914400" algn="l"/>
              </a:tabLst>
            </a:pP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a:buNone/>
            </a:pPr>
            <a:r>
              <a:rPr lang="en-US" dirty="0"/>
              <a:t>Encourage them to share:</a:t>
            </a:r>
          </a:p>
          <a:p>
            <a:pPr>
              <a:buFont typeface="Arial" panose="020B0604020202020204" pitchFamily="34" charset="0"/>
              <a:buChar char="•"/>
            </a:pPr>
            <a:r>
              <a:rPr lang="en-US" dirty="0"/>
              <a:t>A new insight or protocol they will try</a:t>
            </a:r>
          </a:p>
          <a:p>
            <a:pPr>
              <a:buFont typeface="Arial" panose="020B0604020202020204" pitchFamily="34" charset="0"/>
              <a:buChar char="•"/>
            </a:pPr>
            <a:r>
              <a:rPr lang="en-US" dirty="0"/>
              <a:t>A change they’d like to make in their organization</a:t>
            </a:r>
          </a:p>
          <a:p>
            <a:pPr>
              <a:buFont typeface="Arial" panose="020B0604020202020204" pitchFamily="34" charset="0"/>
              <a:buChar char="•"/>
            </a:pPr>
            <a:r>
              <a:rPr lang="en-US" dirty="0"/>
              <a:t>A question they’re still holding</a:t>
            </a:r>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24</a:t>
            </a:fld>
            <a:endParaRPr lang="en-US"/>
          </a:p>
        </p:txBody>
      </p:sp>
    </p:spTree>
    <p:extLst>
      <p:ext uri="{BB962C8B-B14F-4D97-AF65-F5344CB8AC3E}">
        <p14:creationId xmlns:p14="http://schemas.microsoft.com/office/powerpoint/2010/main" val="115136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342900" marR="0" lvl="0" indent="-342900">
              <a:buSzPts val="1000"/>
              <a:buFont typeface="Symbol" pitchFamily="2"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2 mins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Invite remaining questions. Thank participants for their engagement.</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eaLnBrk="1" hangingPunct="1">
              <a:spcBef>
                <a:spcPct val="0"/>
              </a:spcBef>
            </a:pPr>
            <a:endParaRPr lang="en-US" dirty="0"/>
          </a:p>
          <a:p>
            <a:pPr eaLnBrk="1" hangingPunct="1">
              <a:spcBef>
                <a:spcPct val="0"/>
              </a:spcBef>
            </a:pPr>
            <a:r>
              <a:rPr lang="en-US" dirty="0"/>
              <a:t>Thank you all for your time, attention, and participation. Before we end, I</a:t>
            </a:r>
            <a:r>
              <a:rPr lang="en-US" altLang="en-US" dirty="0"/>
              <a:t>’</a:t>
            </a:r>
            <a:r>
              <a:rPr lang="en-US" dirty="0"/>
              <a:t>d like to open up the floor for any questions, concerns or reflections you may have. </a:t>
            </a:r>
          </a:p>
          <a:p>
            <a:pPr eaLnBrk="1" hangingPunct="1">
              <a:spcBef>
                <a:spcPct val="0"/>
              </a:spcBef>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1" baseline="0" dirty="0"/>
              <a:t>Prompting questions, if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How did you find this session?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What was easy? What was difficult?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What do you want to keep thinking about later?</a:t>
            </a:r>
            <a:endParaRPr lang="en-US" dirty="0"/>
          </a:p>
          <a:p>
            <a:pPr eaLnBrk="1"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AA054DE3-A126-4268-9767-928E5A89904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3450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Our three objectives for the session</a:t>
            </a:r>
            <a:r>
              <a:rPr lang="en-US" baseline="0" dirty="0"/>
              <a:t> </a:t>
            </a:r>
            <a:r>
              <a:rPr lang="en-US" dirty="0"/>
              <a:t>are: </a:t>
            </a:r>
          </a:p>
          <a:p>
            <a:pPr marL="228600" indent="-228600">
              <a:buAutoNum type="arabicPeriod"/>
            </a:pPr>
            <a:r>
              <a:rPr lang="en-US" dirty="0"/>
              <a:t>Define early marriage and the consequences</a:t>
            </a:r>
            <a:r>
              <a:rPr lang="en-US" baseline="0" dirty="0"/>
              <a:t> for girls and communities</a:t>
            </a:r>
          </a:p>
          <a:p>
            <a:pPr marL="228600" indent="-228600">
              <a:buAutoNum type="arabicPeriod"/>
            </a:pPr>
            <a:r>
              <a:rPr lang="en-US" baseline="0" dirty="0"/>
              <a:t>Describe the various case management responses to early marriage</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began to discuss adaptations for working with adolescent girls in Module 15C**.  If you have not done Module 15C with this group, you will want to review the key concepts highlighted on adolescent girls.  You may even want to do the brainstorming activity in Module 15C to have participants think about what they need to adapt in their programming to work with adolescent girls in general and what they are already doing that is working well.  </a:t>
            </a:r>
          </a:p>
          <a:p>
            <a:endParaRPr lang="en-US" b="1" baseline="0" dirty="0"/>
          </a:p>
          <a:p>
            <a:r>
              <a:rPr lang="en-US" b="1" dirty="0"/>
              <a:t>REVIEW</a:t>
            </a:r>
            <a:r>
              <a:rPr lang="en-US" dirty="0"/>
              <a:t>: Working with adolescent girls can</a:t>
            </a:r>
            <a:r>
              <a:rPr lang="en-US" baseline="0" dirty="0"/>
              <a:t> be a bit scary for those of us who have worked with adult women for most of our careers. At the core of GBV case management with adolescent girl survivors, the principles, theories and skills are all the same. We maintain survivor-centered attitudes, and pull on our strong communication skills to effectively support, assess, and service/safety plan with survivors. </a:t>
            </a:r>
          </a:p>
          <a:p>
            <a:endParaRPr lang="en-US" baseline="0" dirty="0"/>
          </a:p>
          <a:p>
            <a:r>
              <a:rPr lang="en-US" baseline="0" dirty="0"/>
              <a:t>The only thing that will change when working with adolescent girls is your delivery, which you will need to alter based on the girls’ developmental level, individual situation, and maturity. As with all survivors (adults and children), you should not use professional jargon, terms and/or phrases but instead use simple, clear language and tailor the way you express ideas to the age of the girl. Additionally, as with adults, you will prioritize and attend to the survivor’s safety at all times. </a:t>
            </a:r>
          </a:p>
          <a:p>
            <a:endParaRPr lang="en-US" baseline="0" dirty="0"/>
          </a:p>
          <a:p>
            <a:r>
              <a:rPr lang="en-US" baseline="0" dirty="0"/>
              <a:t>In this module, we’re going to go into a bit more detail today on responding to child/early marriage with adolescent girls as that requires some additional skills and tools.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4</a:t>
            </a:fld>
            <a:endParaRPr lang="en-US"/>
          </a:p>
        </p:txBody>
      </p:sp>
    </p:spTree>
    <p:extLst>
      <p:ext uri="{BB962C8B-B14F-4D97-AF65-F5344CB8AC3E}">
        <p14:creationId xmlns:p14="http://schemas.microsoft.com/office/powerpoint/2010/main" val="21423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itchFamily="2"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Time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5 mins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buSzPts val="1000"/>
              <a:buFont typeface="Symbol" pitchFamily="2"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Facilitator Note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Stress the importance of adapting your approach based on the girl’s maturity. Ask for examples of how participants modify their language with girls vs. adult survivors.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a:p>
            <a:r>
              <a:rPr lang="en-US" dirty="0"/>
              <a:t>If </a:t>
            </a:r>
            <a:r>
              <a:rPr lang="en-US" b="1" dirty="0"/>
              <a:t>Module 15C</a:t>
            </a:r>
            <a:r>
              <a:rPr lang="en-US" dirty="0"/>
              <a:t> hasn’t been covered, briefly review its key concepts or use the brainstorming activity to reflect on effective ways of engaging adolescent girls.</a:t>
            </a:r>
            <a:br>
              <a:rPr lang="en-US" dirty="0"/>
            </a:br>
            <a:endParaRPr lang="en-US" dirty="0"/>
          </a:p>
          <a:p>
            <a:r>
              <a:rPr lang="en-US" dirty="0"/>
              <a:t>Remind participants that while working with adolescent girls may feel unfamiliar, the </a:t>
            </a:r>
            <a:r>
              <a:rPr lang="en-US" b="1" dirty="0"/>
              <a:t>core principles of GBV case management remain the same</a:t>
            </a:r>
            <a:r>
              <a:rPr lang="en-US" dirty="0"/>
              <a:t>—it is always survivor-centered and safety-focused.</a:t>
            </a:r>
          </a:p>
          <a:p>
            <a:endParaRPr lang="en-US" dirty="0"/>
          </a:p>
          <a:p>
            <a:r>
              <a:rPr lang="en-US" dirty="0"/>
              <a:t>What changes is the </a:t>
            </a:r>
            <a:r>
              <a:rPr lang="en-US" b="1" dirty="0"/>
              <a:t>delivery</a:t>
            </a:r>
            <a:r>
              <a:rPr lang="en-US" dirty="0"/>
              <a:t>:</a:t>
            </a:r>
          </a:p>
          <a:p>
            <a:r>
              <a:rPr lang="en-US" dirty="0"/>
              <a:t>Adapt your communication to the girl’s </a:t>
            </a:r>
            <a:r>
              <a:rPr lang="en-US" b="1" dirty="0"/>
              <a:t>developmental stage, maturity, and context</a:t>
            </a:r>
            <a:r>
              <a:rPr lang="en-US" dirty="0"/>
              <a:t>.</a:t>
            </a:r>
          </a:p>
          <a:p>
            <a:r>
              <a:rPr lang="en-US" dirty="0"/>
              <a:t>Use </a:t>
            </a:r>
            <a:r>
              <a:rPr lang="en-US" b="1" dirty="0"/>
              <a:t>simple, age-appropriate language</a:t>
            </a:r>
            <a:r>
              <a:rPr lang="en-US" dirty="0"/>
              <a:t>—avoid jargon or technical terms.</a:t>
            </a:r>
          </a:p>
          <a:p>
            <a:r>
              <a:rPr lang="en-US" dirty="0"/>
              <a:t>Continue to </a:t>
            </a:r>
            <a:r>
              <a:rPr lang="en-US" b="1" dirty="0"/>
              <a:t>prioritize safety</a:t>
            </a:r>
            <a:r>
              <a:rPr lang="en-US" dirty="0"/>
              <a:t>, as you would with any survivor.</a:t>
            </a:r>
          </a:p>
          <a:p>
            <a:endParaRPr lang="en-US" dirty="0"/>
          </a:p>
          <a:p>
            <a:r>
              <a:rPr lang="en-US" dirty="0"/>
              <a:t>This module goes further by focusing on </a:t>
            </a:r>
            <a:r>
              <a:rPr lang="en-US" b="1" dirty="0"/>
              <a:t>specific strategies for responding to child marriage involving adolescent girls</a:t>
            </a:r>
            <a:r>
              <a:rPr lang="en-US" dirty="0"/>
              <a:t>.</a:t>
            </a:r>
          </a:p>
          <a:p>
            <a:endParaRPr lang="en-US" dirty="0"/>
          </a:p>
          <a:p>
            <a:r>
              <a:rPr lang="en-US" dirty="0"/>
              <a:t>For practical communication techniques with younger girls, refer to </a:t>
            </a:r>
            <a:r>
              <a:rPr lang="en-US" b="1" dirty="0"/>
              <a:t>CCS Guidelines, Chapter 4</a:t>
            </a:r>
            <a:r>
              <a:rPr lang="en-US" dirty="0"/>
              <a:t>.</a:t>
            </a:r>
          </a:p>
        </p:txBody>
      </p:sp>
      <p:sp>
        <p:nvSpPr>
          <p:cNvPr id="4" name="Slide Number Placeholder 3"/>
          <p:cNvSpPr>
            <a:spLocks noGrp="1"/>
          </p:cNvSpPr>
          <p:nvPr>
            <p:ph type="sldNum" sz="quarter" idx="10"/>
          </p:nvPr>
        </p:nvSpPr>
        <p:spPr/>
        <p:txBody>
          <a:bodyPr/>
          <a:lstStyle/>
          <a:p>
            <a:fld id="{C568F6E5-5E12-4623-90BB-7EC2ED9BF81B}" type="slidenum">
              <a:rPr lang="en-US" smtClean="0"/>
              <a:pPr/>
              <a:t>5</a:t>
            </a:fld>
            <a:endParaRPr lang="en-US"/>
          </a:p>
        </p:txBody>
      </p:sp>
    </p:spTree>
    <p:extLst>
      <p:ext uri="{BB962C8B-B14F-4D97-AF65-F5344CB8AC3E}">
        <p14:creationId xmlns:p14="http://schemas.microsoft.com/office/powerpoint/2010/main" val="107527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begin by defining early marriage. UNICEF</a:t>
            </a:r>
            <a:r>
              <a:rPr lang="en-US" baseline="0" dirty="0"/>
              <a:t> defines early marriage as a formal marriage or an informal union that happens before the age of 18 years. The age at which marriage is locally acceptable varies widely between cultures. For case management services, higher risk cases are considered to be those that occur earlier (e.g. younger than 16), as the younger the girl the higher the risks of significant harm from early/forced marriage.</a:t>
            </a:r>
          </a:p>
          <a:p>
            <a:endParaRPr lang="en-US" baseline="0" dirty="0"/>
          </a:p>
          <a:p>
            <a:r>
              <a:rPr lang="en-US" baseline="0" dirty="0"/>
              <a:t>Early marriage is embedded in many cultural and social practices. It is for this reason that working with the topic of early marriage requires a sensitive and careful approach and we must be sure that any interventions we put in place support the girl and do not put her at risk for any harm. </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6</a:t>
            </a:fld>
            <a:endParaRPr lang="en-US"/>
          </a:p>
        </p:txBody>
      </p:sp>
    </p:spTree>
    <p:extLst>
      <p:ext uri="{BB962C8B-B14F-4D97-AF65-F5344CB8AC3E}">
        <p14:creationId xmlns:p14="http://schemas.microsoft.com/office/powerpoint/2010/main" val="67643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have everyone get into small groups of no more than</a:t>
            </a:r>
            <a:r>
              <a:rPr lang="en-US" baseline="0" dirty="0"/>
              <a:t> 5 people and discuss early marriage. Talk about what it looks like in the community in which you work, including the risk and protective factors for early marriage and how you see your role playing into all of this. After discussing for 5-10 minutes, we’ll come back and have everyone share their discussions with the larger group. </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7</a:t>
            </a:fld>
            <a:endParaRPr lang="en-US"/>
          </a:p>
        </p:txBody>
      </p:sp>
    </p:spTree>
    <p:extLst>
      <p:ext uri="{BB962C8B-B14F-4D97-AF65-F5344CB8AC3E}">
        <p14:creationId xmlns:p14="http://schemas.microsoft.com/office/powerpoint/2010/main" val="49473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discussing two</a:t>
            </a:r>
            <a:r>
              <a:rPr lang="en-US" baseline="0" dirty="0"/>
              <a:t> main </a:t>
            </a:r>
            <a:r>
              <a:rPr lang="en-US" dirty="0"/>
              <a:t>categories of early marriage cases,</a:t>
            </a:r>
            <a:r>
              <a:rPr lang="en-US" baseline="0" dirty="0"/>
              <a:t> which require different types of focus in your assessment and ultimately different actions based on the assessment.  </a:t>
            </a:r>
          </a:p>
          <a:p>
            <a:endParaRPr lang="en-US" baseline="0" dirty="0"/>
          </a:p>
          <a:p>
            <a:r>
              <a:rPr lang="en-US" baseline="0" dirty="0"/>
              <a:t>First and foremost in any case management response is introducing yourself and getting consent to proceed with services. This is followed by a safe, well-paced, and thorough assessment. The assessment will look slightly different depending on the girl’s situation: whether she is at risk for an early marriage or if she is already married.  </a:t>
            </a:r>
          </a:p>
          <a:p>
            <a:endParaRPr lang="en-US" baseline="0" dirty="0"/>
          </a:p>
          <a:p>
            <a:pPr marL="631825" lvl="1" indent="-457200">
              <a:buClr>
                <a:schemeClr val="accent4">
                  <a:lumMod val="75000"/>
                </a:schemeClr>
              </a:buClr>
              <a:buFont typeface="Arial" pitchFamily="34" charset="0"/>
              <a:buChar char="•"/>
            </a:pPr>
            <a:r>
              <a:rPr lang="en-US" baseline="0" dirty="0"/>
              <a:t>Remember that while this may be our instinct, it is not our role to go immediately to the family to try to stop a marriage from going ahead.  Doing so is unsafe for the girl as well as ourselves and our colleagues.  Our role is rather to work with the survivor to understand what she wants and how we can support that process.  We want to:</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Build a trusting relationship</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Facilitate a process of engagement, assessment and case action planning</a:t>
            </a:r>
          </a:p>
          <a:p>
            <a:pPr marL="1089025" lvl="2" indent="-457200">
              <a:buClr>
                <a:schemeClr val="accent4">
                  <a:lumMod val="75000"/>
                </a:schemeClr>
              </a:buClr>
              <a:buFont typeface="Arial" pitchFamily="34" charset="0"/>
              <a:buChar char="•"/>
            </a:pPr>
            <a:r>
              <a:rPr lang="en-US" dirty="0">
                <a:sym typeface="Wingdings" panose="05000000000000000000" pitchFamily="2" charset="2"/>
              </a:rPr>
              <a:t>Provide information to the girl about early marriage</a:t>
            </a:r>
            <a:endParaRPr lang="en-US" sz="1800" dirty="0">
              <a:sym typeface="Wingdings" panose="05000000000000000000" pitchFamily="2" charset="2"/>
            </a:endParaRPr>
          </a:p>
          <a:p>
            <a:pPr marL="1089025" lvl="2" indent="-457200">
              <a:buClr>
                <a:schemeClr val="accent4">
                  <a:lumMod val="75000"/>
                </a:schemeClr>
              </a:buClr>
              <a:buFont typeface="Arial" pitchFamily="34" charset="0"/>
              <a:buChar char="•"/>
            </a:pPr>
            <a:r>
              <a:rPr lang="en-US" dirty="0">
                <a:sym typeface="Wingdings" panose="05000000000000000000" pitchFamily="2" charset="2"/>
              </a:rPr>
              <a:t>Engage with trusted adults if and when relevant </a:t>
            </a:r>
            <a:r>
              <a:rPr lang="en-US" sz="1800" dirty="0">
                <a:sym typeface="Wingdings" panose="05000000000000000000" pitchFamily="2" charset="2"/>
              </a:rPr>
              <a:t>Just like with any type of GBV, as the caseworker, we do not intervene directly </a:t>
            </a:r>
          </a:p>
          <a:p>
            <a:pPr marL="1089025" lvl="2" indent="-457200">
              <a:buClr>
                <a:schemeClr val="accent4">
                  <a:lumMod val="75000"/>
                </a:schemeClr>
              </a:buClr>
              <a:buFont typeface="Arial" pitchFamily="34" charset="0"/>
              <a:buChar char="•"/>
            </a:pPr>
            <a:r>
              <a:rPr lang="en-US" dirty="0">
                <a:sym typeface="Wingdings" panose="05000000000000000000" pitchFamily="2" charset="2"/>
              </a:rPr>
              <a:t>Keep safety of the girl at the forefront of any action / intervention</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8</a:t>
            </a:fld>
            <a:endParaRPr lang="en-US"/>
          </a:p>
        </p:txBody>
      </p:sp>
    </p:spTree>
    <p:extLst>
      <p:ext uri="{BB962C8B-B14F-4D97-AF65-F5344CB8AC3E}">
        <p14:creationId xmlns:p14="http://schemas.microsoft.com/office/powerpoint/2010/main" val="27015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discussing two</a:t>
            </a:r>
            <a:r>
              <a:rPr lang="en-US" baseline="0" dirty="0"/>
              <a:t> main </a:t>
            </a:r>
            <a:r>
              <a:rPr lang="en-US" dirty="0"/>
              <a:t>categories of early marriage cases,</a:t>
            </a:r>
            <a:r>
              <a:rPr lang="en-US" baseline="0" dirty="0"/>
              <a:t> which require different types of focus in your assessment and ultimately different actions based on the assessment.  </a:t>
            </a:r>
          </a:p>
          <a:p>
            <a:endParaRPr lang="en-US" baseline="0" dirty="0"/>
          </a:p>
          <a:p>
            <a:r>
              <a:rPr lang="en-US" baseline="0" dirty="0"/>
              <a:t>First and foremost in any case management response is introducing yourself and getting consent to proceed with services. This is followed by a safe, well-paced, and thorough assessment. The assessment will look slightly different depending on the girl’s situation: whether she is at risk for an early marriage or if she is already married.  </a:t>
            </a:r>
          </a:p>
          <a:p>
            <a:endParaRPr lang="en-US" baseline="0" dirty="0"/>
          </a:p>
          <a:p>
            <a:pPr marL="631825" lvl="1" indent="-457200">
              <a:buClr>
                <a:schemeClr val="accent4">
                  <a:lumMod val="75000"/>
                </a:schemeClr>
              </a:buClr>
              <a:buFont typeface="Arial" pitchFamily="34" charset="0"/>
              <a:buChar char="•"/>
            </a:pPr>
            <a:r>
              <a:rPr lang="en-US" baseline="0" dirty="0"/>
              <a:t>Remember that while this may be our instinct, it is not our role to go immediately to the family to try to stop a marriage from going ahead.  Doing so is unsafe for the girl as well as ourselves and our colleagues.  Our role is rather to work with the survivor to understand what she wants and how we can support that process.  We want to:</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Build a trusting relationship</a:t>
            </a:r>
          </a:p>
          <a:p>
            <a:pPr marL="1089025" lvl="2" indent="-457200">
              <a:buClr>
                <a:schemeClr val="accent4">
                  <a:lumMod val="75000"/>
                </a:schemeClr>
              </a:buClr>
              <a:buFont typeface="Arial" pitchFamily="34" charset="0"/>
              <a:buChar char="•"/>
            </a:pPr>
            <a:r>
              <a:rPr lang="en-US" sz="1800" dirty="0">
                <a:sym typeface="Wingdings" panose="05000000000000000000" pitchFamily="2" charset="2"/>
              </a:rPr>
              <a:t>Facilitate a process of engagement, assessment and case action planning</a:t>
            </a:r>
          </a:p>
          <a:p>
            <a:pPr marL="1089025" lvl="2" indent="-457200">
              <a:buClr>
                <a:schemeClr val="accent4">
                  <a:lumMod val="75000"/>
                </a:schemeClr>
              </a:buClr>
              <a:buFont typeface="Arial" pitchFamily="34" charset="0"/>
              <a:buChar char="•"/>
            </a:pPr>
            <a:r>
              <a:rPr lang="en-US" dirty="0">
                <a:sym typeface="Wingdings" panose="05000000000000000000" pitchFamily="2" charset="2"/>
              </a:rPr>
              <a:t>Provide information to the girl about early marriage</a:t>
            </a:r>
            <a:endParaRPr lang="en-US" sz="1800" dirty="0">
              <a:sym typeface="Wingdings" panose="05000000000000000000" pitchFamily="2" charset="2"/>
            </a:endParaRPr>
          </a:p>
          <a:p>
            <a:pPr marL="1089025" lvl="2" indent="-457200">
              <a:buClr>
                <a:schemeClr val="accent4">
                  <a:lumMod val="75000"/>
                </a:schemeClr>
              </a:buClr>
              <a:buFont typeface="Arial" pitchFamily="34" charset="0"/>
              <a:buChar char="•"/>
            </a:pPr>
            <a:r>
              <a:rPr lang="en-US" dirty="0">
                <a:sym typeface="Wingdings" panose="05000000000000000000" pitchFamily="2" charset="2"/>
              </a:rPr>
              <a:t>Engage with trusted adults if and when relevant </a:t>
            </a:r>
            <a:r>
              <a:rPr lang="en-US" sz="1800" dirty="0">
                <a:sym typeface="Wingdings" panose="05000000000000000000" pitchFamily="2" charset="2"/>
              </a:rPr>
              <a:t>Just like with any type of GBV, as the caseworker, we do not intervene directly </a:t>
            </a:r>
          </a:p>
          <a:p>
            <a:pPr marL="1089025" lvl="2" indent="-457200">
              <a:buClr>
                <a:schemeClr val="accent4">
                  <a:lumMod val="75000"/>
                </a:schemeClr>
              </a:buClr>
              <a:buFont typeface="Arial" pitchFamily="34" charset="0"/>
              <a:buChar char="•"/>
            </a:pPr>
            <a:r>
              <a:rPr lang="en-US" dirty="0">
                <a:sym typeface="Wingdings" panose="05000000000000000000" pitchFamily="2" charset="2"/>
              </a:rPr>
              <a:t>Keep safety of the girl at the forefront of any action / intervention</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9</a:t>
            </a:fld>
            <a:endParaRPr lang="en-US"/>
          </a:p>
        </p:txBody>
      </p:sp>
    </p:spTree>
    <p:extLst>
      <p:ext uri="{BB962C8B-B14F-4D97-AF65-F5344CB8AC3E}">
        <p14:creationId xmlns:p14="http://schemas.microsoft.com/office/powerpoint/2010/main" val="169941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a:solidFill>
                  <a:prstClr val="black"/>
                </a:solidFill>
              </a:rPr>
              <a:t>INTERAGENCY GENDER-BASED VIOLENCE CASE MANAGEMENT TRAINING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Pct val="100000"/>
              <a:buFontTx/>
              <a:buBlip>
                <a:blip r:embed="rId4"/>
              </a:buBlip>
              <a:defRPr sz="2000" spc="0"/>
            </a:lvl1pPr>
            <a:lvl2pPr marL="265176" indent="-137160">
              <a:buClr>
                <a:schemeClr val="accent4"/>
              </a:buClr>
              <a:buSzPct val="100000"/>
              <a:buFontTx/>
              <a:buBlip>
                <a:blip r:embed="rId4"/>
              </a:buBlip>
              <a:defRPr/>
            </a:lvl2pPr>
            <a:lvl3pPr marL="448056" indent="-137160">
              <a:buClr>
                <a:schemeClr val="accent4"/>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Pct val="100000"/>
              <a:buFontTx/>
              <a:buBlip>
                <a:blip r:embed="rId4"/>
              </a:buBlip>
              <a:defRPr sz="2000" spc="0"/>
            </a:lvl1pPr>
            <a:lvl2pPr marL="265176" indent="-137160">
              <a:buClr>
                <a:schemeClr val="accent6"/>
              </a:buClr>
              <a:buSzPct val="100000"/>
              <a:buFontTx/>
              <a:buBlip>
                <a:blip r:embed="rId4"/>
              </a:buBlip>
              <a:defRPr/>
            </a:lvl2pPr>
            <a:lvl3pPr marL="448056" indent="-137160">
              <a:buClr>
                <a:schemeClr val="accent6"/>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5" name="Title 1"/>
          <p:cNvSpPr txBox="1">
            <a:spLocks/>
          </p:cNvSpPr>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a:solidFill>
                  <a:prstClr val="white"/>
                </a:solidFill>
                <a:latin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a:solidFill>
                  <a:prstClr val="black"/>
                </a:solidFill>
              </a:rPr>
              <a:t>INTERAGENCY GENDER-BASED VIOLENCE CASE MANAGEMENT TRAINING</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Pct val="100000"/>
              <a:buFontTx/>
              <a:buBlip>
                <a:blip r:embed="rId4"/>
              </a:buBlip>
              <a:defRPr sz="2000" spc="0"/>
            </a:lvl1pPr>
            <a:lvl2pPr marL="265176" indent="-137160">
              <a:buClr>
                <a:schemeClr val="accent1"/>
              </a:buClr>
              <a:buSzPct val="100000"/>
              <a:buFontTx/>
              <a:buBlip>
                <a:blip r:embed="rId4"/>
              </a:buBlip>
              <a:defRPr/>
            </a:lvl2pPr>
            <a:lvl3pPr marL="448056" indent="-137160">
              <a:buClr>
                <a:schemeClr val="accent1"/>
              </a:buClr>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Pct val="100000"/>
              <a:buFontTx/>
              <a:buBlip>
                <a:blip r:embed="rId4"/>
              </a:buBlip>
              <a:defRPr sz="2000" spc="0"/>
            </a:lvl1pPr>
            <a:lvl2pPr marL="265176" indent="-137160">
              <a:buClr>
                <a:schemeClr val="accent5"/>
              </a:buClr>
              <a:buSzPct val="100000"/>
              <a:buFontTx/>
              <a:buBlip>
                <a:blip r:embed="rId4"/>
              </a:buBlip>
              <a:defRPr/>
            </a:lvl2pPr>
            <a:lvl3pPr marL="448056" indent="-137160">
              <a:buClr>
                <a:schemeClr val="accent5"/>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Pct val="100000"/>
              <a:buFontTx/>
              <a:buBlip>
                <a:blip r:embed="rId4"/>
              </a:buBlip>
              <a:defRPr sz="2000" spc="0"/>
            </a:lvl1pPr>
            <a:lvl2pPr marL="265176" indent="-137160">
              <a:buClr>
                <a:schemeClr val="accent4"/>
              </a:buClr>
              <a:buSzPct val="100000"/>
              <a:buFontTx/>
              <a:buBlip>
                <a:blip r:embed="rId4"/>
              </a:buBlip>
              <a:defRPr/>
            </a:lvl2pPr>
            <a:lvl3pPr marL="448056" indent="-137160">
              <a:buClr>
                <a:schemeClr val="accent4"/>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Pct val="100000"/>
              <a:buFontTx/>
              <a:buBlip>
                <a:blip r:embed="rId4"/>
              </a:buBlip>
              <a:defRPr sz="2000" spc="0"/>
            </a:lvl1pPr>
            <a:lvl2pPr marL="265176" indent="-137160">
              <a:buClr>
                <a:schemeClr val="accent6"/>
              </a:buClr>
              <a:buSzPct val="100000"/>
              <a:buFontTx/>
              <a:buBlip>
                <a:blip r:embed="rId4"/>
              </a:buBlip>
              <a:defRPr/>
            </a:lvl2pPr>
            <a:lvl3pPr marL="448056" indent="-137160">
              <a:buClr>
                <a:schemeClr val="accent6"/>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5" name="Title 1"/>
          <p:cNvSpPr txBox="1">
            <a:spLocks/>
          </p:cNvSpPr>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a:solidFill>
                  <a:prstClr val="white"/>
                </a:solidFill>
                <a:latin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a:solidFill>
                  <a:prstClr val="black"/>
                </a:solidFill>
              </a:rPr>
              <a:t>INTERAGENCY GENDER-BASED VIOLENCE CASE MANAGEMENT TRAINING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5" name="Title 1"/>
          <p:cNvSpPr txBox="1">
            <a:spLocks/>
          </p:cNvSpPr>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a:solidFill>
                  <a:prstClr val="white"/>
                </a:solidFill>
                <a:latin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Pct val="100000"/>
              <a:buFontTx/>
              <a:buBlip>
                <a:blip r:embed="rId4"/>
              </a:buBlip>
              <a:defRPr sz="2000" spc="0"/>
            </a:lvl1pPr>
            <a:lvl2pPr marL="265176" indent="-137160">
              <a:buClr>
                <a:schemeClr val="accent1"/>
              </a:buClr>
              <a:buSzPct val="100000"/>
              <a:buFontTx/>
              <a:buBlip>
                <a:blip r:embed="rId4"/>
              </a:buBlip>
              <a:defRPr/>
            </a:lvl2pPr>
            <a:lvl3pPr marL="448056" indent="-137160">
              <a:buClr>
                <a:schemeClr val="accent1"/>
              </a:buClr>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Pct val="100000"/>
              <a:buFontTx/>
              <a:buBlip>
                <a:blip r:embed="rId4"/>
              </a:buBlip>
              <a:defRPr sz="2000" spc="0"/>
            </a:lvl1pPr>
            <a:lvl2pPr marL="265176" indent="-137160">
              <a:buClr>
                <a:schemeClr val="accent5"/>
              </a:buClr>
              <a:buSzPct val="100000"/>
              <a:buFontTx/>
              <a:buBlip>
                <a:blip r:embed="rId4"/>
              </a:buBlip>
              <a:defRPr/>
            </a:lvl2pPr>
            <a:lvl3pPr marL="448056" indent="-137160">
              <a:buClr>
                <a:schemeClr val="accent5"/>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EAD12348-1BEA-453A-AA28-4AC543540342}" type="datetimeFigureOut">
              <a:rPr lang="en-US">
                <a:ea typeface="MS PGothic" pitchFamily="34" charset="-128"/>
              </a:rPr>
              <a:pPr fontAlgn="base">
                <a:spcBef>
                  <a:spcPct val="0"/>
                </a:spcBef>
                <a:spcAft>
                  <a:spcPct val="0"/>
                </a:spcAft>
                <a:defRPr/>
              </a:pPr>
              <a:t>9/2/25</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3D93A0B-5087-4DB7-AF2E-0D50B316499B}"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txStyles>
    <p:titleStyle>
      <a:lvl1pPr algn="l" rtl="0"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l" rtl="0" eaLnBrk="0" fontAlgn="base" hangingPunct="0">
        <a:lnSpc>
          <a:spcPct val="90000"/>
        </a:lnSpc>
        <a:spcBef>
          <a:spcPts val="1200"/>
        </a:spcBef>
        <a:spcAft>
          <a:spcPts val="200"/>
        </a:spcAft>
        <a:buClr>
          <a:srgbClr val="E8722D"/>
        </a:buClr>
        <a:buSzPct val="100000"/>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EAD12348-1BEA-453A-AA28-4AC543540342}" type="datetimeFigureOut">
              <a:rPr lang="en-US">
                <a:ea typeface="MS PGothic" pitchFamily="34" charset="-128"/>
              </a:rPr>
              <a:pPr fontAlgn="base">
                <a:spcBef>
                  <a:spcPct val="0"/>
                </a:spcBef>
                <a:spcAft>
                  <a:spcPct val="0"/>
                </a:spcAft>
                <a:defRPr/>
              </a:pPr>
              <a:t>9/2/25</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3D93A0B-5087-4DB7-AF2E-0D50B316499B}"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10" r:id="rId25"/>
    <p:sldLayoutId id="2147483711" r:id="rId26"/>
    <p:sldLayoutId id="2147483712" r:id="rId27"/>
    <p:sldLayoutId id="2147483713" r:id="rId28"/>
    <p:sldLayoutId id="2147483714" r:id="rId29"/>
    <p:sldLayoutId id="2147483715" r:id="rId30"/>
    <p:sldLayoutId id="2147483726" r:id="rId31"/>
    <p:sldLayoutId id="2147483727" r:id="rId32"/>
    <p:sldLayoutId id="2147483729" r:id="rId33"/>
    <p:sldLayoutId id="2147483730" r:id="rId34"/>
    <p:sldLayoutId id="2147483731" r:id="rId35"/>
    <p:sldLayoutId id="2147483732" r:id="rId36"/>
    <p:sldLayoutId id="2147483733" r:id="rId37"/>
  </p:sldLayoutIdLst>
  <p:txStyles>
    <p:titleStyle>
      <a:lvl1pPr algn="l" rtl="0"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l" rtl="0" eaLnBrk="0" fontAlgn="base" hangingPunct="0">
        <a:lnSpc>
          <a:spcPct val="90000"/>
        </a:lnSpc>
        <a:spcBef>
          <a:spcPts val="1200"/>
        </a:spcBef>
        <a:spcAft>
          <a:spcPts val="200"/>
        </a:spcAft>
        <a:buClr>
          <a:srgbClr val="E8722D"/>
        </a:buClr>
        <a:buSzPct val="100000"/>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98206"/>
            <a:ext cx="11435983" cy="942350"/>
          </a:xfrm>
        </p:spPr>
        <p:txBody>
          <a:bodyPr/>
          <a:lstStyle/>
          <a:p>
            <a:r>
              <a:rPr lang="en-US" dirty="0"/>
              <a:t>Case management responses</a:t>
            </a:r>
          </a:p>
        </p:txBody>
      </p:sp>
      <p:graphicFrame>
        <p:nvGraphicFramePr>
          <p:cNvPr id="6" name="Table 5">
            <a:extLst>
              <a:ext uri="{FF2B5EF4-FFF2-40B4-BE49-F238E27FC236}">
                <a16:creationId xmlns:a16="http://schemas.microsoft.com/office/drawing/2014/main" id="{03529CFE-CF3E-4C35-9D7D-70DC0B611FCD}"/>
              </a:ext>
            </a:extLst>
          </p:cNvPr>
          <p:cNvGraphicFramePr>
            <a:graphicFrameLocks noGrp="1"/>
          </p:cNvGraphicFramePr>
          <p:nvPr>
            <p:extLst>
              <p:ext uri="{D42A27DB-BD31-4B8C-83A1-F6EECF244321}">
                <p14:modId xmlns:p14="http://schemas.microsoft.com/office/powerpoint/2010/main" val="3862762949"/>
              </p:ext>
            </p:extLst>
          </p:nvPr>
        </p:nvGraphicFramePr>
        <p:xfrm>
          <a:off x="530352" y="1700784"/>
          <a:ext cx="11046605" cy="4287061"/>
        </p:xfrm>
        <a:graphic>
          <a:graphicData uri="http://schemas.openxmlformats.org/drawingml/2006/table">
            <a:tbl>
              <a:tblPr firstRow="1" bandRow="1">
                <a:tableStyleId>{5C22544A-7EE6-4342-B048-85BDC9FD1C3A}</a:tableStyleId>
              </a:tblPr>
              <a:tblGrid>
                <a:gridCol w="5514972">
                  <a:extLst>
                    <a:ext uri="{9D8B030D-6E8A-4147-A177-3AD203B41FA5}">
                      <a16:colId xmlns:a16="http://schemas.microsoft.com/office/drawing/2014/main" val="1074372937"/>
                    </a:ext>
                  </a:extLst>
                </a:gridCol>
                <a:gridCol w="5531633">
                  <a:extLst>
                    <a:ext uri="{9D8B030D-6E8A-4147-A177-3AD203B41FA5}">
                      <a16:colId xmlns:a16="http://schemas.microsoft.com/office/drawing/2014/main" val="992760510"/>
                    </a:ext>
                  </a:extLst>
                </a:gridCol>
              </a:tblGrid>
              <a:tr h="4287061">
                <a:tc>
                  <a:txBody>
                    <a:bodyPr/>
                    <a:lstStyle/>
                    <a:p>
                      <a:pPr marL="285750" indent="-285750">
                        <a:spcBef>
                          <a:spcPts val="900"/>
                        </a:spcBef>
                        <a:buFont typeface="Arial" panose="020B0604020202020204" pitchFamily="34" charset="0"/>
                        <a:buChar char="•"/>
                      </a:pPr>
                      <a:r>
                        <a:rPr lang="en-US" b="0" dirty="0">
                          <a:solidFill>
                            <a:srgbClr val="0E0E0E"/>
                          </a:solidFill>
                          <a:effectLst/>
                          <a:latin typeface="+mn-lt"/>
                        </a:rPr>
                        <a:t>Follows the same trajectory as case management for other forms of GBV.</a:t>
                      </a:r>
                    </a:p>
                    <a:p>
                      <a:pPr marL="285750" indent="-285750">
                        <a:spcBef>
                          <a:spcPts val="900"/>
                        </a:spcBef>
                        <a:buFont typeface="Arial" panose="020B0604020202020204" pitchFamily="34" charset="0"/>
                        <a:buChar char="•"/>
                      </a:pPr>
                      <a:r>
                        <a:rPr lang="en-US" b="0" dirty="0">
                          <a:solidFill>
                            <a:srgbClr val="0E0E0E"/>
                          </a:solidFill>
                          <a:effectLst/>
                          <a:latin typeface="+mn-lt"/>
                        </a:rPr>
                        <a:t>Our assessment and actions will vary depending on the type of case (three main categories):</a:t>
                      </a:r>
                    </a:p>
                    <a:p>
                      <a:pPr marL="342900" indent="-342900">
                        <a:spcBef>
                          <a:spcPts val="900"/>
                        </a:spcBef>
                        <a:buFont typeface="+mj-lt"/>
                        <a:buAutoNum type="arabicPeriod"/>
                      </a:pPr>
                      <a:r>
                        <a:rPr lang="en-US" b="1" dirty="0">
                          <a:solidFill>
                            <a:srgbClr val="0E0E0E"/>
                          </a:solidFill>
                          <a:effectLst/>
                          <a:latin typeface="+mn-lt"/>
                        </a:rPr>
                        <a:t>Imminent risk</a:t>
                      </a:r>
                      <a:r>
                        <a:rPr lang="en-US" b="0" dirty="0">
                          <a:solidFill>
                            <a:srgbClr val="0E0E0E"/>
                          </a:solidFill>
                          <a:effectLst/>
                          <a:latin typeface="+mn-lt"/>
                        </a:rPr>
                        <a:t>: Girls who are at risk of being married soon or for whom a marriage is being planned.</a:t>
                      </a:r>
                    </a:p>
                    <a:p>
                      <a:pPr marL="342900" indent="-342900">
                        <a:spcBef>
                          <a:spcPts val="900"/>
                        </a:spcBef>
                        <a:buFont typeface="+mj-lt"/>
                        <a:buAutoNum type="arabicPeriod"/>
                      </a:pPr>
                      <a:r>
                        <a:rPr lang="en-US" b="1" dirty="0">
                          <a:solidFill>
                            <a:srgbClr val="0E0E0E"/>
                          </a:solidFill>
                          <a:effectLst/>
                          <a:latin typeface="+mn-lt"/>
                        </a:rPr>
                        <a:t>Already married</a:t>
                      </a:r>
                      <a:r>
                        <a:rPr lang="en-US" b="0" dirty="0">
                          <a:solidFill>
                            <a:srgbClr val="0E0E0E"/>
                          </a:solidFill>
                          <a:effectLst/>
                          <a:latin typeface="+mn-lt"/>
                        </a:rPr>
                        <a:t>: Girls who are currently in a child marriage.</a:t>
                      </a:r>
                    </a:p>
                    <a:p>
                      <a:pPr marL="342900" indent="-342900">
                        <a:spcBef>
                          <a:spcPts val="900"/>
                        </a:spcBef>
                        <a:buFont typeface="+mj-lt"/>
                        <a:buAutoNum type="arabicPeriod"/>
                      </a:pPr>
                      <a:r>
                        <a:rPr lang="en-US" b="1" dirty="0">
                          <a:solidFill>
                            <a:srgbClr val="0E0E0E"/>
                          </a:solidFill>
                          <a:effectLst/>
                          <a:latin typeface="+mn-lt"/>
                        </a:rPr>
                        <a:t>Divorced or widowed</a:t>
                      </a:r>
                      <a:r>
                        <a:rPr lang="en-US" b="0" dirty="0">
                          <a:solidFill>
                            <a:srgbClr val="0E0E0E"/>
                          </a:solidFill>
                          <a:effectLst/>
                          <a:latin typeface="+mn-lt"/>
                        </a:rPr>
                        <a:t>: Girls who have left a child marriage due to divorce or widowhood.</a:t>
                      </a:r>
                    </a:p>
                    <a:p>
                      <a:endParaRPr lang="fr-FR"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42888" indent="0">
                        <a:tabLst/>
                      </a:pPr>
                      <a:r>
                        <a:rPr lang="en-US" b="1" dirty="0">
                          <a:solidFill>
                            <a:srgbClr val="0E0E0E"/>
                          </a:solidFill>
                          <a:effectLst/>
                          <a:latin typeface="+mn-lt"/>
                        </a:rPr>
                        <a:t>Role of the Caseworker:</a:t>
                      </a:r>
                      <a:endParaRPr lang="en-US" dirty="0">
                        <a:solidFill>
                          <a:srgbClr val="0E0E0E"/>
                        </a:solidFill>
                        <a:effectLst/>
                        <a:latin typeface="+mn-lt"/>
                      </a:endParaRPr>
                    </a:p>
                    <a:p>
                      <a:pPr marL="530225" indent="-285750" algn="l" defTabSz="914400" rtl="0" eaLnBrk="1" latinLnBrk="0" hangingPunct="1">
                        <a:spcBef>
                          <a:spcPts val="900"/>
                        </a:spcBef>
                        <a:buFont typeface="Arial" panose="020B0604020202020204" pitchFamily="34" charset="0"/>
                        <a:buChar char="•"/>
                        <a:tabLst/>
                      </a:pPr>
                      <a:r>
                        <a:rPr lang="en-US" sz="1800" b="0" kern="1200" dirty="0">
                          <a:solidFill>
                            <a:schemeClr val="tx1"/>
                          </a:solidFill>
                          <a:effectLst/>
                          <a:latin typeface="+mn-lt"/>
                          <a:ea typeface="+mn-ea"/>
                          <a:cs typeface="+mn-cs"/>
                        </a:rPr>
                        <a:t>Build a trusting relationship.</a:t>
                      </a:r>
                    </a:p>
                    <a:p>
                      <a:pPr marL="530225" indent="-285750" algn="l" defTabSz="914400" rtl="0" eaLnBrk="1" latinLnBrk="0" hangingPunct="1">
                        <a:spcBef>
                          <a:spcPts val="900"/>
                        </a:spcBef>
                        <a:buFont typeface="Arial" panose="020B0604020202020204" pitchFamily="34" charset="0"/>
                        <a:buChar char="•"/>
                        <a:tabLst/>
                      </a:pPr>
                      <a:r>
                        <a:rPr lang="en-US" sz="1800" b="0" kern="1200" dirty="0">
                          <a:solidFill>
                            <a:schemeClr val="tx1"/>
                          </a:solidFill>
                          <a:effectLst/>
                          <a:latin typeface="+mn-lt"/>
                          <a:ea typeface="+mn-ea"/>
                          <a:cs typeface="+mn-cs"/>
                        </a:rPr>
                        <a:t>Facilitate a process of engagement, assessment, and case action planning.</a:t>
                      </a:r>
                    </a:p>
                    <a:p>
                      <a:pPr marL="530225" indent="-285750" algn="l" defTabSz="914400" rtl="0" eaLnBrk="1" latinLnBrk="0" hangingPunct="1">
                        <a:spcBef>
                          <a:spcPts val="900"/>
                        </a:spcBef>
                        <a:buFont typeface="Arial" panose="020B0604020202020204" pitchFamily="34" charset="0"/>
                        <a:buChar char="•"/>
                        <a:tabLst/>
                      </a:pPr>
                      <a:r>
                        <a:rPr lang="en-US" sz="1800" b="0" kern="1200" dirty="0">
                          <a:solidFill>
                            <a:schemeClr val="tx1"/>
                          </a:solidFill>
                          <a:effectLst/>
                          <a:latin typeface="+mn-lt"/>
                          <a:ea typeface="+mn-ea"/>
                          <a:cs typeface="+mn-cs"/>
                        </a:rPr>
                        <a:t>Engage with trusted adults if and when relevant.</a:t>
                      </a:r>
                    </a:p>
                    <a:p>
                      <a:pPr marL="530225" indent="-285750" algn="l" defTabSz="914400" rtl="0" eaLnBrk="1" latinLnBrk="0" hangingPunct="1">
                        <a:spcBef>
                          <a:spcPts val="900"/>
                        </a:spcBef>
                        <a:buFont typeface="Arial" panose="020B0604020202020204" pitchFamily="34" charset="0"/>
                        <a:buChar char="•"/>
                        <a:tabLst/>
                      </a:pPr>
                      <a:r>
                        <a:rPr lang="en-US" sz="1800" b="0" kern="1200" dirty="0">
                          <a:solidFill>
                            <a:schemeClr val="tx1"/>
                          </a:solidFill>
                          <a:effectLst/>
                          <a:latin typeface="+mn-lt"/>
                          <a:ea typeface="+mn-ea"/>
                          <a:cs typeface="+mn-cs"/>
                        </a:rPr>
                        <a:t>Provide information to the girl about child marriage at the appropriate stage in the process, ensuring it aligns with her safety and readiness.</a:t>
                      </a:r>
                    </a:p>
                    <a:p>
                      <a:pPr marL="530225" indent="-285750" algn="l" defTabSz="914400" rtl="0" eaLnBrk="1" latinLnBrk="0" hangingPunct="1">
                        <a:spcBef>
                          <a:spcPts val="900"/>
                        </a:spcBef>
                        <a:buFont typeface="Arial" panose="020B0604020202020204" pitchFamily="34" charset="0"/>
                        <a:buChar char="•"/>
                        <a:tabLst/>
                      </a:pPr>
                      <a:r>
                        <a:rPr lang="en-US" sz="1800" b="0" kern="1200" dirty="0">
                          <a:solidFill>
                            <a:schemeClr val="tx1"/>
                          </a:solidFill>
                          <a:effectLst/>
                          <a:latin typeface="+mn-lt"/>
                          <a:ea typeface="+mn-ea"/>
                          <a:cs typeface="+mn-cs"/>
                        </a:rPr>
                        <a:t>Just like with any type of GBV, caseworkers do not intervene directly.</a:t>
                      </a:r>
                    </a:p>
                    <a:p>
                      <a:pPr marL="530225" indent="-285750" algn="l" defTabSz="914400" rtl="0" eaLnBrk="1" latinLnBrk="0" hangingPunct="1">
                        <a:spcBef>
                          <a:spcPts val="900"/>
                        </a:spcBef>
                        <a:buFont typeface="Arial" panose="020B0604020202020204" pitchFamily="34" charset="0"/>
                        <a:buChar char="•"/>
                        <a:tabLst/>
                      </a:pPr>
                      <a:r>
                        <a:rPr lang="en-US" sz="1800" b="0" kern="1200" dirty="0">
                          <a:solidFill>
                            <a:schemeClr val="tx1"/>
                          </a:solidFill>
                          <a:effectLst/>
                          <a:latin typeface="+mn-lt"/>
                          <a:ea typeface="+mn-ea"/>
                          <a:cs typeface="+mn-cs"/>
                        </a:rPr>
                        <a:t>Keep the safety of the girl at the forefront of any action or intervention.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2998237"/>
                  </a:ext>
                </a:extLst>
              </a:tr>
            </a:tbl>
          </a:graphicData>
        </a:graphic>
      </p:graphicFrame>
    </p:spTree>
    <p:extLst>
      <p:ext uri="{BB962C8B-B14F-4D97-AF65-F5344CB8AC3E}">
        <p14:creationId xmlns:p14="http://schemas.microsoft.com/office/powerpoint/2010/main" val="8553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Introduce and get consent  </a:t>
            </a:r>
          </a:p>
        </p:txBody>
      </p:sp>
      <p:sp>
        <p:nvSpPr>
          <p:cNvPr id="3" name="Content Placeholder 2"/>
          <p:cNvSpPr>
            <a:spLocks noGrp="1"/>
          </p:cNvSpPr>
          <p:nvPr>
            <p:ph idx="1"/>
          </p:nvPr>
        </p:nvSpPr>
        <p:spPr>
          <a:xfrm>
            <a:off x="1023938" y="1997242"/>
            <a:ext cx="9720262" cy="4311483"/>
          </a:xfrm>
        </p:spPr>
        <p:txBody>
          <a:bodyPr/>
          <a:lstStyle/>
          <a:p>
            <a:pPr marL="0" indent="0">
              <a:buNone/>
            </a:pPr>
            <a:r>
              <a:rPr lang="en-US" dirty="0">
                <a:solidFill>
                  <a:schemeClr val="tx1"/>
                </a:solidFill>
              </a:rPr>
              <a:t>Introduce yourself and get consent / assent for individual services</a:t>
            </a:r>
          </a:p>
        </p:txBody>
      </p:sp>
      <p:graphicFrame>
        <p:nvGraphicFramePr>
          <p:cNvPr id="4" name="Table 3"/>
          <p:cNvGraphicFramePr>
            <a:graphicFrameLocks noGrp="1"/>
          </p:cNvGraphicFramePr>
          <p:nvPr>
            <p:extLst>
              <p:ext uri="{D42A27DB-BD31-4B8C-83A1-F6EECF244321}">
                <p14:modId xmlns:p14="http://schemas.microsoft.com/office/powerpoint/2010/main" val="2028947727"/>
              </p:ext>
            </p:extLst>
          </p:nvPr>
        </p:nvGraphicFramePr>
        <p:xfrm>
          <a:off x="927875" y="2588571"/>
          <a:ext cx="9830815" cy="3758100"/>
        </p:xfrm>
        <a:graphic>
          <a:graphicData uri="http://schemas.openxmlformats.org/drawingml/2006/table">
            <a:tbl>
              <a:tblPr firstRow="1" bandRow="1">
                <a:tableStyleId>{7DF18680-E054-41AD-8BC1-D1AEF772440D}</a:tableStyleId>
              </a:tblPr>
              <a:tblGrid>
                <a:gridCol w="1186688">
                  <a:extLst>
                    <a:ext uri="{9D8B030D-6E8A-4147-A177-3AD203B41FA5}">
                      <a16:colId xmlns:a16="http://schemas.microsoft.com/office/drawing/2014/main" val="20000"/>
                    </a:ext>
                  </a:extLst>
                </a:gridCol>
                <a:gridCol w="1414272">
                  <a:extLst>
                    <a:ext uri="{9D8B030D-6E8A-4147-A177-3AD203B41FA5}">
                      <a16:colId xmlns:a16="http://schemas.microsoft.com/office/drawing/2014/main" val="20001"/>
                    </a:ext>
                  </a:extLst>
                </a:gridCol>
                <a:gridCol w="2145792">
                  <a:extLst>
                    <a:ext uri="{9D8B030D-6E8A-4147-A177-3AD203B41FA5}">
                      <a16:colId xmlns:a16="http://schemas.microsoft.com/office/drawing/2014/main" val="20002"/>
                    </a:ext>
                  </a:extLst>
                </a:gridCol>
                <a:gridCol w="3117900">
                  <a:extLst>
                    <a:ext uri="{9D8B030D-6E8A-4147-A177-3AD203B41FA5}">
                      <a16:colId xmlns:a16="http://schemas.microsoft.com/office/drawing/2014/main" val="20003"/>
                    </a:ext>
                  </a:extLst>
                </a:gridCol>
                <a:gridCol w="1966163">
                  <a:extLst>
                    <a:ext uri="{9D8B030D-6E8A-4147-A177-3AD203B41FA5}">
                      <a16:colId xmlns:a16="http://schemas.microsoft.com/office/drawing/2014/main" val="20004"/>
                    </a:ext>
                  </a:extLst>
                </a:gridCol>
              </a:tblGrid>
              <a:tr h="740580">
                <a:tc>
                  <a:txBody>
                    <a:bodyPr/>
                    <a:lstStyle/>
                    <a:p>
                      <a:r>
                        <a:rPr lang="en-US" dirty="0">
                          <a:solidFill>
                            <a:schemeClr val="bg1"/>
                          </a:solidFill>
                        </a:rPr>
                        <a:t>Age group</a:t>
                      </a:r>
                    </a:p>
                  </a:txBody>
                  <a:tcPr/>
                </a:tc>
                <a:tc>
                  <a:txBody>
                    <a:bodyPr/>
                    <a:lstStyle/>
                    <a:p>
                      <a:r>
                        <a:rPr lang="en-US" dirty="0">
                          <a:solidFill>
                            <a:schemeClr val="bg1"/>
                          </a:solidFill>
                        </a:rPr>
                        <a:t>Child</a:t>
                      </a:r>
                    </a:p>
                  </a:txBody>
                  <a:tcPr/>
                </a:tc>
                <a:tc>
                  <a:txBody>
                    <a:bodyPr/>
                    <a:lstStyle/>
                    <a:p>
                      <a:r>
                        <a:rPr lang="en-US" dirty="0">
                          <a:solidFill>
                            <a:schemeClr val="bg1"/>
                          </a:solidFill>
                        </a:rPr>
                        <a:t>Caregiver</a:t>
                      </a:r>
                    </a:p>
                  </a:txBody>
                  <a:tcPr/>
                </a:tc>
                <a:tc>
                  <a:txBody>
                    <a:bodyPr/>
                    <a:lstStyle/>
                    <a:p>
                      <a:r>
                        <a:rPr lang="en-US" dirty="0">
                          <a:solidFill>
                            <a:schemeClr val="bg1"/>
                          </a:solidFill>
                        </a:rPr>
                        <a:t>If no caregiver</a:t>
                      </a:r>
                      <a:r>
                        <a:rPr lang="en-US" baseline="0" dirty="0">
                          <a:solidFill>
                            <a:schemeClr val="bg1"/>
                          </a:solidFill>
                        </a:rPr>
                        <a:t> or not in child’s best interest</a:t>
                      </a:r>
                      <a:endParaRPr lang="en-US" dirty="0">
                        <a:solidFill>
                          <a:schemeClr val="bg1"/>
                        </a:solidFill>
                      </a:endParaRPr>
                    </a:p>
                  </a:txBody>
                  <a:tcPr/>
                </a:tc>
                <a:tc>
                  <a:txBody>
                    <a:bodyPr/>
                    <a:lstStyle/>
                    <a:p>
                      <a:r>
                        <a:rPr lang="en-US" dirty="0">
                          <a:solidFill>
                            <a:schemeClr val="bg1"/>
                          </a:solidFill>
                        </a:rPr>
                        <a:t>Means</a:t>
                      </a:r>
                    </a:p>
                  </a:txBody>
                  <a:tcPr/>
                </a:tc>
                <a:extLst>
                  <a:ext uri="{0D108BD9-81ED-4DB2-BD59-A6C34878D82A}">
                    <a16:rowId xmlns:a16="http://schemas.microsoft.com/office/drawing/2014/main" val="10000"/>
                  </a:ext>
                </a:extLst>
              </a:tr>
              <a:tr h="740580">
                <a:tc>
                  <a:txBody>
                    <a:bodyPr/>
                    <a:lstStyle/>
                    <a:p>
                      <a:r>
                        <a:rPr lang="en-US" dirty="0">
                          <a:solidFill>
                            <a:schemeClr val="tx1"/>
                          </a:solidFill>
                        </a:rPr>
                        <a:t>6-11</a:t>
                      </a:r>
                    </a:p>
                  </a:txBody>
                  <a:tcPr/>
                </a:tc>
                <a:tc>
                  <a:txBody>
                    <a:bodyPr/>
                    <a:lstStyle/>
                    <a:p>
                      <a:r>
                        <a:rPr lang="en-US" dirty="0">
                          <a:solidFill>
                            <a:schemeClr val="tx1"/>
                          </a:solidFill>
                        </a:rPr>
                        <a:t>Informed</a:t>
                      </a:r>
                      <a:r>
                        <a:rPr lang="en-US" baseline="0" dirty="0">
                          <a:solidFill>
                            <a:schemeClr val="tx1"/>
                          </a:solidFill>
                        </a:rPr>
                        <a:t> assent</a:t>
                      </a:r>
                      <a:endParaRPr lang="en-US" dirty="0">
                        <a:solidFill>
                          <a:schemeClr val="tx1"/>
                        </a:solidFill>
                      </a:endParaRPr>
                    </a:p>
                  </a:txBody>
                  <a:tcPr/>
                </a:tc>
                <a:tc>
                  <a:txBody>
                    <a:bodyPr/>
                    <a:lstStyle/>
                    <a:p>
                      <a:r>
                        <a:rPr lang="en-US" dirty="0">
                          <a:solidFill>
                            <a:schemeClr val="tx1"/>
                          </a:solidFill>
                        </a:rPr>
                        <a:t>Informed consent</a:t>
                      </a:r>
                    </a:p>
                  </a:txBody>
                  <a:tcPr/>
                </a:tc>
                <a:tc>
                  <a:txBody>
                    <a:bodyPr/>
                    <a:lstStyle/>
                    <a:p>
                      <a:r>
                        <a:rPr lang="en-US" dirty="0">
                          <a:solidFill>
                            <a:schemeClr val="tx1"/>
                          </a:solidFill>
                        </a:rPr>
                        <a:t>Other trusted adult’s or caseworker’s informed</a:t>
                      </a:r>
                      <a:r>
                        <a:rPr lang="en-US" baseline="0" dirty="0">
                          <a:solidFill>
                            <a:schemeClr val="tx1"/>
                          </a:solidFill>
                        </a:rPr>
                        <a:t> consent</a:t>
                      </a:r>
                      <a:endParaRPr lang="en-US" dirty="0">
                        <a:solidFill>
                          <a:schemeClr val="tx1"/>
                        </a:solidFill>
                      </a:endParaRPr>
                    </a:p>
                  </a:txBody>
                  <a:tcPr/>
                </a:tc>
                <a:tc>
                  <a:txBody>
                    <a:bodyPr/>
                    <a:lstStyle/>
                    <a:p>
                      <a:r>
                        <a:rPr lang="en-US" dirty="0">
                          <a:solidFill>
                            <a:schemeClr val="tx1"/>
                          </a:solidFill>
                        </a:rPr>
                        <a:t>Oral assent, written consent</a:t>
                      </a:r>
                    </a:p>
                  </a:txBody>
                  <a:tcPr/>
                </a:tc>
                <a:extLst>
                  <a:ext uri="{0D108BD9-81ED-4DB2-BD59-A6C34878D82A}">
                    <a16:rowId xmlns:a16="http://schemas.microsoft.com/office/drawing/2014/main" val="10001"/>
                  </a:ext>
                </a:extLst>
              </a:tr>
              <a:tr h="740580">
                <a:tc>
                  <a:txBody>
                    <a:bodyPr/>
                    <a:lstStyle/>
                    <a:p>
                      <a:r>
                        <a:rPr lang="en-US" dirty="0">
                          <a:solidFill>
                            <a:schemeClr val="tx1"/>
                          </a:solidFill>
                        </a:rPr>
                        <a:t>12-14</a:t>
                      </a:r>
                    </a:p>
                  </a:txBody>
                  <a:tcPr/>
                </a:tc>
                <a:tc>
                  <a:txBody>
                    <a:bodyPr/>
                    <a:lstStyle/>
                    <a:p>
                      <a:r>
                        <a:rPr lang="en-US" dirty="0">
                          <a:solidFill>
                            <a:schemeClr val="tx1"/>
                          </a:solidFill>
                        </a:rPr>
                        <a:t>Informed assent</a:t>
                      </a:r>
                    </a:p>
                  </a:txBody>
                  <a:tcPr/>
                </a:tc>
                <a:tc>
                  <a:txBody>
                    <a:bodyPr/>
                    <a:lstStyle/>
                    <a:p>
                      <a:r>
                        <a:rPr lang="en-US" dirty="0">
                          <a:solidFill>
                            <a:schemeClr val="tx1"/>
                          </a:solidFill>
                        </a:rPr>
                        <a:t>Informed</a:t>
                      </a:r>
                      <a:r>
                        <a:rPr lang="en-US" baseline="0" dirty="0">
                          <a:solidFill>
                            <a:schemeClr val="tx1"/>
                          </a:solidFill>
                        </a:rPr>
                        <a:t> consent</a:t>
                      </a:r>
                      <a:endParaRPr lang="en-US" dirty="0">
                        <a:solidFill>
                          <a:schemeClr val="tx1"/>
                        </a:solidFill>
                      </a:endParaRPr>
                    </a:p>
                  </a:txBody>
                  <a:tcPr/>
                </a:tc>
                <a:tc>
                  <a:txBody>
                    <a:bodyPr/>
                    <a:lstStyle/>
                    <a:p>
                      <a:r>
                        <a:rPr lang="en-US" dirty="0">
                          <a:solidFill>
                            <a:schemeClr val="tx1"/>
                          </a:solidFill>
                        </a:rPr>
                        <a:t>Other</a:t>
                      </a:r>
                      <a:r>
                        <a:rPr lang="en-US" baseline="0" dirty="0">
                          <a:solidFill>
                            <a:schemeClr val="tx1"/>
                          </a:solidFill>
                        </a:rPr>
                        <a:t> trusted adult’s or child’s informed assent. Sufficient level of maturity (of the child) can take due weight</a:t>
                      </a:r>
                      <a:endParaRPr lang="en-US" dirty="0">
                        <a:solidFill>
                          <a:schemeClr val="tx1"/>
                        </a:solidFill>
                      </a:endParaRPr>
                    </a:p>
                  </a:txBody>
                  <a:tcPr/>
                </a:tc>
                <a:tc>
                  <a:txBody>
                    <a:bodyPr/>
                    <a:lstStyle/>
                    <a:p>
                      <a:r>
                        <a:rPr lang="en-US" dirty="0">
                          <a:solidFill>
                            <a:schemeClr val="tx1"/>
                          </a:solidFill>
                        </a:rPr>
                        <a:t>Written assent,</a:t>
                      </a:r>
                      <a:r>
                        <a:rPr lang="en-US" baseline="0" dirty="0">
                          <a:solidFill>
                            <a:schemeClr val="tx1"/>
                          </a:solidFill>
                        </a:rPr>
                        <a:t> written consent</a:t>
                      </a:r>
                      <a:endParaRPr lang="en-US" dirty="0">
                        <a:solidFill>
                          <a:schemeClr val="tx1"/>
                        </a:solidFill>
                      </a:endParaRPr>
                    </a:p>
                  </a:txBody>
                  <a:tcPr/>
                </a:tc>
                <a:extLst>
                  <a:ext uri="{0D108BD9-81ED-4DB2-BD59-A6C34878D82A}">
                    <a16:rowId xmlns:a16="http://schemas.microsoft.com/office/drawing/2014/main" val="10002"/>
                  </a:ext>
                </a:extLst>
              </a:tr>
              <a:tr h="740580">
                <a:tc>
                  <a:txBody>
                    <a:bodyPr/>
                    <a:lstStyle/>
                    <a:p>
                      <a:r>
                        <a:rPr lang="en-US" dirty="0">
                          <a:solidFill>
                            <a:schemeClr val="tx1"/>
                          </a:solidFill>
                        </a:rPr>
                        <a:t>15-17</a:t>
                      </a:r>
                    </a:p>
                  </a:txBody>
                  <a:tcPr/>
                </a:tc>
                <a:tc>
                  <a:txBody>
                    <a:bodyPr/>
                    <a:lstStyle/>
                    <a:p>
                      <a:r>
                        <a:rPr lang="en-US" dirty="0">
                          <a:solidFill>
                            <a:schemeClr val="tx1"/>
                          </a:solidFill>
                        </a:rPr>
                        <a:t>Informed consent </a:t>
                      </a:r>
                    </a:p>
                  </a:txBody>
                  <a:tcPr/>
                </a:tc>
                <a:tc>
                  <a:txBody>
                    <a:bodyPr/>
                    <a:lstStyle/>
                    <a:p>
                      <a:r>
                        <a:rPr lang="en-US" dirty="0">
                          <a:solidFill>
                            <a:schemeClr val="tx1"/>
                          </a:solidFill>
                        </a:rPr>
                        <a:t>Informed</a:t>
                      </a:r>
                      <a:r>
                        <a:rPr lang="en-US" baseline="0" dirty="0">
                          <a:solidFill>
                            <a:schemeClr val="tx1"/>
                          </a:solidFill>
                        </a:rPr>
                        <a:t> consent with child’s permission</a:t>
                      </a:r>
                      <a:endParaRPr lang="en-US" dirty="0">
                        <a:solidFill>
                          <a:schemeClr val="tx1"/>
                        </a:solidFill>
                      </a:endParaRPr>
                    </a:p>
                  </a:txBody>
                  <a:tcPr/>
                </a:tc>
                <a:tc>
                  <a:txBody>
                    <a:bodyPr/>
                    <a:lstStyle/>
                    <a:p>
                      <a:r>
                        <a:rPr lang="en-US" dirty="0">
                          <a:solidFill>
                            <a:schemeClr val="tx1"/>
                          </a:solidFill>
                        </a:rPr>
                        <a:t>Child’s informed consent and sufficient level</a:t>
                      </a:r>
                      <a:r>
                        <a:rPr lang="en-US" baseline="0" dirty="0">
                          <a:solidFill>
                            <a:schemeClr val="tx1"/>
                          </a:solidFill>
                        </a:rPr>
                        <a:t> of maturity takes due weight</a:t>
                      </a:r>
                      <a:endParaRPr lang="en-US" dirty="0">
                        <a:solidFill>
                          <a:schemeClr val="tx1"/>
                        </a:solidFill>
                      </a:endParaRPr>
                    </a:p>
                  </a:txBody>
                  <a:tcPr/>
                </a:tc>
                <a:tc>
                  <a:txBody>
                    <a:bodyPr/>
                    <a:lstStyle/>
                    <a:p>
                      <a:r>
                        <a:rPr lang="en-US" dirty="0">
                          <a:solidFill>
                            <a:schemeClr val="tx1"/>
                          </a:solidFill>
                        </a:rPr>
                        <a:t>Written consent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971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7" y="286511"/>
            <a:ext cx="10433192" cy="1136341"/>
          </a:xfrm>
        </p:spPr>
        <p:txBody>
          <a:bodyPr/>
          <a:lstStyle/>
          <a:p>
            <a:r>
              <a:rPr lang="en-US" dirty="0"/>
              <a:t>PREVENTING MARRIAGE:</a:t>
            </a:r>
            <a:br>
              <a:rPr lang="en-US" dirty="0"/>
            </a:br>
            <a:r>
              <a:rPr lang="en-US" dirty="0"/>
              <a:t>CASES AT IMMINENT RISK</a:t>
            </a:r>
          </a:p>
        </p:txBody>
      </p:sp>
      <p:sp>
        <p:nvSpPr>
          <p:cNvPr id="8" name="Content Placeholder 2">
            <a:extLst>
              <a:ext uri="{FF2B5EF4-FFF2-40B4-BE49-F238E27FC236}">
                <a16:creationId xmlns:a16="http://schemas.microsoft.com/office/drawing/2014/main" id="{6CE00D11-87A2-4451-ACA6-3B13DBE4C650}"/>
              </a:ext>
            </a:extLst>
          </p:cNvPr>
          <p:cNvSpPr>
            <a:spLocks noGrp="1"/>
          </p:cNvSpPr>
          <p:nvPr>
            <p:ph idx="1"/>
          </p:nvPr>
        </p:nvSpPr>
        <p:spPr>
          <a:xfrm>
            <a:off x="631907" y="1949132"/>
            <a:ext cx="10625958" cy="4346334"/>
          </a:xfrm>
        </p:spPr>
        <p:txBody>
          <a:bodyPr>
            <a:normAutofit lnSpcReduction="10000"/>
          </a:bodyPr>
          <a:lstStyle/>
          <a:p>
            <a:pPr marL="0" indent="0">
              <a:buNone/>
            </a:pPr>
            <a:r>
              <a:rPr lang="en-US" sz="2400" b="1" dirty="0">
                <a:solidFill>
                  <a:schemeClr val="tx1"/>
                </a:solidFill>
              </a:rPr>
              <a:t>Imminent risk: Girls who are not yet married but their parents are in the process of negotiating her marriage or are actively planning for it</a:t>
            </a:r>
          </a:p>
          <a:p>
            <a:pPr marL="0" indent="0">
              <a:buNone/>
            </a:pPr>
            <a:r>
              <a:rPr lang="en-US" sz="2400" b="1" dirty="0">
                <a:solidFill>
                  <a:schemeClr val="tx1"/>
                </a:solidFill>
              </a:rPr>
              <a:t>Overview of Case Management Responses: </a:t>
            </a:r>
          </a:p>
          <a:p>
            <a:pPr marL="233363" indent="-233363">
              <a:buClrTx/>
              <a:buFont typeface="Arial" panose="020B0604020202020204" pitchFamily="34" charset="0"/>
              <a:buChar char="•"/>
            </a:pPr>
            <a:r>
              <a:rPr lang="en-US" sz="2400" dirty="0">
                <a:solidFill>
                  <a:schemeClr val="tx1"/>
                </a:solidFill>
              </a:rPr>
              <a:t>Understand how the girl feels about the marriage</a:t>
            </a:r>
          </a:p>
          <a:p>
            <a:pPr marL="233363" indent="-233363">
              <a:buClrTx/>
              <a:buFont typeface="Arial" panose="020B0604020202020204" pitchFamily="34" charset="0"/>
              <a:buChar char="•"/>
            </a:pPr>
            <a:r>
              <a:rPr lang="en-US" sz="2400" dirty="0">
                <a:solidFill>
                  <a:schemeClr val="tx1"/>
                </a:solidFill>
              </a:rPr>
              <a:t>Potentially engage a supportive adult (assessing risks involved)</a:t>
            </a:r>
          </a:p>
          <a:p>
            <a:pPr marL="233363" indent="-233363">
              <a:buClrTx/>
              <a:buFont typeface="Arial" panose="020B0604020202020204" pitchFamily="34" charset="0"/>
              <a:buChar char="•"/>
              <a:tabLst>
                <a:tab pos="503238" algn="l"/>
              </a:tabLst>
            </a:pPr>
            <a:r>
              <a:rPr lang="en-US" sz="2400" b="1" dirty="0">
                <a:solidFill>
                  <a:schemeClr val="tx1"/>
                </a:solidFill>
              </a:rPr>
              <a:t>Help her identify a supportive family member or other trusted adult in her     life, especially if she does not want to get married</a:t>
            </a:r>
            <a:endParaRPr lang="en-US" sz="2400" dirty="0">
              <a:solidFill>
                <a:schemeClr val="tx1"/>
              </a:solidFill>
            </a:endParaRPr>
          </a:p>
          <a:p>
            <a:pPr marL="233363" indent="-233363">
              <a:buClrTx/>
              <a:buFont typeface="Arial" panose="020B0604020202020204" pitchFamily="34" charset="0"/>
              <a:buChar char="•"/>
            </a:pPr>
            <a:r>
              <a:rPr lang="en-US" sz="2400" dirty="0">
                <a:solidFill>
                  <a:schemeClr val="tx1"/>
                </a:solidFill>
              </a:rPr>
              <a:t>If decision to marry the girl still moves forward </a:t>
            </a:r>
            <a:r>
              <a:rPr lang="en-US" sz="2400" dirty="0">
                <a:solidFill>
                  <a:schemeClr val="tx1"/>
                </a:solidFill>
                <a:sym typeface="Wingdings" pitchFamily="2" charset="2"/>
              </a:rPr>
              <a:t> </a:t>
            </a:r>
            <a:r>
              <a:rPr lang="en-US" sz="2400" dirty="0">
                <a:solidFill>
                  <a:schemeClr val="tx1"/>
                </a:solidFill>
              </a:rPr>
              <a:t>Provide information to the          girl about the consequences of marriage </a:t>
            </a:r>
            <a:r>
              <a:rPr lang="en-US" sz="2400" dirty="0">
                <a:solidFill>
                  <a:schemeClr val="tx1"/>
                </a:solidFill>
                <a:sym typeface="Wingdings" pitchFamily="2" charset="2"/>
              </a:rPr>
              <a:t> Risk reduction </a:t>
            </a:r>
            <a:endParaRPr lang="en-US" sz="2400" dirty="0">
              <a:solidFill>
                <a:schemeClr val="tx1"/>
              </a:solidFill>
            </a:endParaRPr>
          </a:p>
          <a:p>
            <a:pPr indent="-457200">
              <a:buClr>
                <a:schemeClr val="accent4">
                  <a:lumMod val="75000"/>
                </a:schemeClr>
              </a:buClr>
              <a:buFont typeface="Arial" panose="020B0604020202020204" pitchFamily="34" charset="0"/>
              <a:buChar char="•"/>
            </a:pPr>
            <a:endParaRPr lang="en-US" sz="2400" dirty="0">
              <a:solidFill>
                <a:schemeClr val="tx1"/>
              </a:solidFill>
            </a:endParaRPr>
          </a:p>
          <a:p>
            <a:pPr indent="-457200">
              <a:buClr>
                <a:schemeClr val="accent4">
                  <a:lumMod val="75000"/>
                </a:schemeClr>
              </a:buClr>
              <a:buFont typeface="Arial" panose="020B0604020202020204" pitchFamily="34" charset="0"/>
              <a:buChar char="•"/>
            </a:pPr>
            <a:endParaRPr lang="en-US" sz="2400" dirty="0">
              <a:solidFill>
                <a:schemeClr val="tx1"/>
              </a:solidFill>
            </a:endParaRPr>
          </a:p>
          <a:p>
            <a:pPr indent="-457200">
              <a:buClr>
                <a:schemeClr val="accent4">
                  <a:lumMod val="75000"/>
                </a:schemeClr>
              </a:buClr>
              <a:buFont typeface="Arial" panose="020B0604020202020204" pitchFamily="34" charset="0"/>
              <a:buChar char="•"/>
            </a:pPr>
            <a:endParaRPr lang="en-US" sz="2400" dirty="0">
              <a:solidFill>
                <a:schemeClr val="tx1"/>
              </a:solidFill>
            </a:endParaRPr>
          </a:p>
          <a:p>
            <a:pPr lvl="2">
              <a:buClr>
                <a:schemeClr val="accent4">
                  <a:lumMod val="75000"/>
                </a:schemeClr>
              </a:buClr>
              <a:buFont typeface="Arial" panose="020B0604020202020204" pitchFamily="34" charset="0"/>
              <a:buChar char="•"/>
            </a:pPr>
            <a:endParaRPr lang="en-US" sz="1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92531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7" y="420624"/>
            <a:ext cx="10433192" cy="1002228"/>
          </a:xfrm>
        </p:spPr>
        <p:txBody>
          <a:bodyPr/>
          <a:lstStyle/>
          <a:p>
            <a:r>
              <a:rPr lang="en-US" dirty="0"/>
              <a:t>Imminent risk Cases: Assessment</a:t>
            </a:r>
          </a:p>
        </p:txBody>
      </p:sp>
      <p:sp>
        <p:nvSpPr>
          <p:cNvPr id="6" name="Content Placeholder 2">
            <a:extLst>
              <a:ext uri="{FF2B5EF4-FFF2-40B4-BE49-F238E27FC236}">
                <a16:creationId xmlns:a16="http://schemas.microsoft.com/office/drawing/2014/main" id="{A479E18B-6A8B-405D-A52E-2167104986E6}"/>
              </a:ext>
            </a:extLst>
          </p:cNvPr>
          <p:cNvSpPr>
            <a:spLocks noGrp="1"/>
          </p:cNvSpPr>
          <p:nvPr>
            <p:ph idx="1"/>
          </p:nvPr>
        </p:nvSpPr>
        <p:spPr>
          <a:xfrm>
            <a:off x="625151" y="1622323"/>
            <a:ext cx="10183058" cy="5132438"/>
          </a:xfrm>
        </p:spPr>
        <p:txBody>
          <a:bodyPr>
            <a:noAutofit/>
          </a:bodyPr>
          <a:lstStyle/>
          <a:p>
            <a:pPr marL="265113" indent="-265113">
              <a:buClr>
                <a:schemeClr val="accent4">
                  <a:lumMod val="75000"/>
                </a:schemeClr>
              </a:buClr>
              <a:buNone/>
            </a:pPr>
            <a:r>
              <a:rPr lang="en-US" sz="1800" b="1" dirty="0">
                <a:solidFill>
                  <a:schemeClr val="tx1"/>
                </a:solidFill>
              </a:rPr>
              <a:t>Engage the supportive adult</a:t>
            </a:r>
          </a:p>
          <a:p>
            <a:pPr marL="0" indent="0">
              <a:buClr>
                <a:schemeClr val="accent4">
                  <a:lumMod val="75000"/>
                </a:schemeClr>
              </a:buClr>
              <a:buNone/>
            </a:pPr>
            <a:r>
              <a:rPr lang="en-US" sz="1800" dirty="0">
                <a:solidFill>
                  <a:schemeClr val="tx1"/>
                </a:solidFill>
              </a:rPr>
              <a:t>If the adult responds to the girl in a supportive and caring manner, consider engaging them in a 1:1 or joint session.</a:t>
            </a:r>
          </a:p>
          <a:p>
            <a:pPr lvl="1" indent="-265113">
              <a:buClr>
                <a:schemeClr val="accent4">
                  <a:lumMod val="75000"/>
                </a:schemeClr>
              </a:buClr>
              <a:buNone/>
            </a:pPr>
            <a:r>
              <a:rPr lang="en-US" dirty="0">
                <a:solidFill>
                  <a:schemeClr val="tx1"/>
                </a:solidFill>
              </a:rPr>
              <a:t> </a:t>
            </a:r>
          </a:p>
          <a:p>
            <a:pPr lvl="1" indent="-265113">
              <a:buClr>
                <a:schemeClr val="accent4">
                  <a:lumMod val="75000"/>
                </a:schemeClr>
              </a:buClr>
              <a:buNone/>
            </a:pPr>
            <a:r>
              <a:rPr lang="en-US" b="1" dirty="0">
                <a:solidFill>
                  <a:schemeClr val="tx1"/>
                </a:solidFill>
              </a:rPr>
              <a:t>If parent/ family member</a:t>
            </a:r>
          </a:p>
          <a:p>
            <a:pPr lvl="1" indent="-265113">
              <a:buClrTx/>
              <a:buFont typeface="Arial" panose="020B0604020202020204" pitchFamily="34" charset="0"/>
              <a:buChar char="•"/>
            </a:pPr>
            <a:r>
              <a:rPr lang="en-US" dirty="0">
                <a:solidFill>
                  <a:schemeClr val="tx1"/>
                </a:solidFill>
              </a:rPr>
              <a:t>Non-judgmental</a:t>
            </a:r>
          </a:p>
          <a:p>
            <a:pPr lvl="1" indent="-265113">
              <a:buClrTx/>
              <a:buFont typeface="Arial" panose="020B0604020202020204" pitchFamily="34" charset="0"/>
              <a:buChar char="•"/>
            </a:pPr>
            <a:r>
              <a:rPr lang="en-US" dirty="0">
                <a:solidFill>
                  <a:schemeClr val="tx1"/>
                </a:solidFill>
              </a:rPr>
              <a:t>Understand the family and environment circumstances</a:t>
            </a:r>
          </a:p>
          <a:p>
            <a:pPr lvl="1" indent="-265113">
              <a:buClrTx/>
              <a:buFont typeface="Arial" panose="020B0604020202020204" pitchFamily="34" charset="0"/>
              <a:buChar char="•"/>
            </a:pPr>
            <a:r>
              <a:rPr lang="en-US" dirty="0">
                <a:solidFill>
                  <a:schemeClr val="tx1"/>
                </a:solidFill>
              </a:rPr>
              <a:t>Support the caregiver in thinking through the pros and cons of the child marriage</a:t>
            </a:r>
          </a:p>
          <a:p>
            <a:pPr lvl="1" indent="-265113">
              <a:buClrTx/>
              <a:buFont typeface="Arial" panose="020B0604020202020204" pitchFamily="34" charset="0"/>
              <a:buChar char="•"/>
            </a:pPr>
            <a:r>
              <a:rPr lang="en-US" dirty="0">
                <a:solidFill>
                  <a:schemeClr val="tx1"/>
                </a:solidFill>
              </a:rPr>
              <a:t>Provide information about consequences </a:t>
            </a:r>
          </a:p>
          <a:p>
            <a:pPr lvl="1" indent="-265113">
              <a:buClr>
                <a:schemeClr val="accent4">
                  <a:lumMod val="75000"/>
                </a:schemeClr>
              </a:buClr>
              <a:buNone/>
            </a:pPr>
            <a:endParaRPr lang="en-US" dirty="0">
              <a:solidFill>
                <a:schemeClr val="tx1"/>
              </a:solidFill>
            </a:endParaRPr>
          </a:p>
          <a:p>
            <a:pPr lvl="1" indent="-265113">
              <a:buClr>
                <a:schemeClr val="accent4">
                  <a:lumMod val="75000"/>
                </a:schemeClr>
              </a:buClr>
              <a:buNone/>
            </a:pPr>
            <a:r>
              <a:rPr lang="en-US" b="1" dirty="0">
                <a:solidFill>
                  <a:schemeClr val="tx1"/>
                </a:solidFill>
              </a:rPr>
              <a:t>If supportive adult is not parent or family member:</a:t>
            </a:r>
          </a:p>
          <a:p>
            <a:pPr marL="265113" lvl="2" indent="-265113">
              <a:buClrTx/>
              <a:buFont typeface="Arial" panose="020B0604020202020204" pitchFamily="34" charset="0"/>
              <a:buChar char="•"/>
            </a:pPr>
            <a:r>
              <a:rPr lang="en-US" sz="1800" dirty="0">
                <a:solidFill>
                  <a:schemeClr val="tx1"/>
                </a:solidFill>
              </a:rPr>
              <a:t>Discuss the adult’s relationship with the family and decision makers  -- do they have influence?  Could they speak to the family / decision makers? </a:t>
            </a:r>
          </a:p>
          <a:p>
            <a:pPr lvl="1" indent="-265113">
              <a:buClr>
                <a:schemeClr val="accent4">
                  <a:lumMod val="75000"/>
                </a:schemeClr>
              </a:buClr>
              <a:buFont typeface="Arial" panose="020B0604020202020204" pitchFamily="34" charset="0"/>
              <a:buChar char="•"/>
            </a:pPr>
            <a:endParaRPr lang="en-US" b="1" dirty="0">
              <a:solidFill>
                <a:schemeClr val="tx1"/>
              </a:solidFill>
              <a:sym typeface="Wingdings" panose="05000000000000000000" pitchFamily="2" charset="2"/>
            </a:endParaRPr>
          </a:p>
          <a:p>
            <a:pPr lvl="1" indent="-265113">
              <a:buClr>
                <a:schemeClr val="accent4">
                  <a:lumMod val="75000"/>
                </a:schemeClr>
              </a:buClr>
              <a:buNone/>
            </a:pPr>
            <a:r>
              <a:rPr lang="en-US" sz="2400" b="1" dirty="0">
                <a:solidFill>
                  <a:schemeClr val="tx1"/>
                </a:solidFill>
                <a:sym typeface="Wingdings" panose="05000000000000000000" pitchFamily="2" charset="2"/>
              </a:rPr>
              <a:t>Always keep the girl’s safety the top priority.</a:t>
            </a:r>
            <a:endParaRPr lang="en-US" sz="2400" b="1" dirty="0">
              <a:solidFill>
                <a:schemeClr val="tx1"/>
              </a:solidFill>
            </a:endParaRPr>
          </a:p>
        </p:txBody>
      </p:sp>
    </p:spTree>
    <p:extLst>
      <p:ext uri="{BB962C8B-B14F-4D97-AF65-F5344CB8AC3E}">
        <p14:creationId xmlns:p14="http://schemas.microsoft.com/office/powerpoint/2010/main" val="4490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Activity: </a:t>
            </a:r>
            <a:br>
              <a:rPr lang="en-US" sz="4000" dirty="0"/>
            </a:br>
            <a:r>
              <a:rPr lang="en-US" sz="4000" dirty="0"/>
              <a:t>Imminent risk</a:t>
            </a:r>
          </a:p>
        </p:txBody>
      </p:sp>
      <p:sp>
        <p:nvSpPr>
          <p:cNvPr id="6" name="Content Placeholder 2">
            <a:extLst>
              <a:ext uri="{FF2B5EF4-FFF2-40B4-BE49-F238E27FC236}">
                <a16:creationId xmlns:a16="http://schemas.microsoft.com/office/drawing/2014/main" id="{9D9A31CD-3F91-4ADC-A522-02D2AA11A5F0}"/>
              </a:ext>
            </a:extLst>
          </p:cNvPr>
          <p:cNvSpPr>
            <a:spLocks noGrp="1"/>
          </p:cNvSpPr>
          <p:nvPr>
            <p:ph idx="1"/>
          </p:nvPr>
        </p:nvSpPr>
        <p:spPr>
          <a:xfrm>
            <a:off x="7027333" y="320039"/>
            <a:ext cx="4478866" cy="5950131"/>
          </a:xfrm>
        </p:spPr>
        <p:txBody>
          <a:bodyPr/>
          <a:lstStyle/>
          <a:p>
            <a:pPr marL="0" indent="0">
              <a:buNone/>
            </a:pPr>
            <a:r>
              <a:rPr lang="en-US" b="1" dirty="0">
                <a:solidFill>
                  <a:srgbClr val="0E0E0E"/>
                </a:solidFill>
                <a:effectLst/>
              </a:rPr>
              <a:t>Activity: Navigating Consent, Assessment, and Dealing with Unsupportive Families</a:t>
            </a:r>
            <a:endParaRPr lang="en-US" dirty="0">
              <a:solidFill>
                <a:srgbClr val="0E0E0E"/>
              </a:solidFill>
              <a:effectLst/>
            </a:endParaRPr>
          </a:p>
          <a:p>
            <a:r>
              <a:rPr lang="en-US" dirty="0">
                <a:solidFill>
                  <a:srgbClr val="0E0E0E"/>
                </a:solidFill>
              </a:rPr>
              <a:t>In small groups, review the case study of a girl at imminent risk of child marriage.</a:t>
            </a:r>
          </a:p>
          <a:p>
            <a:r>
              <a:rPr lang="en-US" dirty="0">
                <a:solidFill>
                  <a:srgbClr val="0E0E0E"/>
                </a:solidFill>
              </a:rPr>
              <a:t>Discuss how to seek consent and conduct an assessment to understand her feelings, risks, and support systems.</a:t>
            </a:r>
          </a:p>
          <a:p>
            <a:r>
              <a:rPr lang="en-US" dirty="0">
                <a:solidFill>
                  <a:srgbClr val="0E0E0E"/>
                </a:solidFill>
              </a:rPr>
              <a:t>Explore strategies for engaging unsupportive families using safety protocols.</a:t>
            </a:r>
          </a:p>
        </p:txBody>
      </p:sp>
    </p:spTree>
    <p:extLst>
      <p:ext uri="{BB962C8B-B14F-4D97-AF65-F5344CB8AC3E}">
        <p14:creationId xmlns:p14="http://schemas.microsoft.com/office/powerpoint/2010/main" val="45860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265176"/>
            <a:ext cx="11435983" cy="1075380"/>
          </a:xfrm>
        </p:spPr>
        <p:txBody>
          <a:bodyPr/>
          <a:lstStyle/>
          <a:p>
            <a:r>
              <a:rPr lang="en-US" dirty="0"/>
              <a:t>REDUCING HARM:</a:t>
            </a:r>
            <a:br>
              <a:rPr lang="en-US" dirty="0"/>
            </a:br>
            <a:r>
              <a:rPr lang="en-US" dirty="0"/>
              <a:t>WHEN THE MARRIAGE WILL PROCEED</a:t>
            </a:r>
          </a:p>
        </p:txBody>
      </p:sp>
      <p:sp>
        <p:nvSpPr>
          <p:cNvPr id="6" name="Content Placeholder 2">
            <a:extLst>
              <a:ext uri="{FF2B5EF4-FFF2-40B4-BE49-F238E27FC236}">
                <a16:creationId xmlns:a16="http://schemas.microsoft.com/office/drawing/2014/main" id="{1CFB6668-D718-4396-BAB3-9E5B3BC41292}"/>
              </a:ext>
            </a:extLst>
          </p:cNvPr>
          <p:cNvSpPr>
            <a:spLocks noGrp="1"/>
          </p:cNvSpPr>
          <p:nvPr>
            <p:ph idx="1"/>
          </p:nvPr>
        </p:nvSpPr>
        <p:spPr>
          <a:xfrm>
            <a:off x="539496" y="1779613"/>
            <a:ext cx="11073383" cy="4529748"/>
          </a:xfrm>
        </p:spPr>
        <p:txBody>
          <a:bodyPr>
            <a:normAutofit fontScale="85000" lnSpcReduction="20000"/>
          </a:bodyPr>
          <a:lstStyle/>
          <a:p>
            <a:pPr marL="0" indent="0">
              <a:buClr>
                <a:schemeClr val="accent4">
                  <a:lumMod val="75000"/>
                </a:schemeClr>
              </a:buClr>
              <a:buNone/>
            </a:pPr>
            <a:r>
              <a:rPr lang="en-US" sz="1600" b="1" dirty="0">
                <a:solidFill>
                  <a:schemeClr val="tx1"/>
                </a:solidFill>
                <a:cs typeface="Calibri" panose="020F0502020204030204" pitchFamily="34" charset="0"/>
              </a:rPr>
              <a:t>Girls whose marriages are in process of moving forward : </a:t>
            </a:r>
          </a:p>
          <a:p>
            <a:pPr marL="0" indent="0">
              <a:buClr>
                <a:schemeClr val="accent4">
                  <a:lumMod val="75000"/>
                </a:schemeClr>
              </a:buClr>
              <a:buNone/>
            </a:pPr>
            <a:r>
              <a:rPr lang="en-US" sz="1600" b="1" dirty="0">
                <a:solidFill>
                  <a:schemeClr val="tx1"/>
                </a:solidFill>
                <a:cs typeface="Calibri" panose="020F0502020204030204" pitchFamily="34" charset="0"/>
              </a:rPr>
              <a:t>Provide information. </a:t>
            </a:r>
            <a:r>
              <a:rPr lang="en-US" sz="1600" dirty="0">
                <a:solidFill>
                  <a:schemeClr val="tx1"/>
                </a:solidFill>
                <a:cs typeface="Calibri" panose="020F0502020204030204" pitchFamily="34" charset="0"/>
              </a:rPr>
              <a:t>Once you have gathered enough information, you will provide information to the girl. You can start by asking the girl “how do you think getting married will impact your life?”; it is also helpful to use communication materials that your office may already have.</a:t>
            </a:r>
          </a:p>
          <a:p>
            <a:pPr marL="0" indent="0">
              <a:buClr>
                <a:schemeClr val="accent4">
                  <a:lumMod val="75000"/>
                </a:schemeClr>
              </a:buClr>
              <a:buNone/>
            </a:pPr>
            <a:r>
              <a:rPr lang="en-US" sz="1600" b="1" dirty="0">
                <a:solidFill>
                  <a:schemeClr val="tx1"/>
                </a:solidFill>
                <a:cs typeface="Calibri" panose="020F0502020204030204" pitchFamily="34" charset="0"/>
              </a:rPr>
              <a:t>REDUCING HARM becomes focus</a:t>
            </a:r>
          </a:p>
          <a:p>
            <a:pPr>
              <a:buClrTx/>
              <a:buFont typeface="Arial" panose="020B0604020202020204" pitchFamily="34" charset="0"/>
              <a:buChar char="•"/>
            </a:pPr>
            <a:r>
              <a:rPr lang="en-US" sz="1600" dirty="0">
                <a:solidFill>
                  <a:schemeClr val="tx1"/>
                </a:solidFill>
                <a:cs typeface="Calibri" panose="020F0502020204030204" pitchFamily="34" charset="0"/>
              </a:rPr>
              <a:t>  Assess with her:</a:t>
            </a:r>
          </a:p>
          <a:p>
            <a:pPr lvl="2">
              <a:buClrTx/>
              <a:buFont typeface="Arial" panose="020B0604020202020204" pitchFamily="34" charset="0"/>
              <a:buChar char="•"/>
            </a:pPr>
            <a:r>
              <a:rPr lang="en-US" sz="1600" dirty="0">
                <a:solidFill>
                  <a:schemeClr val="tx1"/>
                </a:solidFill>
                <a:cs typeface="Calibri" panose="020F0502020204030204" pitchFamily="34" charset="0"/>
              </a:rPr>
              <a:t>What are her feelings about the marriage?</a:t>
            </a:r>
          </a:p>
          <a:p>
            <a:pPr lvl="2">
              <a:buClrTx/>
              <a:buFont typeface="Arial" panose="020B0604020202020204" pitchFamily="34" charset="0"/>
              <a:buChar char="•"/>
            </a:pPr>
            <a:r>
              <a:rPr lang="en-US" sz="1600" dirty="0">
                <a:solidFill>
                  <a:schemeClr val="tx1"/>
                </a:solidFill>
                <a:cs typeface="Calibri" panose="020F0502020204030204" pitchFamily="34" charset="0"/>
              </a:rPr>
              <a:t>What are her questions/concerns?</a:t>
            </a:r>
          </a:p>
          <a:p>
            <a:pPr lvl="2">
              <a:buClrTx/>
              <a:buFont typeface="Arial" panose="020B0604020202020204" pitchFamily="34" charset="0"/>
              <a:buChar char="•"/>
            </a:pPr>
            <a:r>
              <a:rPr lang="en-US" sz="1600" dirty="0">
                <a:solidFill>
                  <a:schemeClr val="tx1"/>
                </a:solidFill>
                <a:cs typeface="Calibri" panose="020F0502020204030204" pitchFamily="34" charset="0"/>
              </a:rPr>
              <a:t>What are the potential risks for her?</a:t>
            </a:r>
          </a:p>
          <a:p>
            <a:pPr>
              <a:buClrTx/>
              <a:buFont typeface="Arial" panose="020B0604020202020204" pitchFamily="34" charset="0"/>
              <a:buChar char="•"/>
            </a:pPr>
            <a:r>
              <a:rPr lang="en-US" sz="1600" dirty="0">
                <a:solidFill>
                  <a:schemeClr val="tx1"/>
                </a:solidFill>
                <a:cs typeface="Calibri" panose="020F0502020204030204" pitchFamily="34" charset="0"/>
              </a:rPr>
              <a:t> Carry out safety planning.</a:t>
            </a:r>
          </a:p>
          <a:p>
            <a:pPr>
              <a:buClrTx/>
              <a:buFont typeface="Arial" panose="020B0604020202020204" pitchFamily="34" charset="0"/>
              <a:buChar char="•"/>
            </a:pPr>
            <a:r>
              <a:rPr lang="en-US" sz="1600" dirty="0">
                <a:solidFill>
                  <a:schemeClr val="tx1"/>
                </a:solidFill>
                <a:cs typeface="Calibri" panose="020F0502020204030204" pitchFamily="34" charset="0"/>
              </a:rPr>
              <a:t> Provide information. </a:t>
            </a:r>
          </a:p>
          <a:p>
            <a:pPr>
              <a:buClrTx/>
              <a:buFont typeface="Arial" panose="020B0604020202020204" pitchFamily="34" charset="0"/>
              <a:buChar char="•"/>
            </a:pPr>
            <a:r>
              <a:rPr lang="en-US" sz="1600" dirty="0">
                <a:solidFill>
                  <a:schemeClr val="tx1"/>
                </a:solidFill>
                <a:cs typeface="Calibri" panose="020F0502020204030204" pitchFamily="34" charset="0"/>
              </a:rPr>
              <a:t>  Keep or get the girl involved in services.</a:t>
            </a:r>
          </a:p>
          <a:p>
            <a:pPr>
              <a:buClrTx/>
              <a:buFont typeface="Arial" panose="020B0604020202020204" pitchFamily="34" charset="0"/>
              <a:buChar char="•"/>
            </a:pPr>
            <a:r>
              <a:rPr lang="en-US" sz="1600" dirty="0">
                <a:solidFill>
                  <a:schemeClr val="tx1"/>
                </a:solidFill>
                <a:cs typeface="Calibri" panose="020F0502020204030204" pitchFamily="34" charset="0"/>
              </a:rPr>
              <a:t>  Help the girl identify a supportive person in her life.</a:t>
            </a:r>
          </a:p>
          <a:p>
            <a:pPr>
              <a:buClrTx/>
              <a:buFont typeface="Arial" panose="020B0604020202020204" pitchFamily="34" charset="0"/>
              <a:buChar char="•"/>
            </a:pPr>
            <a:r>
              <a:rPr lang="en-US" sz="1600" dirty="0">
                <a:solidFill>
                  <a:schemeClr val="tx1"/>
                </a:solidFill>
                <a:cs typeface="Calibri" panose="020F0502020204030204" pitchFamily="34" charset="0"/>
              </a:rPr>
              <a:t>  Advocate for the girl. </a:t>
            </a:r>
          </a:p>
          <a:p>
            <a:pPr>
              <a:buClrTx/>
              <a:buFont typeface="Arial" panose="020B0604020202020204" pitchFamily="34" charset="0"/>
              <a:buChar char="•"/>
            </a:pPr>
            <a:r>
              <a:rPr lang="en-US" sz="1600" dirty="0">
                <a:solidFill>
                  <a:schemeClr val="tx1"/>
                </a:solidFill>
                <a:cs typeface="Calibri" panose="020F0502020204030204" pitchFamily="34" charset="0"/>
              </a:rPr>
              <a:t>  Engage a supportive caregiver.</a:t>
            </a:r>
          </a:p>
        </p:txBody>
      </p:sp>
    </p:spTree>
    <p:extLst>
      <p:ext uri="{BB962C8B-B14F-4D97-AF65-F5344CB8AC3E}">
        <p14:creationId xmlns:p14="http://schemas.microsoft.com/office/powerpoint/2010/main" val="253183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girls WHO ARE already married</a:t>
            </a:r>
          </a:p>
        </p:txBody>
      </p:sp>
      <p:sp>
        <p:nvSpPr>
          <p:cNvPr id="3" name="Content Placeholder 2"/>
          <p:cNvSpPr>
            <a:spLocks noGrp="1"/>
          </p:cNvSpPr>
          <p:nvPr>
            <p:ph idx="1"/>
          </p:nvPr>
        </p:nvSpPr>
        <p:spPr>
          <a:xfrm>
            <a:off x="622912" y="2286001"/>
            <a:ext cx="10121288" cy="461666"/>
          </a:xfrm>
        </p:spPr>
        <p:txBody>
          <a:bodyPr>
            <a:normAutofit/>
          </a:bodyPr>
          <a:lstStyle/>
          <a:p>
            <a:pPr marL="0" indent="0">
              <a:buNone/>
            </a:pPr>
            <a:r>
              <a:rPr lang="en-US" sz="2000" b="1" dirty="0">
                <a:solidFill>
                  <a:schemeClr val="tx1"/>
                </a:solidFill>
              </a:rPr>
              <a:t>Key assessment points include</a:t>
            </a:r>
            <a:r>
              <a:rPr lang="en-US" sz="2000" dirty="0">
                <a:solidFill>
                  <a:schemeClr val="tx1"/>
                </a:solidFill>
              </a:rPr>
              <a:t>:</a:t>
            </a:r>
          </a:p>
        </p:txBody>
      </p:sp>
      <p:sp>
        <p:nvSpPr>
          <p:cNvPr id="6" name="TextBox 5">
            <a:extLst>
              <a:ext uri="{FF2B5EF4-FFF2-40B4-BE49-F238E27FC236}">
                <a16:creationId xmlns:a16="http://schemas.microsoft.com/office/drawing/2014/main" id="{8ACB7C72-7AEF-91B6-183C-D6F0FEC29AD1}"/>
              </a:ext>
            </a:extLst>
          </p:cNvPr>
          <p:cNvSpPr txBox="1"/>
          <p:nvPr/>
        </p:nvSpPr>
        <p:spPr>
          <a:xfrm>
            <a:off x="589935" y="1737000"/>
            <a:ext cx="10154265" cy="461665"/>
          </a:xfrm>
          <a:prstGeom prst="rect">
            <a:avLst/>
          </a:prstGeom>
          <a:noFill/>
        </p:spPr>
        <p:txBody>
          <a:bodyPr wrap="square">
            <a:spAutoFit/>
          </a:bodyPr>
          <a:lstStyle/>
          <a:p>
            <a:r>
              <a:rPr lang="en-US" sz="2400" b="1" dirty="0">
                <a:solidFill>
                  <a:schemeClr val="tx1"/>
                </a:solidFill>
                <a:cs typeface="Calibri" panose="020F0502020204030204" pitchFamily="34" charset="0"/>
              </a:rPr>
              <a:t>For girls who are already married, carry out case management process: </a:t>
            </a:r>
          </a:p>
        </p:txBody>
      </p:sp>
      <p:sp>
        <p:nvSpPr>
          <p:cNvPr id="5" name="Content Placeholder 2">
            <a:extLst>
              <a:ext uri="{FF2B5EF4-FFF2-40B4-BE49-F238E27FC236}">
                <a16:creationId xmlns:a16="http://schemas.microsoft.com/office/drawing/2014/main" id="{5ED356B4-DC1E-43DF-81DA-68D1CC8263E6}"/>
              </a:ext>
            </a:extLst>
          </p:cNvPr>
          <p:cNvSpPr txBox="1">
            <a:spLocks/>
          </p:cNvSpPr>
          <p:nvPr/>
        </p:nvSpPr>
        <p:spPr bwMode="auto">
          <a:xfrm>
            <a:off x="622912" y="2806658"/>
            <a:ext cx="10121288" cy="3633469"/>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marL="90488" indent="-90488" algn="l" rtl="0" eaLnBrk="0" fontAlgn="base" hangingPunct="0">
              <a:lnSpc>
                <a:spcPct val="110000"/>
              </a:lnSpc>
              <a:spcBef>
                <a:spcPts val="1200"/>
              </a:spcBef>
              <a:spcAft>
                <a:spcPts val="200"/>
              </a:spcAft>
              <a:buClr>
                <a:srgbClr val="E8722D"/>
              </a:buClr>
              <a:buSzPct val="100000"/>
              <a:buFont typeface="Tw Cen MT" pitchFamily="34" charset="0"/>
              <a:buChar char=" "/>
              <a:defRPr sz="2200" kern="1200" spc="3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spc="3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Nature of sexual relationship – forced sex? Pain during intercourse?</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Girl’s understanding of reproductive health and her own body.</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Pregnancy and early motherhood.</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Intimate partner violence (IPV); including abuse from spouse.</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Violence or control by other family members including in-laws.</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Access to and control over money.</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School attendance and learning opportunities.</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Social support system – is she isolated or connected?</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Emotional well-being – how does she feel about the marriage and her future?</a:t>
            </a:r>
          </a:p>
          <a:p>
            <a:pPr lvl="1" indent="-265113">
              <a:lnSpc>
                <a:spcPct val="100000"/>
              </a:lnSpc>
              <a:buClrTx/>
              <a:buFont typeface="Arial" panose="020B0604020202020204" pitchFamily="34" charset="0"/>
              <a:buChar char="•"/>
            </a:pPr>
            <a:r>
              <a:rPr lang="en-US" dirty="0">
                <a:solidFill>
                  <a:schemeClr val="tx1"/>
                </a:solidFill>
                <a:cs typeface="Calibri" panose="020F0502020204030204" pitchFamily="34" charset="0"/>
              </a:rPr>
              <a:t>Consider linking her to group support as a safe first step before individual engagement.</a:t>
            </a:r>
          </a:p>
        </p:txBody>
      </p:sp>
    </p:spTree>
    <p:extLst>
      <p:ext uri="{BB962C8B-B14F-4D97-AF65-F5344CB8AC3E}">
        <p14:creationId xmlns:p14="http://schemas.microsoft.com/office/powerpoint/2010/main" val="361708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Girls WHO already married</a:t>
            </a:r>
            <a:endParaRPr lang="en-US" dirty="0"/>
          </a:p>
        </p:txBody>
      </p:sp>
      <p:sp>
        <p:nvSpPr>
          <p:cNvPr id="3" name="Content Placeholder 2"/>
          <p:cNvSpPr>
            <a:spLocks noGrp="1"/>
          </p:cNvSpPr>
          <p:nvPr>
            <p:ph idx="1"/>
          </p:nvPr>
        </p:nvSpPr>
        <p:spPr>
          <a:xfrm>
            <a:off x="625359" y="1820402"/>
            <a:ext cx="10076878" cy="4553077"/>
          </a:xfrm>
        </p:spPr>
        <p:txBody>
          <a:bodyPr>
            <a:normAutofit/>
          </a:bodyPr>
          <a:lstStyle/>
          <a:p>
            <a:pPr marL="0" indent="0">
              <a:buNone/>
            </a:pPr>
            <a:r>
              <a:rPr lang="en-US" sz="2400" b="1" dirty="0">
                <a:solidFill>
                  <a:schemeClr val="tx1"/>
                </a:solidFill>
              </a:rPr>
              <a:t>Action plan should include: </a:t>
            </a:r>
          </a:p>
          <a:p>
            <a:pPr marL="233363" indent="-233363">
              <a:buClrTx/>
              <a:buFont typeface="Arial" panose="020B0604020202020204" pitchFamily="34" charset="0"/>
              <a:buChar char="•"/>
            </a:pPr>
            <a:r>
              <a:rPr lang="en-US" b="1" dirty="0">
                <a:solidFill>
                  <a:schemeClr val="tx1"/>
                </a:solidFill>
              </a:rPr>
              <a:t>Provide information to the girl about health, safety, and psychosocial consequences of child marriage </a:t>
            </a:r>
          </a:p>
          <a:p>
            <a:pPr marL="519113" lvl="1" indent="-285750">
              <a:buClrTx/>
              <a:buFont typeface="Arial" panose="020B0604020202020204" pitchFamily="34" charset="0"/>
              <a:buChar char="•"/>
            </a:pPr>
            <a:r>
              <a:rPr lang="en-US" dirty="0">
                <a:solidFill>
                  <a:schemeClr val="tx1"/>
                </a:solidFill>
              </a:rPr>
              <a:t>Provide information about health and reproductive health services, including family planning, safety and security services, psychosocial services and any other relevant support </a:t>
            </a:r>
          </a:p>
          <a:p>
            <a:pPr marL="519113" lvl="1" indent="-285750">
              <a:buClrTx/>
              <a:buFont typeface="Arial" panose="020B0604020202020204" pitchFamily="34" charset="0"/>
              <a:buChar char="•"/>
            </a:pPr>
            <a:r>
              <a:rPr lang="en-US" dirty="0">
                <a:solidFill>
                  <a:schemeClr val="tx1"/>
                </a:solidFill>
              </a:rPr>
              <a:t>Legal counseling services</a:t>
            </a:r>
          </a:p>
          <a:p>
            <a:pPr marL="233363" indent="-233363">
              <a:buClrTx/>
              <a:buFont typeface="Arial" panose="020B0604020202020204" pitchFamily="34" charset="0"/>
              <a:buChar char="•"/>
            </a:pPr>
            <a:r>
              <a:rPr lang="en-US" b="1" dirty="0">
                <a:solidFill>
                  <a:schemeClr val="tx1"/>
                </a:solidFill>
              </a:rPr>
              <a:t>Safety planning</a:t>
            </a:r>
          </a:p>
          <a:p>
            <a:pPr marL="233363" indent="-233363">
              <a:buClrTx/>
              <a:buFont typeface="Arial" panose="020B0604020202020204" pitchFamily="34" charset="0"/>
              <a:buChar char="•"/>
            </a:pPr>
            <a:r>
              <a:rPr lang="en-US" b="1" dirty="0">
                <a:solidFill>
                  <a:schemeClr val="tx1"/>
                </a:solidFill>
              </a:rPr>
              <a:t>Identify &amp; engage a supportive adult</a:t>
            </a:r>
          </a:p>
          <a:p>
            <a:pPr marL="233363" indent="-233363">
              <a:buClrTx/>
              <a:buFont typeface="Arial" panose="020B0604020202020204" pitchFamily="34" charset="0"/>
              <a:buChar char="•"/>
            </a:pPr>
            <a:r>
              <a:rPr lang="en-US" b="1" dirty="0">
                <a:solidFill>
                  <a:schemeClr val="tx1"/>
                </a:solidFill>
              </a:rPr>
              <a:t>Identify positive coping strategies</a:t>
            </a:r>
          </a:p>
          <a:p>
            <a:pPr marL="233363" indent="-233363">
              <a:buClrTx/>
              <a:buFont typeface="Arial" panose="020B0604020202020204" pitchFamily="34" charset="0"/>
              <a:buChar char="•"/>
            </a:pPr>
            <a:r>
              <a:rPr lang="en-US" b="1" dirty="0">
                <a:solidFill>
                  <a:schemeClr val="tx1"/>
                </a:solidFill>
              </a:rPr>
              <a:t>Referrals as necessary</a:t>
            </a:r>
          </a:p>
          <a:p>
            <a:pPr>
              <a:buClr>
                <a:schemeClr val="accent4">
                  <a:lumMod val="75000"/>
                </a:schemeClr>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06891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68710"/>
            <a:ext cx="11435983" cy="971846"/>
          </a:xfrm>
        </p:spPr>
        <p:txBody>
          <a:bodyPr/>
          <a:lstStyle/>
          <a:p>
            <a:r>
              <a:rPr lang="en-US" dirty="0"/>
              <a:t>What if there are no supportive adults?</a:t>
            </a:r>
          </a:p>
        </p:txBody>
      </p:sp>
      <p:sp>
        <p:nvSpPr>
          <p:cNvPr id="4" name="Content Placeholder 2">
            <a:extLst>
              <a:ext uri="{FF2B5EF4-FFF2-40B4-BE49-F238E27FC236}">
                <a16:creationId xmlns:a16="http://schemas.microsoft.com/office/drawing/2014/main" id="{C8C43CD4-317F-4711-9399-E53FDAF16497}"/>
              </a:ext>
            </a:extLst>
          </p:cNvPr>
          <p:cNvSpPr txBox="1">
            <a:spLocks/>
          </p:cNvSpPr>
          <p:nvPr/>
        </p:nvSpPr>
        <p:spPr bwMode="auto">
          <a:xfrm>
            <a:off x="540426" y="2017407"/>
            <a:ext cx="10625958" cy="2545264"/>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marL="90488" indent="-90488" algn="l" rtl="0" eaLnBrk="0" fontAlgn="base" hangingPunct="0">
              <a:lnSpc>
                <a:spcPct val="110000"/>
              </a:lnSpc>
              <a:spcBef>
                <a:spcPts val="1200"/>
              </a:spcBef>
              <a:spcAft>
                <a:spcPts val="200"/>
              </a:spcAft>
              <a:buClr>
                <a:srgbClr val="E8722D"/>
              </a:buClr>
              <a:buSzPct val="100000"/>
              <a:buFont typeface="Tw Cen MT" pitchFamily="34" charset="0"/>
              <a:buChar char=" "/>
              <a:defRPr sz="2200" kern="1200" spc="3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spc="3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344488" indent="-344488">
              <a:buClrTx/>
              <a:buFont typeface="Arial" panose="020B0604020202020204" pitchFamily="34" charset="0"/>
              <a:buChar char="•"/>
            </a:pPr>
            <a:r>
              <a:rPr lang="en-US" sz="2400" dirty="0">
                <a:solidFill>
                  <a:schemeClr val="tx1"/>
                </a:solidFill>
              </a:rPr>
              <a:t>Caseworker may be the only person she trusts</a:t>
            </a:r>
          </a:p>
          <a:p>
            <a:pPr marL="344488" indent="-344488">
              <a:buClrTx/>
              <a:buFont typeface="Arial" panose="020B0604020202020204" pitchFamily="34" charset="0"/>
              <a:buChar char="•"/>
            </a:pPr>
            <a:r>
              <a:rPr lang="en-US" sz="2400" dirty="0">
                <a:solidFill>
                  <a:schemeClr val="tx1"/>
                </a:solidFill>
              </a:rPr>
              <a:t>Focus on preserving the girl’s access to you and your program’s services</a:t>
            </a:r>
          </a:p>
          <a:p>
            <a:pPr marL="344488" indent="-344488">
              <a:buClrTx/>
              <a:buFont typeface="Arial" panose="020B0604020202020204" pitchFamily="34" charset="0"/>
              <a:buChar char="•"/>
            </a:pPr>
            <a:r>
              <a:rPr lang="en-US" sz="2400" dirty="0">
                <a:solidFill>
                  <a:schemeClr val="tx1"/>
                </a:solidFill>
              </a:rPr>
              <a:t>Do NOT try to engage an unsupportive caregiver:</a:t>
            </a:r>
          </a:p>
          <a:p>
            <a:pPr marL="625475" lvl="2" indent="-280988">
              <a:buClrTx/>
              <a:buFont typeface="Arial" panose="020B0604020202020204" pitchFamily="34" charset="0"/>
              <a:buChar char="•"/>
            </a:pPr>
            <a:r>
              <a:rPr lang="en-US" sz="2000" dirty="0">
                <a:solidFill>
                  <a:schemeClr val="tx1"/>
                </a:solidFill>
              </a:rPr>
              <a:t>If caregiver does not respond well to you discussing the early marriage they may prevent their daughter from receiving services</a:t>
            </a:r>
          </a:p>
        </p:txBody>
      </p:sp>
    </p:spTree>
    <p:extLst>
      <p:ext uri="{BB962C8B-B14F-4D97-AF65-F5344CB8AC3E}">
        <p14:creationId xmlns:p14="http://schemas.microsoft.com/office/powerpoint/2010/main" val="428957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B262-9779-A420-FC8E-A5BB9E1450E0}"/>
              </a:ext>
            </a:extLst>
          </p:cNvPr>
          <p:cNvSpPr>
            <a:spLocks noGrp="1"/>
          </p:cNvSpPr>
          <p:nvPr>
            <p:ph type="title"/>
          </p:nvPr>
        </p:nvSpPr>
        <p:spPr/>
        <p:txBody>
          <a:bodyPr>
            <a:normAutofit fontScale="90000"/>
          </a:bodyPr>
          <a:lstStyle/>
          <a:p>
            <a:br>
              <a:rPr lang="en-US" b="1" dirty="0"/>
            </a:br>
            <a:r>
              <a:rPr lang="en-US" b="1" dirty="0"/>
              <a:t>Girls Who Are Divorced, Separated or Widowed</a:t>
            </a:r>
            <a:br>
              <a:rPr lang="en-US" b="1" dirty="0"/>
            </a:br>
            <a:endParaRPr lang="fr-FR" dirty="0"/>
          </a:p>
        </p:txBody>
      </p:sp>
      <p:sp>
        <p:nvSpPr>
          <p:cNvPr id="3" name="Content Placeholder 2">
            <a:extLst>
              <a:ext uri="{FF2B5EF4-FFF2-40B4-BE49-F238E27FC236}">
                <a16:creationId xmlns:a16="http://schemas.microsoft.com/office/drawing/2014/main" id="{E9A2A68B-8A86-647F-DCE2-DB20958AFB5A}"/>
              </a:ext>
            </a:extLst>
          </p:cNvPr>
          <p:cNvSpPr>
            <a:spLocks noGrp="1"/>
          </p:cNvSpPr>
          <p:nvPr>
            <p:ph idx="1"/>
          </p:nvPr>
        </p:nvSpPr>
        <p:spPr>
          <a:xfrm>
            <a:off x="604059" y="1908680"/>
            <a:ext cx="10079491" cy="3916934"/>
          </a:xfrm>
        </p:spPr>
        <p:txBody>
          <a:bodyPr/>
          <a:lstStyle/>
          <a:p>
            <a:pPr>
              <a:buNone/>
            </a:pPr>
            <a:r>
              <a:rPr lang="en-US" dirty="0">
                <a:solidFill>
                  <a:schemeClr val="tx1"/>
                </a:solidFill>
              </a:rPr>
              <a:t>Caseworkers should explore:</a:t>
            </a:r>
          </a:p>
          <a:p>
            <a:pPr marL="233363" indent="-233363">
              <a:buClr>
                <a:schemeClr val="tx1"/>
              </a:buClr>
              <a:buFont typeface="Arial" panose="020B0604020202020204" pitchFamily="34" charset="0"/>
              <a:buChar char="•"/>
            </a:pPr>
            <a:r>
              <a:rPr lang="en-US" dirty="0">
                <a:solidFill>
                  <a:schemeClr val="tx1"/>
                </a:solidFill>
              </a:rPr>
              <a:t>Her current living situation and </a:t>
            </a:r>
            <a:r>
              <a:rPr lang="en-US" b="1" dirty="0">
                <a:solidFill>
                  <a:schemeClr val="tx1"/>
                </a:solidFill>
              </a:rPr>
              <a:t>level of family or community support</a:t>
            </a:r>
            <a:endParaRPr lang="en-US" dirty="0">
              <a:solidFill>
                <a:schemeClr val="tx1"/>
              </a:solidFill>
            </a:endParaRPr>
          </a:p>
          <a:p>
            <a:pPr marL="233363" indent="-233363">
              <a:buClr>
                <a:schemeClr val="tx1"/>
              </a:buClr>
              <a:buFont typeface="Arial" panose="020B0604020202020204" pitchFamily="34" charset="0"/>
              <a:buChar char="•"/>
            </a:pPr>
            <a:r>
              <a:rPr lang="en-US" dirty="0">
                <a:solidFill>
                  <a:schemeClr val="tx1"/>
                </a:solidFill>
              </a:rPr>
              <a:t>Whether she is facing pressure to </a:t>
            </a:r>
            <a:r>
              <a:rPr lang="en-US" b="1" dirty="0">
                <a:solidFill>
                  <a:schemeClr val="tx1"/>
                </a:solidFill>
              </a:rPr>
              <a:t>remarry</a:t>
            </a:r>
            <a:r>
              <a:rPr lang="en-US" dirty="0">
                <a:solidFill>
                  <a:schemeClr val="tx1"/>
                </a:solidFill>
              </a:rPr>
              <a:t>, especially to a family member</a:t>
            </a:r>
          </a:p>
          <a:p>
            <a:pPr marL="233363" indent="-233363">
              <a:buClr>
                <a:schemeClr val="tx1"/>
              </a:buClr>
              <a:buFont typeface="Arial" panose="020B0604020202020204" pitchFamily="34" charset="0"/>
              <a:buChar char="•"/>
            </a:pPr>
            <a:r>
              <a:rPr lang="en-US" b="1" dirty="0">
                <a:solidFill>
                  <a:schemeClr val="tx1"/>
                </a:solidFill>
              </a:rPr>
              <a:t>Custody concerns</a:t>
            </a:r>
            <a:r>
              <a:rPr lang="en-US" dirty="0">
                <a:solidFill>
                  <a:schemeClr val="tx1"/>
                </a:solidFill>
              </a:rPr>
              <a:t> if she has children</a:t>
            </a:r>
          </a:p>
          <a:p>
            <a:pPr marL="233363" indent="-233363">
              <a:buClr>
                <a:schemeClr val="tx1"/>
              </a:buClr>
              <a:buFont typeface="Arial" panose="020B0604020202020204" pitchFamily="34" charset="0"/>
              <a:buChar char="•"/>
            </a:pPr>
            <a:r>
              <a:rPr lang="en-US" dirty="0">
                <a:solidFill>
                  <a:schemeClr val="tx1"/>
                </a:solidFill>
              </a:rPr>
              <a:t>Her </a:t>
            </a:r>
            <a:r>
              <a:rPr lang="en-US" b="1" dirty="0">
                <a:solidFill>
                  <a:schemeClr val="tx1"/>
                </a:solidFill>
              </a:rPr>
              <a:t>legal rights</a:t>
            </a:r>
            <a:r>
              <a:rPr lang="en-US" dirty="0">
                <a:solidFill>
                  <a:schemeClr val="tx1"/>
                </a:solidFill>
              </a:rPr>
              <a:t> and available support options (customary and formal)</a:t>
            </a:r>
          </a:p>
          <a:p>
            <a:pPr marL="233363" indent="-233363">
              <a:buClr>
                <a:schemeClr val="tx1"/>
              </a:buClr>
              <a:buFont typeface="Arial" panose="020B0604020202020204" pitchFamily="34" charset="0"/>
              <a:buChar char="•"/>
            </a:pPr>
            <a:r>
              <a:rPr lang="en-US" dirty="0">
                <a:solidFill>
                  <a:schemeClr val="tx1"/>
                </a:solidFill>
              </a:rPr>
              <a:t>Opportunities for </a:t>
            </a:r>
            <a:r>
              <a:rPr lang="en-US" b="1" dirty="0">
                <a:solidFill>
                  <a:schemeClr val="tx1"/>
                </a:solidFill>
              </a:rPr>
              <a:t>education, livelihoods, and social reintegration</a:t>
            </a:r>
          </a:p>
          <a:p>
            <a:pPr marL="233363" indent="-233363">
              <a:buClr>
                <a:schemeClr val="tx1"/>
              </a:buClr>
              <a:buFont typeface="Arial" panose="020B0604020202020204" pitchFamily="34" charset="0"/>
              <a:buChar char="•"/>
            </a:pPr>
            <a:r>
              <a:rPr lang="en-US" b="1" dirty="0">
                <a:solidFill>
                  <a:schemeClr val="tx1"/>
                </a:solidFill>
              </a:rPr>
              <a:t>Stigma and pressure to remarry</a:t>
            </a:r>
            <a:r>
              <a:rPr lang="en-US" dirty="0">
                <a:solidFill>
                  <a:schemeClr val="tx1"/>
                </a:solidFill>
              </a:rPr>
              <a:t>, including practices like </a:t>
            </a:r>
            <a:r>
              <a:rPr lang="en-US" i="1" dirty="0">
                <a:solidFill>
                  <a:schemeClr val="tx1"/>
                </a:solidFill>
              </a:rPr>
              <a:t>bride inheritance</a:t>
            </a:r>
            <a:endParaRPr lang="en-US" dirty="0">
              <a:solidFill>
                <a:schemeClr val="tx1"/>
              </a:solidFill>
            </a:endParaRPr>
          </a:p>
        </p:txBody>
      </p:sp>
    </p:spTree>
    <p:extLst>
      <p:ext uri="{BB962C8B-B14F-4D97-AF65-F5344CB8AC3E}">
        <p14:creationId xmlns:p14="http://schemas.microsoft.com/office/powerpoint/2010/main" val="47991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21793" y="2179506"/>
            <a:ext cx="8908591" cy="2134930"/>
          </a:xfrm>
        </p:spPr>
        <p:txBody>
          <a:bodyPr/>
          <a:lstStyle/>
          <a:p>
            <a:r>
              <a:rPr lang="en-US" sz="4800" dirty="0"/>
              <a:t>GBV CASE MANAGEMENT responses to adolescent girls and Child marriage</a:t>
            </a:r>
          </a:p>
        </p:txBody>
      </p:sp>
      <p:sp>
        <p:nvSpPr>
          <p:cNvPr id="5" name="Text Placeholder 4"/>
          <p:cNvSpPr>
            <a:spLocks noGrp="1"/>
          </p:cNvSpPr>
          <p:nvPr>
            <p:ph type="body" sz="quarter" idx="10"/>
          </p:nvPr>
        </p:nvSpPr>
        <p:spPr/>
        <p:txBody>
          <a:bodyPr/>
          <a:lstStyle/>
          <a:p>
            <a:pPr>
              <a:buFont typeface="Tw Cen MT" charset="0"/>
              <a:buChar char=" "/>
              <a:defRPr/>
            </a:pPr>
            <a:r>
              <a:rPr lang="en-US" dirty="0"/>
              <a:t>MODULE 16</a:t>
            </a:r>
          </a:p>
        </p:txBody>
      </p:sp>
      <p:cxnSp>
        <p:nvCxnSpPr>
          <p:cNvPr id="7" name="Straight Connector 6"/>
          <p:cNvCxnSpPr/>
          <p:nvPr/>
        </p:nvCxnSpPr>
        <p:spPr>
          <a:xfrm>
            <a:off x="988979" y="5381389"/>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1257-DCE7-2A32-7BFF-5DCFF08B1908}"/>
              </a:ext>
            </a:extLst>
          </p:cNvPr>
          <p:cNvSpPr>
            <a:spLocks noGrp="1"/>
          </p:cNvSpPr>
          <p:nvPr>
            <p:ph type="title"/>
          </p:nvPr>
        </p:nvSpPr>
        <p:spPr>
          <a:xfrm>
            <a:off x="375016" y="204215"/>
            <a:ext cx="11435983" cy="1136341"/>
          </a:xfrm>
        </p:spPr>
        <p:txBody>
          <a:bodyPr>
            <a:normAutofit/>
          </a:bodyPr>
          <a:lstStyle/>
          <a:p>
            <a:r>
              <a:rPr lang="en-US" b="1" dirty="0"/>
              <a:t>Case Planning – Divorced/Widowed Girls</a:t>
            </a:r>
            <a:endParaRPr lang="fr-FR" dirty="0"/>
          </a:p>
        </p:txBody>
      </p:sp>
      <p:sp>
        <p:nvSpPr>
          <p:cNvPr id="3" name="Content Placeholder 2">
            <a:extLst>
              <a:ext uri="{FF2B5EF4-FFF2-40B4-BE49-F238E27FC236}">
                <a16:creationId xmlns:a16="http://schemas.microsoft.com/office/drawing/2014/main" id="{128AC847-D91C-420C-EE5B-6B6CC5787EE1}"/>
              </a:ext>
            </a:extLst>
          </p:cNvPr>
          <p:cNvSpPr>
            <a:spLocks noGrp="1"/>
          </p:cNvSpPr>
          <p:nvPr>
            <p:ph idx="1"/>
          </p:nvPr>
        </p:nvSpPr>
        <p:spPr>
          <a:xfrm>
            <a:off x="559836" y="1660849"/>
            <a:ext cx="11028784" cy="4666364"/>
          </a:xfrm>
        </p:spPr>
        <p:txBody>
          <a:bodyPr/>
          <a:lstStyle/>
          <a:p>
            <a:pPr>
              <a:buNone/>
            </a:pPr>
            <a:r>
              <a:rPr lang="en-US" sz="1800" dirty="0">
                <a:solidFill>
                  <a:schemeClr val="tx1"/>
                </a:solidFill>
                <a:cs typeface="Calibri" panose="020F0502020204030204" pitchFamily="34" charset="0"/>
              </a:rPr>
              <a:t>Caseworkers should:</a:t>
            </a:r>
          </a:p>
          <a:p>
            <a:pPr marL="233363" indent="-233363">
              <a:buClr>
                <a:schemeClr val="tx1"/>
              </a:buClr>
              <a:buFont typeface="Arial" panose="020B0604020202020204" pitchFamily="34" charset="0"/>
              <a:buChar char="•"/>
            </a:pPr>
            <a:r>
              <a:rPr lang="en-US" sz="1800" dirty="0">
                <a:solidFill>
                  <a:schemeClr val="tx1"/>
                </a:solidFill>
                <a:cs typeface="Calibri" panose="020F0502020204030204" pitchFamily="34" charset="0"/>
              </a:rPr>
              <a:t>Assess and prioritize the girl’s </a:t>
            </a:r>
            <a:r>
              <a:rPr lang="en-US" sz="1800" b="1" dirty="0">
                <a:solidFill>
                  <a:schemeClr val="tx1"/>
                </a:solidFill>
                <a:cs typeface="Calibri" panose="020F0502020204030204" pitchFamily="34" charset="0"/>
              </a:rPr>
              <a:t>safety</a:t>
            </a:r>
            <a:r>
              <a:rPr lang="en-US" sz="1800" dirty="0">
                <a:solidFill>
                  <a:schemeClr val="tx1"/>
                </a:solidFill>
                <a:cs typeface="Calibri" panose="020F0502020204030204" pitchFamily="34" charset="0"/>
              </a:rPr>
              <a:t>; explore alternative housing only if she is in immediate danger and has nowhere to go</a:t>
            </a:r>
          </a:p>
          <a:p>
            <a:pPr marL="233363" indent="-233363">
              <a:buClr>
                <a:schemeClr val="tx1"/>
              </a:buClr>
              <a:buFont typeface="Arial" panose="020B0604020202020204" pitchFamily="34" charset="0"/>
              <a:buChar char="•"/>
            </a:pPr>
            <a:r>
              <a:rPr lang="en-US" sz="1800" dirty="0">
                <a:solidFill>
                  <a:schemeClr val="tx1"/>
                </a:solidFill>
                <a:cs typeface="Calibri" panose="020F0502020204030204" pitchFamily="34" charset="0"/>
              </a:rPr>
              <a:t>Support her access to </a:t>
            </a:r>
            <a:r>
              <a:rPr lang="en-US" sz="1800" b="1" dirty="0">
                <a:solidFill>
                  <a:schemeClr val="tx1"/>
                </a:solidFill>
                <a:cs typeface="Calibri" panose="020F0502020204030204" pitchFamily="34" charset="0"/>
              </a:rPr>
              <a:t>legal assistance</a:t>
            </a:r>
            <a:r>
              <a:rPr lang="en-US" sz="1800" dirty="0">
                <a:solidFill>
                  <a:schemeClr val="tx1"/>
                </a:solidFill>
                <a:cs typeface="Calibri" panose="020F0502020204030204" pitchFamily="34" charset="0"/>
              </a:rPr>
              <a:t>, especially regarding custody, inheritance and protection from forced remarriage</a:t>
            </a:r>
          </a:p>
          <a:p>
            <a:pPr marL="233363" indent="-233363">
              <a:buClr>
                <a:schemeClr val="tx1"/>
              </a:buClr>
              <a:buFont typeface="Arial" panose="020B0604020202020204" pitchFamily="34" charset="0"/>
              <a:buChar char="•"/>
            </a:pPr>
            <a:r>
              <a:rPr lang="en-US" sz="1800" dirty="0">
                <a:solidFill>
                  <a:schemeClr val="tx1"/>
                </a:solidFill>
                <a:cs typeface="Calibri" panose="020F0502020204030204" pitchFamily="34" charset="0"/>
              </a:rPr>
              <a:t>Connect her to </a:t>
            </a:r>
            <a:r>
              <a:rPr lang="en-US" sz="1800" b="1" dirty="0">
                <a:solidFill>
                  <a:schemeClr val="tx1"/>
                </a:solidFill>
                <a:cs typeface="Calibri" panose="020F0502020204030204" pitchFamily="34" charset="0"/>
              </a:rPr>
              <a:t>livelihood programs</a:t>
            </a:r>
          </a:p>
          <a:p>
            <a:pPr marL="233363" indent="-233363">
              <a:buClr>
                <a:schemeClr val="tx1"/>
              </a:buClr>
              <a:buFont typeface="Arial" panose="020B0604020202020204" pitchFamily="34" charset="0"/>
              <a:buChar char="•"/>
            </a:pPr>
            <a:r>
              <a:rPr lang="en-US" sz="1800" dirty="0">
                <a:solidFill>
                  <a:schemeClr val="tx1"/>
                </a:solidFill>
                <a:cs typeface="Calibri" panose="020F0502020204030204" pitchFamily="34" charset="0"/>
              </a:rPr>
              <a:t>Link her to </a:t>
            </a:r>
            <a:r>
              <a:rPr lang="en-US" sz="1800" b="1" dirty="0">
                <a:solidFill>
                  <a:schemeClr val="tx1"/>
                </a:solidFill>
                <a:cs typeface="Calibri" panose="020F0502020204030204" pitchFamily="34" charset="0"/>
              </a:rPr>
              <a:t>existing adolescent programs,</a:t>
            </a:r>
            <a:r>
              <a:rPr lang="en-US" sz="1800" dirty="0">
                <a:solidFill>
                  <a:schemeClr val="tx1"/>
                </a:solidFill>
                <a:cs typeface="Calibri" panose="020F0502020204030204" pitchFamily="34" charset="0"/>
              </a:rPr>
              <a:t> including safe spaces, peer groups, or skills-building activities</a:t>
            </a:r>
          </a:p>
          <a:p>
            <a:pPr marL="233363" indent="-233363">
              <a:buClr>
                <a:schemeClr val="tx1"/>
              </a:buClr>
              <a:buFont typeface="Arial" panose="020B0604020202020204" pitchFamily="34" charset="0"/>
              <a:buChar char="•"/>
            </a:pPr>
            <a:r>
              <a:rPr lang="en-US" sz="1800" dirty="0">
                <a:solidFill>
                  <a:schemeClr val="tx1"/>
                </a:solidFill>
                <a:cs typeface="Calibri" panose="020F0502020204030204" pitchFamily="34" charset="0"/>
              </a:rPr>
              <a:t>Refer to </a:t>
            </a:r>
            <a:r>
              <a:rPr lang="en-US" sz="1800" b="1" dirty="0">
                <a:solidFill>
                  <a:schemeClr val="tx1"/>
                </a:solidFill>
                <a:cs typeface="Calibri" panose="020F0502020204030204" pitchFamily="34" charset="0"/>
              </a:rPr>
              <a:t>psychosocial support </a:t>
            </a:r>
            <a:r>
              <a:rPr lang="en-US" sz="1800" dirty="0">
                <a:solidFill>
                  <a:schemeClr val="tx1"/>
                </a:solidFill>
                <a:cs typeface="Calibri" panose="020F0502020204030204" pitchFamily="34" charset="0"/>
              </a:rPr>
              <a:t>to address grief, stigma, or caring for a child</a:t>
            </a:r>
          </a:p>
          <a:p>
            <a:pPr marL="233363" indent="-233363">
              <a:buClr>
                <a:schemeClr val="tx1"/>
              </a:buClr>
              <a:buFont typeface="Arial" panose="020B0604020202020204" pitchFamily="34" charset="0"/>
              <a:buChar char="•"/>
            </a:pPr>
            <a:r>
              <a:rPr lang="en-US" sz="1800" dirty="0">
                <a:solidFill>
                  <a:schemeClr val="tx1"/>
                </a:solidFill>
                <a:cs typeface="Calibri" panose="020F0502020204030204" pitchFamily="34" charset="0"/>
              </a:rPr>
              <a:t>Involve supportive adults </a:t>
            </a:r>
            <a:r>
              <a:rPr lang="en-US" sz="1800" b="1" dirty="0">
                <a:solidFill>
                  <a:schemeClr val="tx1"/>
                </a:solidFill>
                <a:cs typeface="Calibri" panose="020F0502020204030204" pitchFamily="34" charset="0"/>
              </a:rPr>
              <a:t>only with her consent</a:t>
            </a:r>
            <a:r>
              <a:rPr lang="en-US" sz="1800" dirty="0">
                <a:solidFill>
                  <a:schemeClr val="tx1"/>
                </a:solidFill>
                <a:cs typeface="Calibri" panose="020F0502020204030204" pitchFamily="34" charset="0"/>
              </a:rPr>
              <a:t> and based on risk assessment</a:t>
            </a:r>
          </a:p>
          <a:p>
            <a:pPr marL="233363" indent="-233363">
              <a:buClr>
                <a:schemeClr val="tx1"/>
              </a:buClr>
              <a:buFont typeface="Arial" panose="020B0604020202020204" pitchFamily="34" charset="0"/>
              <a:buChar char="•"/>
            </a:pPr>
            <a:r>
              <a:rPr lang="en-US" sz="1800" dirty="0">
                <a:solidFill>
                  <a:schemeClr val="tx1"/>
                </a:solidFill>
                <a:cs typeface="Calibri" panose="020F0502020204030204" pitchFamily="34" charset="0"/>
              </a:rPr>
              <a:t>“Building new identities beyond marriage” as a long-term goal</a:t>
            </a:r>
            <a:endParaRPr lang="en-US" dirty="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163890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44C6C-EDC2-FDCF-6D4B-39B54F474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B090B-7A53-1E64-BD91-FCD9FD4F426E}"/>
              </a:ext>
            </a:extLst>
          </p:cNvPr>
          <p:cNvSpPr>
            <a:spLocks noGrp="1"/>
          </p:cNvSpPr>
          <p:nvPr>
            <p:ph type="title"/>
          </p:nvPr>
        </p:nvSpPr>
        <p:spPr>
          <a:xfrm>
            <a:off x="375016" y="204215"/>
            <a:ext cx="11435983" cy="1136341"/>
          </a:xfrm>
        </p:spPr>
        <p:txBody>
          <a:bodyPr>
            <a:normAutofit/>
          </a:bodyPr>
          <a:lstStyle/>
          <a:p>
            <a:r>
              <a:rPr lang="en-US" b="1" dirty="0"/>
              <a:t>Case study Group Work</a:t>
            </a:r>
            <a:endParaRPr lang="fr-FR" dirty="0"/>
          </a:p>
        </p:txBody>
      </p:sp>
      <p:sp>
        <p:nvSpPr>
          <p:cNvPr id="3" name="Content Placeholder 2">
            <a:extLst>
              <a:ext uri="{FF2B5EF4-FFF2-40B4-BE49-F238E27FC236}">
                <a16:creationId xmlns:a16="http://schemas.microsoft.com/office/drawing/2014/main" id="{591FBABB-73D8-9EE9-C4DC-079D866A4D79}"/>
              </a:ext>
            </a:extLst>
          </p:cNvPr>
          <p:cNvSpPr>
            <a:spLocks noGrp="1"/>
          </p:cNvSpPr>
          <p:nvPr>
            <p:ph idx="1"/>
          </p:nvPr>
        </p:nvSpPr>
        <p:spPr>
          <a:xfrm>
            <a:off x="628718" y="2077501"/>
            <a:ext cx="9734259" cy="2702998"/>
          </a:xfrm>
        </p:spPr>
        <p:txBody>
          <a:bodyPr/>
          <a:lstStyle/>
          <a:p>
            <a:pPr>
              <a:buNone/>
            </a:pPr>
            <a:r>
              <a:rPr lang="en-US" b="1" dirty="0">
                <a:solidFill>
                  <a:schemeClr val="tx1"/>
                </a:solidFill>
              </a:rPr>
              <a:t>Your Tasks:</a:t>
            </a:r>
            <a:endParaRPr lang="en-US" dirty="0">
              <a:solidFill>
                <a:schemeClr val="tx1"/>
              </a:solidFill>
            </a:endParaRPr>
          </a:p>
          <a:p>
            <a:pPr marL="457200" indent="-457200">
              <a:buClrTx/>
              <a:buFont typeface="+mj-lt"/>
              <a:buAutoNum type="arabicPeriod"/>
            </a:pPr>
            <a:r>
              <a:rPr lang="en-US" dirty="0">
                <a:solidFill>
                  <a:schemeClr val="tx1"/>
                </a:solidFill>
              </a:rPr>
              <a:t>Identify which stage of child marriage the case reflects.</a:t>
            </a:r>
          </a:p>
          <a:p>
            <a:pPr marL="457200" indent="-457200">
              <a:buClrTx/>
              <a:buFont typeface="+mj-lt"/>
              <a:buAutoNum type="arabicPeriod"/>
            </a:pPr>
            <a:r>
              <a:rPr lang="en-US" dirty="0">
                <a:solidFill>
                  <a:schemeClr val="tx1"/>
                </a:solidFill>
              </a:rPr>
              <a:t>Analyze risks to both the </a:t>
            </a:r>
            <a:r>
              <a:rPr lang="en-US" b="1" dirty="0">
                <a:solidFill>
                  <a:schemeClr val="tx1"/>
                </a:solidFill>
              </a:rPr>
              <a:t>girl</a:t>
            </a:r>
            <a:r>
              <a:rPr lang="en-US" dirty="0">
                <a:solidFill>
                  <a:schemeClr val="tx1"/>
                </a:solidFill>
              </a:rPr>
              <a:t> and the </a:t>
            </a:r>
            <a:r>
              <a:rPr lang="en-US" b="1" dirty="0">
                <a:solidFill>
                  <a:schemeClr val="tx1"/>
                </a:solidFill>
              </a:rPr>
              <a:t>caseworker</a:t>
            </a:r>
            <a:r>
              <a:rPr lang="en-US" dirty="0">
                <a:solidFill>
                  <a:schemeClr val="tx1"/>
                </a:solidFill>
              </a:rPr>
              <a:t>.</a:t>
            </a:r>
          </a:p>
          <a:p>
            <a:pPr marL="457200" indent="-457200">
              <a:buClrTx/>
              <a:buFont typeface="+mj-lt"/>
              <a:buAutoNum type="arabicPeriod"/>
            </a:pPr>
            <a:r>
              <a:rPr lang="en-US" dirty="0">
                <a:solidFill>
                  <a:schemeClr val="tx1"/>
                </a:solidFill>
              </a:rPr>
              <a:t>Apply at least </a:t>
            </a:r>
            <a:r>
              <a:rPr lang="en-US" b="1" dirty="0">
                <a:solidFill>
                  <a:schemeClr val="tx1"/>
                </a:solidFill>
              </a:rPr>
              <a:t>2 safety protocols</a:t>
            </a:r>
            <a:r>
              <a:rPr lang="en-US" dirty="0">
                <a:solidFill>
                  <a:schemeClr val="tx1"/>
                </a:solidFill>
              </a:rPr>
              <a:t> to guide your approach.</a:t>
            </a:r>
          </a:p>
          <a:p>
            <a:pPr marL="457200" indent="-457200">
              <a:buClrTx/>
              <a:buFont typeface="+mj-lt"/>
              <a:buAutoNum type="arabicPeriod"/>
            </a:pPr>
            <a:r>
              <a:rPr lang="en-US" dirty="0">
                <a:solidFill>
                  <a:schemeClr val="tx1"/>
                </a:solidFill>
              </a:rPr>
              <a:t>Use the 6 steps of GBV case management to walk through the response.</a:t>
            </a:r>
          </a:p>
        </p:txBody>
      </p:sp>
    </p:spTree>
    <p:extLst>
      <p:ext uri="{BB962C8B-B14F-4D97-AF65-F5344CB8AC3E}">
        <p14:creationId xmlns:p14="http://schemas.microsoft.com/office/powerpoint/2010/main" val="419078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56DA-9A09-49F0-5D5A-7DADCFDE6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70F75-6C07-E941-6C9C-F336A93F1BF2}"/>
              </a:ext>
            </a:extLst>
          </p:cNvPr>
          <p:cNvSpPr>
            <a:spLocks noGrp="1"/>
          </p:cNvSpPr>
          <p:nvPr>
            <p:ph type="title"/>
          </p:nvPr>
        </p:nvSpPr>
        <p:spPr>
          <a:xfrm>
            <a:off x="375016" y="204215"/>
            <a:ext cx="11435983" cy="1136341"/>
          </a:xfrm>
        </p:spPr>
        <p:txBody>
          <a:bodyPr>
            <a:normAutofit/>
          </a:bodyPr>
          <a:lstStyle/>
          <a:p>
            <a:r>
              <a:rPr lang="en-US" b="1" dirty="0"/>
              <a:t>Case Study Report-Back Slides</a:t>
            </a:r>
            <a:endParaRPr lang="fr-FR" dirty="0"/>
          </a:p>
        </p:txBody>
      </p:sp>
      <p:sp>
        <p:nvSpPr>
          <p:cNvPr id="3" name="Content Placeholder 2">
            <a:extLst>
              <a:ext uri="{FF2B5EF4-FFF2-40B4-BE49-F238E27FC236}">
                <a16:creationId xmlns:a16="http://schemas.microsoft.com/office/drawing/2014/main" id="{E714110D-BF73-7D42-EC53-7D69C810AD2F}"/>
              </a:ext>
            </a:extLst>
          </p:cNvPr>
          <p:cNvSpPr>
            <a:spLocks noGrp="1"/>
          </p:cNvSpPr>
          <p:nvPr>
            <p:ph idx="1"/>
          </p:nvPr>
        </p:nvSpPr>
        <p:spPr>
          <a:xfrm>
            <a:off x="615820" y="1767424"/>
            <a:ext cx="4982092" cy="4886361"/>
          </a:xfrm>
        </p:spPr>
        <p:txBody>
          <a:bodyPr/>
          <a:lstStyle/>
          <a:p>
            <a:pPr marL="233363" indent="-233363">
              <a:buClr>
                <a:schemeClr val="tx1"/>
              </a:buClr>
              <a:buFont typeface="Arial" panose="020B0604020202020204" pitchFamily="34" charset="0"/>
              <a:buChar char="•"/>
            </a:pPr>
            <a:r>
              <a:rPr lang="en-US" b="1" dirty="0">
                <a:solidFill>
                  <a:schemeClr val="tx1"/>
                </a:solidFill>
              </a:rPr>
              <a:t>Case Summary: </a:t>
            </a:r>
            <a:r>
              <a:rPr lang="en-US" i="1" dirty="0">
                <a:solidFill>
                  <a:schemeClr val="tx1"/>
                </a:solidFill>
              </a:rPr>
              <a:t>(One-line description)</a:t>
            </a:r>
            <a:endParaRPr lang="en-US" dirty="0">
              <a:solidFill>
                <a:schemeClr val="tx1"/>
              </a:solidFill>
            </a:endParaRPr>
          </a:p>
          <a:p>
            <a:pPr marL="233363" indent="-233363">
              <a:buClr>
                <a:schemeClr val="tx1"/>
              </a:buClr>
              <a:buFont typeface="Arial" panose="020B0604020202020204" pitchFamily="34" charset="0"/>
              <a:buChar char="•"/>
            </a:pPr>
            <a:r>
              <a:rPr lang="en-US" b="1" dirty="0">
                <a:solidFill>
                  <a:schemeClr val="tx1"/>
                </a:solidFill>
              </a:rPr>
              <a:t>Stage of Child Marriage: </a:t>
            </a:r>
            <a:r>
              <a:rPr lang="en-US" i="1" dirty="0">
                <a:solidFill>
                  <a:schemeClr val="tx1"/>
                </a:solidFill>
              </a:rPr>
              <a:t>(Imminent Risk / Married / Widowed)</a:t>
            </a:r>
            <a:endParaRPr lang="en-US" dirty="0">
              <a:solidFill>
                <a:schemeClr val="tx1"/>
              </a:solidFill>
            </a:endParaRPr>
          </a:p>
          <a:p>
            <a:pPr marL="233363" indent="-233363">
              <a:buClr>
                <a:schemeClr val="tx1"/>
              </a:buClr>
              <a:buFont typeface="Arial" panose="020B0604020202020204" pitchFamily="34" charset="0"/>
              <a:buChar char="•"/>
            </a:pPr>
            <a:r>
              <a:rPr lang="en-US" b="1" dirty="0">
                <a:solidFill>
                  <a:schemeClr val="tx1"/>
                </a:solidFill>
              </a:rPr>
              <a:t>Risks to the Girl: </a:t>
            </a:r>
            <a:r>
              <a:rPr lang="en-US" i="1" dirty="0">
                <a:solidFill>
                  <a:schemeClr val="tx1"/>
                </a:solidFill>
              </a:rPr>
              <a:t>(e.g., family retaliation, forced remarriage, community pressure)</a:t>
            </a:r>
            <a:endParaRPr lang="en-US" dirty="0">
              <a:solidFill>
                <a:schemeClr val="tx1"/>
              </a:solidFill>
            </a:endParaRPr>
          </a:p>
          <a:p>
            <a:pPr marL="233363" indent="-233363">
              <a:buClr>
                <a:schemeClr val="tx1"/>
              </a:buClr>
              <a:buFont typeface="Arial" panose="020B0604020202020204" pitchFamily="34" charset="0"/>
              <a:buChar char="•"/>
            </a:pPr>
            <a:r>
              <a:rPr lang="en-US" b="1" dirty="0">
                <a:solidFill>
                  <a:schemeClr val="tx1"/>
                </a:solidFill>
              </a:rPr>
              <a:t>Risks to the Caseworker: </a:t>
            </a:r>
            <a:r>
              <a:rPr lang="en-US" i="1" dirty="0">
                <a:solidFill>
                  <a:schemeClr val="tx1"/>
                </a:solidFill>
              </a:rPr>
              <a:t>(e.g., aggressive family, need for home visit, backlash)</a:t>
            </a:r>
            <a:endParaRPr lang="en-US" dirty="0">
              <a:solidFill>
                <a:schemeClr val="tx1"/>
              </a:solidFill>
            </a:endParaRPr>
          </a:p>
        </p:txBody>
      </p:sp>
      <p:sp>
        <p:nvSpPr>
          <p:cNvPr id="5" name="TextBox 4">
            <a:extLst>
              <a:ext uri="{FF2B5EF4-FFF2-40B4-BE49-F238E27FC236}">
                <a16:creationId xmlns:a16="http://schemas.microsoft.com/office/drawing/2014/main" id="{5548EB4D-725D-5CCF-908D-B632B49DA90F}"/>
              </a:ext>
            </a:extLst>
          </p:cNvPr>
          <p:cNvSpPr txBox="1"/>
          <p:nvPr/>
        </p:nvSpPr>
        <p:spPr>
          <a:xfrm>
            <a:off x="5711283" y="1806361"/>
            <a:ext cx="5864897" cy="3389133"/>
          </a:xfrm>
          <a:prstGeom prst="rect">
            <a:avLst/>
          </a:prstGeom>
          <a:noFill/>
        </p:spPr>
        <p:txBody>
          <a:bodyPr wrap="square">
            <a:spAutoFit/>
          </a:bodyPr>
          <a:lstStyle/>
          <a:p>
            <a:pPr marL="233363" indent="-233363" eaLnBrk="0" fontAlgn="base" hangingPunct="0">
              <a:lnSpc>
                <a:spcPct val="110000"/>
              </a:lnSpc>
              <a:spcBef>
                <a:spcPts val="1200"/>
              </a:spcBef>
              <a:spcAft>
                <a:spcPts val="200"/>
              </a:spcAft>
              <a:buClr>
                <a:schemeClr val="tx1"/>
              </a:buClr>
              <a:buSzPct val="100000"/>
              <a:buFont typeface="Arial" panose="020B0604020202020204" pitchFamily="34" charset="0"/>
              <a:buChar char="•"/>
            </a:pPr>
            <a:r>
              <a:rPr lang="en-US" sz="2200" b="1" spc="30" dirty="0">
                <a:ea typeface="MS PGothic" pitchFamily="34" charset="-128"/>
              </a:rPr>
              <a:t>Safety Protocols Applied</a:t>
            </a:r>
            <a:r>
              <a:rPr lang="en-US" sz="2200" i="1" spc="30" dirty="0">
                <a:ea typeface="MS PGothic" pitchFamily="34" charset="-128"/>
              </a:rPr>
              <a:t>:</a:t>
            </a:r>
          </a:p>
          <a:p>
            <a:pPr marL="457200" indent="-223838" eaLnBrk="0" fontAlgn="base" hangingPunct="0">
              <a:lnSpc>
                <a:spcPct val="110000"/>
              </a:lnSpc>
              <a:spcBef>
                <a:spcPts val="1200"/>
              </a:spcBef>
              <a:spcAft>
                <a:spcPts val="200"/>
              </a:spcAft>
              <a:buClr>
                <a:schemeClr val="tx1"/>
              </a:buClr>
              <a:buSzPct val="100000"/>
            </a:pPr>
            <a:r>
              <a:rPr lang="en-US" sz="2200" i="1" spc="30" dirty="0">
                <a:ea typeface="MS PGothic" pitchFamily="34" charset="-128"/>
              </a:rPr>
              <a:t>Protocol 1: ___</a:t>
            </a:r>
          </a:p>
          <a:p>
            <a:pPr marL="457200" indent="-223838" eaLnBrk="0" fontAlgn="base" hangingPunct="0">
              <a:lnSpc>
                <a:spcPct val="110000"/>
              </a:lnSpc>
              <a:spcBef>
                <a:spcPts val="1200"/>
              </a:spcBef>
              <a:spcAft>
                <a:spcPts val="200"/>
              </a:spcAft>
              <a:buClr>
                <a:schemeClr val="tx1"/>
              </a:buClr>
              <a:buSzPct val="100000"/>
            </a:pPr>
            <a:r>
              <a:rPr lang="en-US" sz="2200" i="1" spc="30" dirty="0">
                <a:ea typeface="MS PGothic" pitchFamily="34" charset="-128"/>
              </a:rPr>
              <a:t>Protocol 2: ___</a:t>
            </a:r>
          </a:p>
          <a:p>
            <a:pPr marL="233363" indent="-233363" eaLnBrk="0" fontAlgn="base" hangingPunct="0">
              <a:lnSpc>
                <a:spcPct val="110000"/>
              </a:lnSpc>
              <a:spcBef>
                <a:spcPts val="1200"/>
              </a:spcBef>
              <a:spcAft>
                <a:spcPts val="200"/>
              </a:spcAft>
              <a:buClr>
                <a:schemeClr val="tx1"/>
              </a:buClr>
              <a:buSzPct val="100000"/>
              <a:buFont typeface="Arial" panose="020B0604020202020204" pitchFamily="34" charset="0"/>
              <a:buChar char="•"/>
            </a:pPr>
            <a:r>
              <a:rPr lang="en-US" sz="2200" b="1" i="1" spc="30" dirty="0">
                <a:ea typeface="MS PGothic" pitchFamily="34" charset="-128"/>
              </a:rPr>
              <a:t>Case Management Strategies Used</a:t>
            </a:r>
            <a:r>
              <a:rPr lang="en-US" sz="2200" i="1" spc="30" dirty="0">
                <a:ea typeface="MS PGothic" pitchFamily="34" charset="-128"/>
              </a:rPr>
              <a:t>: (Assessment, planning, referrals, etc.)</a:t>
            </a:r>
          </a:p>
          <a:p>
            <a:pPr marL="233363" indent="-233363" eaLnBrk="0" fontAlgn="base" hangingPunct="0">
              <a:lnSpc>
                <a:spcPct val="110000"/>
              </a:lnSpc>
              <a:spcBef>
                <a:spcPts val="1200"/>
              </a:spcBef>
              <a:spcAft>
                <a:spcPts val="200"/>
              </a:spcAft>
              <a:buClr>
                <a:schemeClr val="tx1"/>
              </a:buClr>
              <a:buSzPct val="100000"/>
              <a:buFont typeface="Arial" panose="020B0604020202020204" pitchFamily="34" charset="0"/>
              <a:buChar char="•"/>
            </a:pPr>
            <a:r>
              <a:rPr lang="en-US" sz="2200" b="1" i="1" spc="30" dirty="0">
                <a:ea typeface="MS PGothic" pitchFamily="34" charset="-128"/>
              </a:rPr>
              <a:t>Adaptations for Your Context</a:t>
            </a:r>
            <a:r>
              <a:rPr lang="en-US" sz="2200" i="1" spc="30" dirty="0">
                <a:ea typeface="MS PGothic" pitchFamily="34" charset="-128"/>
              </a:rPr>
              <a:t>: (Optional reflection)</a:t>
            </a:r>
          </a:p>
        </p:txBody>
      </p:sp>
    </p:spTree>
    <p:extLst>
      <p:ext uri="{BB962C8B-B14F-4D97-AF65-F5344CB8AC3E}">
        <p14:creationId xmlns:p14="http://schemas.microsoft.com/office/powerpoint/2010/main" val="125782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B1B4-B6A3-CAA7-8C84-2A03AE21EFF7}"/>
              </a:ext>
            </a:extLst>
          </p:cNvPr>
          <p:cNvSpPr>
            <a:spLocks noGrp="1"/>
          </p:cNvSpPr>
          <p:nvPr>
            <p:ph type="title"/>
          </p:nvPr>
        </p:nvSpPr>
        <p:spPr>
          <a:xfrm>
            <a:off x="375016" y="204215"/>
            <a:ext cx="11435983" cy="1136341"/>
          </a:xfrm>
        </p:spPr>
        <p:txBody>
          <a:bodyPr/>
          <a:lstStyle/>
          <a:p>
            <a:r>
              <a:rPr lang="en-US" b="1" dirty="0"/>
              <a:t>Key Learning – Patterns Across Cases</a:t>
            </a:r>
            <a:endParaRPr lang="fr-FR" dirty="0"/>
          </a:p>
        </p:txBody>
      </p:sp>
      <p:sp>
        <p:nvSpPr>
          <p:cNvPr id="3" name="Content Placeholder 2">
            <a:extLst>
              <a:ext uri="{FF2B5EF4-FFF2-40B4-BE49-F238E27FC236}">
                <a16:creationId xmlns:a16="http://schemas.microsoft.com/office/drawing/2014/main" id="{64220BE9-4338-0F98-220E-102C26E44A71}"/>
              </a:ext>
            </a:extLst>
          </p:cNvPr>
          <p:cNvSpPr>
            <a:spLocks noGrp="1"/>
          </p:cNvSpPr>
          <p:nvPr>
            <p:ph idx="1"/>
          </p:nvPr>
        </p:nvSpPr>
        <p:spPr>
          <a:xfrm>
            <a:off x="624769" y="1884556"/>
            <a:ext cx="10945190" cy="4634231"/>
          </a:xfrm>
        </p:spPr>
        <p:txBody>
          <a:bodyPr/>
          <a:lstStyle/>
          <a:p>
            <a:pPr marL="233363" indent="-233363">
              <a:buClr>
                <a:schemeClr val="tx1"/>
              </a:buClr>
              <a:buFont typeface="Arial" panose="020B0604020202020204" pitchFamily="34" charset="0"/>
              <a:buChar char="•"/>
            </a:pPr>
            <a:r>
              <a:rPr lang="en-US" dirty="0">
                <a:solidFill>
                  <a:schemeClr val="tx1"/>
                </a:solidFill>
              </a:rPr>
              <a:t>Girls face multi-layered risks across all stages: social isolation, IPV, forced decisions.</a:t>
            </a:r>
          </a:p>
          <a:p>
            <a:pPr marL="233363" indent="-233363">
              <a:buClr>
                <a:schemeClr val="tx1"/>
              </a:buClr>
              <a:buFont typeface="Arial" panose="020B0604020202020204" pitchFamily="34" charset="0"/>
              <a:buChar char="•"/>
            </a:pPr>
            <a:r>
              <a:rPr lang="en-US" dirty="0">
                <a:solidFill>
                  <a:schemeClr val="tx1"/>
                </a:solidFill>
              </a:rPr>
              <a:t>Caseworkers will be challenged to follow the CM steps.</a:t>
            </a:r>
          </a:p>
          <a:p>
            <a:pPr marL="233363" indent="-233363">
              <a:buClr>
                <a:schemeClr val="tx1"/>
              </a:buClr>
              <a:buFont typeface="Arial" panose="020B0604020202020204" pitchFamily="34" charset="0"/>
              <a:buChar char="•"/>
            </a:pPr>
            <a:r>
              <a:rPr lang="en-US" dirty="0">
                <a:solidFill>
                  <a:schemeClr val="tx1"/>
                </a:solidFill>
              </a:rPr>
              <a:t>Caseworkers often operate with limited allies and high personal risk.</a:t>
            </a:r>
          </a:p>
          <a:p>
            <a:pPr marL="233363" indent="-233363">
              <a:buClr>
                <a:schemeClr val="tx1"/>
              </a:buClr>
              <a:buFont typeface="Arial" panose="020B0604020202020204" pitchFamily="34" charset="0"/>
              <a:buChar char="•"/>
            </a:pPr>
            <a:r>
              <a:rPr lang="en-US" dirty="0">
                <a:solidFill>
                  <a:schemeClr val="tx1"/>
                </a:solidFill>
              </a:rPr>
              <a:t>Safety protocols are essential to:</a:t>
            </a:r>
          </a:p>
          <a:p>
            <a:pPr marL="233363" indent="-233363">
              <a:buClr>
                <a:schemeClr val="tx1"/>
              </a:buClr>
              <a:buFont typeface="Arial" panose="020B0604020202020204" pitchFamily="34" charset="0"/>
              <a:buChar char="•"/>
            </a:pPr>
            <a:r>
              <a:rPr lang="en-US" dirty="0">
                <a:solidFill>
                  <a:schemeClr val="tx1"/>
                </a:solidFill>
              </a:rPr>
              <a:t>Prepare for escalation</a:t>
            </a:r>
          </a:p>
          <a:p>
            <a:pPr marL="233363" indent="-233363">
              <a:buClr>
                <a:schemeClr val="tx1"/>
              </a:buClr>
              <a:buFont typeface="Arial" panose="020B0604020202020204" pitchFamily="34" charset="0"/>
              <a:buChar char="•"/>
            </a:pPr>
            <a:r>
              <a:rPr lang="en-US" dirty="0">
                <a:solidFill>
                  <a:schemeClr val="tx1"/>
                </a:solidFill>
              </a:rPr>
              <a:t>Avoid direct confrontation</a:t>
            </a:r>
          </a:p>
          <a:p>
            <a:pPr marL="233363" indent="-233363">
              <a:buClr>
                <a:schemeClr val="tx1"/>
              </a:buClr>
              <a:buFont typeface="Arial" panose="020B0604020202020204" pitchFamily="34" charset="0"/>
              <a:buChar char="•"/>
            </a:pPr>
            <a:r>
              <a:rPr lang="en-US" dirty="0">
                <a:solidFill>
                  <a:schemeClr val="tx1"/>
                </a:solidFill>
              </a:rPr>
              <a:t>Ensure survivor trust while protecting staff</a:t>
            </a:r>
          </a:p>
          <a:p>
            <a:pPr marL="233363" indent="-233363">
              <a:buClr>
                <a:schemeClr val="tx1"/>
              </a:buClr>
              <a:buFont typeface="Arial" panose="020B0604020202020204" pitchFamily="34" charset="0"/>
              <a:buChar char="•"/>
            </a:pPr>
            <a:r>
              <a:rPr lang="en-US" dirty="0">
                <a:solidFill>
                  <a:schemeClr val="tx1"/>
                </a:solidFill>
              </a:rPr>
              <a:t>Survivor agency must always be centered, even in hostile environments.</a:t>
            </a:r>
          </a:p>
        </p:txBody>
      </p:sp>
    </p:spTree>
    <p:extLst>
      <p:ext uri="{BB962C8B-B14F-4D97-AF65-F5344CB8AC3E}">
        <p14:creationId xmlns:p14="http://schemas.microsoft.com/office/powerpoint/2010/main" val="371153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36DC-506A-3A48-3123-64B6251CF43C}"/>
              </a:ext>
            </a:extLst>
          </p:cNvPr>
          <p:cNvSpPr>
            <a:spLocks noGrp="1"/>
          </p:cNvSpPr>
          <p:nvPr>
            <p:ph type="title"/>
          </p:nvPr>
        </p:nvSpPr>
        <p:spPr/>
        <p:txBody>
          <a:bodyPr/>
          <a:lstStyle/>
          <a:p>
            <a:r>
              <a:rPr lang="en-US" b="1" dirty="0"/>
              <a:t>Final Reflection &amp; Takeaway</a:t>
            </a:r>
            <a:endParaRPr lang="fr-FR" dirty="0"/>
          </a:p>
        </p:txBody>
      </p:sp>
      <p:sp>
        <p:nvSpPr>
          <p:cNvPr id="3" name="Content Placeholder 2">
            <a:extLst>
              <a:ext uri="{FF2B5EF4-FFF2-40B4-BE49-F238E27FC236}">
                <a16:creationId xmlns:a16="http://schemas.microsoft.com/office/drawing/2014/main" id="{81FDCF06-DBD9-B4B1-0578-220110CC644B}"/>
              </a:ext>
            </a:extLst>
          </p:cNvPr>
          <p:cNvSpPr>
            <a:spLocks noGrp="1"/>
          </p:cNvSpPr>
          <p:nvPr>
            <p:ph idx="1"/>
          </p:nvPr>
        </p:nvSpPr>
        <p:spPr>
          <a:xfrm>
            <a:off x="622721" y="2276670"/>
            <a:ext cx="9720262" cy="961053"/>
          </a:xfrm>
        </p:spPr>
        <p:txBody>
          <a:bodyPr/>
          <a:lstStyle/>
          <a:p>
            <a:r>
              <a:rPr lang="en-US" dirty="0">
                <a:solidFill>
                  <a:schemeClr val="tx1"/>
                </a:solidFill>
              </a:rPr>
              <a:t>What is one thing you will take forward from today’s session into your work with child marriage cases? </a:t>
            </a:r>
            <a:endParaRPr lang="fr-FR" dirty="0">
              <a:solidFill>
                <a:schemeClr val="tx1"/>
              </a:solidFill>
            </a:endParaRPr>
          </a:p>
        </p:txBody>
      </p:sp>
    </p:spTree>
    <p:extLst>
      <p:ext uri="{BB962C8B-B14F-4D97-AF65-F5344CB8AC3E}">
        <p14:creationId xmlns:p14="http://schemas.microsoft.com/office/powerpoint/2010/main" val="311180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rtlCol="0"/>
          <a:lstStyle/>
          <a:p>
            <a:pPr marL="91440" indent="-91440" eaLnBrk="1" fontAlgn="auto" hangingPunct="1">
              <a:buClr>
                <a:schemeClr val="accent3"/>
              </a:buClr>
              <a:defRPr/>
            </a:pPr>
            <a:r>
              <a:rPr lang="en-US" dirty="0">
                <a:ea typeface="+mn-ea"/>
                <a:cs typeface="+mn-cs"/>
              </a:rPr>
              <a:t>QUESTIONS?</a:t>
            </a:r>
          </a:p>
        </p:txBody>
      </p:sp>
      <p:sp>
        <p:nvSpPr>
          <p:cNvPr id="4" name="Text Placeholder 3"/>
          <p:cNvSpPr>
            <a:spLocks noGrp="1"/>
          </p:cNvSpPr>
          <p:nvPr>
            <p:ph type="body" sz="quarter" idx="11"/>
          </p:nvPr>
        </p:nvSpPr>
        <p:spPr/>
        <p:txBody>
          <a:bodyPr rtlCol="0"/>
          <a:lstStyle/>
          <a:p>
            <a:pPr marL="91440" indent="-91440" eaLnBrk="1" fontAlgn="auto" hangingPunct="1">
              <a:buClr>
                <a:schemeClr val="accent3"/>
              </a:buClr>
              <a:defRPr/>
            </a:pPr>
            <a:r>
              <a:rPr lang="en-US" dirty="0">
                <a:ea typeface="+mn-ea"/>
                <a:cs typeface="+mn-cs"/>
              </a:rPr>
              <a:t>CONCERNS?</a:t>
            </a:r>
          </a:p>
        </p:txBody>
      </p:sp>
      <p:sp>
        <p:nvSpPr>
          <p:cNvPr id="5" name="Text Placeholder 4"/>
          <p:cNvSpPr>
            <a:spLocks noGrp="1"/>
          </p:cNvSpPr>
          <p:nvPr>
            <p:ph type="body" sz="quarter" idx="12"/>
          </p:nvPr>
        </p:nvSpPr>
        <p:spPr/>
        <p:txBody>
          <a:bodyPr rtlCol="0"/>
          <a:lstStyle/>
          <a:p>
            <a:pPr marL="91440" indent="-91440" eaLnBrk="1" fontAlgn="auto" hangingPunct="1">
              <a:buClr>
                <a:schemeClr val="accent3"/>
              </a:buClr>
              <a:defRPr/>
            </a:pPr>
            <a:r>
              <a:rPr lang="en-US" dirty="0">
                <a:ea typeface="+mn-ea"/>
                <a:cs typeface="+mn-cs"/>
              </a:rPr>
              <a:t>REFLECTIONS?</a:t>
            </a:r>
          </a:p>
        </p:txBody>
      </p:sp>
      <p:pic>
        <p:nvPicPr>
          <p:cNvPr id="10" name="Picture 9">
            <a:extLst>
              <a:ext uri="{FF2B5EF4-FFF2-40B4-BE49-F238E27FC236}">
                <a16:creationId xmlns:a16="http://schemas.microsoft.com/office/drawing/2014/main" id="{406F5462-5D3F-4B0C-B528-0769969CE48B}"/>
              </a:ext>
            </a:extLst>
          </p:cNvPr>
          <p:cNvPicPr>
            <a:picLocks noChangeAspect="1"/>
          </p:cNvPicPr>
          <p:nvPr/>
        </p:nvPicPr>
        <p:blipFill>
          <a:blip r:embed="rId3"/>
          <a:stretch>
            <a:fillRect/>
          </a:stretch>
        </p:blipFill>
        <p:spPr>
          <a:xfrm>
            <a:off x="0" y="0"/>
            <a:ext cx="12192000" cy="1566183"/>
          </a:xfrm>
          <a:prstGeom prst="rect">
            <a:avLst/>
          </a:prstGeom>
        </p:spPr>
      </p:pic>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closing</a:t>
            </a:r>
          </a:p>
        </p:txBody>
      </p:sp>
    </p:spTree>
    <p:extLst>
      <p:ext uri="{BB962C8B-B14F-4D97-AF65-F5344CB8AC3E}">
        <p14:creationId xmlns:p14="http://schemas.microsoft.com/office/powerpoint/2010/main" val="140977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en-US" dirty="0"/>
              <a:t>objectives</a:t>
            </a:r>
          </a:p>
        </p:txBody>
      </p:sp>
      <p:sp>
        <p:nvSpPr>
          <p:cNvPr id="3" name="Content Placeholder 2"/>
          <p:cNvSpPr>
            <a:spLocks noGrp="1"/>
          </p:cNvSpPr>
          <p:nvPr>
            <p:ph idx="1"/>
          </p:nvPr>
        </p:nvSpPr>
        <p:spPr>
          <a:xfrm>
            <a:off x="6915319" y="1071189"/>
            <a:ext cx="4478866" cy="4715621"/>
          </a:xfrm>
        </p:spPr>
        <p:txBody>
          <a:bodyPr/>
          <a:lstStyle/>
          <a:p>
            <a:r>
              <a:rPr lang="en-US" dirty="0">
                <a:solidFill>
                  <a:schemeClr val="tx1"/>
                </a:solidFill>
              </a:rPr>
              <a:t>Understand what child marriage is and its impact at different stages (at risk, married, divorced/widowed)</a:t>
            </a:r>
          </a:p>
          <a:p>
            <a:r>
              <a:rPr lang="en-US" dirty="0">
                <a:solidFill>
                  <a:schemeClr val="tx1"/>
                </a:solidFill>
              </a:rPr>
              <a:t>Identify GBV case management responses for each stage</a:t>
            </a:r>
          </a:p>
          <a:p>
            <a:r>
              <a:rPr lang="en-US" dirty="0">
                <a:solidFill>
                  <a:schemeClr val="tx1"/>
                </a:solidFill>
              </a:rPr>
              <a:t>Apply safety protocols when handling child marriage cases</a:t>
            </a:r>
          </a:p>
          <a:p>
            <a:r>
              <a:rPr lang="en-US" dirty="0">
                <a:solidFill>
                  <a:schemeClr val="tx1"/>
                </a:solidFill>
              </a:rPr>
              <a:t>Use real case examples to improve decision-making and coordination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449943"/>
            <a:ext cx="11435983" cy="890613"/>
          </a:xfrm>
        </p:spPr>
        <p:txBody>
          <a:bodyPr/>
          <a:lstStyle/>
          <a:p>
            <a:r>
              <a:rPr lang="en-US" dirty="0"/>
              <a:t>What’s New in the Revised Guidance</a:t>
            </a:r>
          </a:p>
        </p:txBody>
      </p:sp>
      <p:sp>
        <p:nvSpPr>
          <p:cNvPr id="3" name="Content Placeholder 2"/>
          <p:cNvSpPr>
            <a:spLocks noGrp="1"/>
          </p:cNvSpPr>
          <p:nvPr>
            <p:ph idx="1"/>
          </p:nvPr>
        </p:nvSpPr>
        <p:spPr>
          <a:xfrm>
            <a:off x="601387" y="2144268"/>
            <a:ext cx="10634662" cy="2569463"/>
          </a:xfrm>
        </p:spPr>
        <p:txBody>
          <a:bodyPr/>
          <a:lstStyle/>
          <a:p>
            <a:pPr marL="0" indent="0">
              <a:buClrTx/>
              <a:buNone/>
            </a:pPr>
            <a:r>
              <a:rPr lang="en-US" b="1" dirty="0">
                <a:solidFill>
                  <a:schemeClr val="tx1"/>
                </a:solidFill>
              </a:rPr>
              <a:t>Revised Chapter </a:t>
            </a:r>
            <a:r>
              <a:rPr lang="en-US" dirty="0">
                <a:solidFill>
                  <a:schemeClr val="tx1"/>
                </a:solidFill>
              </a:rPr>
              <a:t>on GBV Case Management for Child Marriage</a:t>
            </a:r>
          </a:p>
          <a:p>
            <a:pPr lvl="1">
              <a:buClrTx/>
              <a:buFont typeface="Arial" panose="020B0604020202020204" pitchFamily="34" charset="0"/>
              <a:buChar char="•"/>
            </a:pPr>
            <a:r>
              <a:rPr lang="en-US" dirty="0">
                <a:solidFill>
                  <a:schemeClr val="tx1"/>
                </a:solidFill>
              </a:rPr>
              <a:t>  Clearer guidance for girls at risk, already married, and separated/divorced/widowed</a:t>
            </a:r>
          </a:p>
          <a:p>
            <a:pPr marL="0" indent="0">
              <a:buClrTx/>
              <a:buNone/>
            </a:pPr>
            <a:r>
              <a:rPr lang="en-US" b="1" dirty="0">
                <a:solidFill>
                  <a:schemeClr val="tx1"/>
                </a:solidFill>
              </a:rPr>
              <a:t>New Safety Protocols </a:t>
            </a:r>
            <a:r>
              <a:rPr lang="en-US" dirty="0">
                <a:solidFill>
                  <a:schemeClr val="tx1"/>
                </a:solidFill>
              </a:rPr>
              <a:t>for Caseworkers</a:t>
            </a:r>
          </a:p>
          <a:p>
            <a:pPr lvl="1">
              <a:buClrTx/>
              <a:buFont typeface="Arial" panose="020B0604020202020204" pitchFamily="34" charset="0"/>
              <a:buChar char="•"/>
            </a:pPr>
            <a:r>
              <a:rPr lang="en-US" dirty="0">
                <a:solidFill>
                  <a:schemeClr val="tx1"/>
                </a:solidFill>
              </a:rPr>
              <a:t>  Practical steps to manage risks like home visits, retaliation, and armed actors</a:t>
            </a:r>
          </a:p>
          <a:p>
            <a:pPr marL="0" indent="0">
              <a:buClrTx/>
              <a:buNone/>
            </a:pPr>
            <a:r>
              <a:rPr lang="en-US" b="1" dirty="0">
                <a:solidFill>
                  <a:schemeClr val="tx1"/>
                </a:solidFill>
              </a:rPr>
              <a:t>Updated Case Studies</a:t>
            </a:r>
          </a:p>
          <a:p>
            <a:pPr lvl="1">
              <a:buClrTx/>
              <a:buFont typeface="Arial" panose="020B0604020202020204" pitchFamily="34" charset="0"/>
              <a:buChar char="•"/>
            </a:pPr>
            <a:r>
              <a:rPr lang="en-US" dirty="0">
                <a:solidFill>
                  <a:schemeClr val="tx1"/>
                </a:solidFill>
              </a:rPr>
              <a:t>  Realistic scenarios with guiding questions to support group learning and application</a:t>
            </a:r>
          </a:p>
        </p:txBody>
      </p:sp>
    </p:spTree>
    <p:extLst>
      <p:ext uri="{BB962C8B-B14F-4D97-AF65-F5344CB8AC3E}">
        <p14:creationId xmlns:p14="http://schemas.microsoft.com/office/powerpoint/2010/main" val="28592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84048"/>
            <a:ext cx="11435983" cy="956508"/>
          </a:xfrm>
        </p:spPr>
        <p:txBody>
          <a:bodyPr/>
          <a:lstStyle/>
          <a:p>
            <a:r>
              <a:rPr lang="en-US" dirty="0"/>
              <a:t>Working with adolescent girls</a:t>
            </a:r>
          </a:p>
        </p:txBody>
      </p:sp>
      <p:sp>
        <p:nvSpPr>
          <p:cNvPr id="6" name="Content Placeholder 2">
            <a:extLst>
              <a:ext uri="{FF2B5EF4-FFF2-40B4-BE49-F238E27FC236}">
                <a16:creationId xmlns:a16="http://schemas.microsoft.com/office/drawing/2014/main" id="{3FF0B30D-551B-4D4E-AA86-E360EC45AB80}"/>
              </a:ext>
            </a:extLst>
          </p:cNvPr>
          <p:cNvSpPr>
            <a:spLocks noGrp="1"/>
          </p:cNvSpPr>
          <p:nvPr>
            <p:ph idx="1"/>
          </p:nvPr>
        </p:nvSpPr>
        <p:spPr>
          <a:xfrm>
            <a:off x="629379" y="1954203"/>
            <a:ext cx="10054172" cy="4022725"/>
          </a:xfrm>
        </p:spPr>
        <p:txBody>
          <a:bodyPr/>
          <a:lstStyle/>
          <a:p>
            <a:r>
              <a:rPr lang="en-US" dirty="0">
                <a:solidFill>
                  <a:schemeClr val="tx1"/>
                </a:solidFill>
              </a:rPr>
              <a:t>Use an </a:t>
            </a:r>
            <a:r>
              <a:rPr lang="en-US" b="1" dirty="0">
                <a:solidFill>
                  <a:schemeClr val="tx1"/>
                </a:solidFill>
              </a:rPr>
              <a:t>adolescent-responsive approach: </a:t>
            </a:r>
            <a:r>
              <a:rPr lang="en-US" dirty="0">
                <a:solidFill>
                  <a:schemeClr val="tx1"/>
                </a:solidFill>
              </a:rPr>
              <a:t>meaning recognizing the girl’s developmental stage, evolving capacities, and social realities, including her age, gender, marital status, and power dynamics and adapting communication, services, and decision-making processes accordingly.</a:t>
            </a:r>
          </a:p>
          <a:p>
            <a:r>
              <a:rPr lang="en-US" dirty="0">
                <a:solidFill>
                  <a:schemeClr val="tx1"/>
                </a:solidFill>
              </a:rPr>
              <a:t>Use simple, clear language – tailored to the age and understanding of the girl</a:t>
            </a:r>
          </a:p>
          <a:p>
            <a:r>
              <a:rPr lang="en-US" dirty="0">
                <a:solidFill>
                  <a:schemeClr val="tx1"/>
                </a:solidFill>
              </a:rPr>
              <a:t>The term </a:t>
            </a:r>
            <a:r>
              <a:rPr lang="en-US" i="1" dirty="0">
                <a:solidFill>
                  <a:schemeClr val="tx1"/>
                </a:solidFill>
              </a:rPr>
              <a:t>survivor</a:t>
            </a:r>
            <a:r>
              <a:rPr lang="en-US" dirty="0">
                <a:solidFill>
                  <a:schemeClr val="tx1"/>
                </a:solidFill>
              </a:rPr>
              <a:t> is widely used in GBV case management to affirm agency and dignity, but in child marriage cases, use the term that the girl uses to describe herself; language should be context-sensitive and reflect her experience.</a:t>
            </a:r>
          </a:p>
          <a:p>
            <a:r>
              <a:rPr lang="en-US" dirty="0">
                <a:solidFill>
                  <a:schemeClr val="tx1"/>
                </a:solidFill>
              </a:rPr>
              <a:t>Prioritize safety </a:t>
            </a:r>
          </a:p>
        </p:txBody>
      </p:sp>
    </p:spTree>
    <p:extLst>
      <p:ext uri="{BB962C8B-B14F-4D97-AF65-F5344CB8AC3E}">
        <p14:creationId xmlns:p14="http://schemas.microsoft.com/office/powerpoint/2010/main" val="279488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CHILD marriage</a:t>
            </a:r>
          </a:p>
        </p:txBody>
      </p:sp>
      <p:sp>
        <p:nvSpPr>
          <p:cNvPr id="3" name="Content Placeholder 2"/>
          <p:cNvSpPr>
            <a:spLocks noGrp="1"/>
          </p:cNvSpPr>
          <p:nvPr>
            <p:ph idx="1"/>
          </p:nvPr>
        </p:nvSpPr>
        <p:spPr>
          <a:xfrm>
            <a:off x="622721" y="2034540"/>
            <a:ext cx="9720262" cy="2788920"/>
          </a:xfrm>
        </p:spPr>
        <p:txBody>
          <a:bodyPr/>
          <a:lstStyle/>
          <a:p>
            <a:pPr marL="0" indent="0">
              <a:buNone/>
            </a:pPr>
            <a:r>
              <a:rPr lang="en-US" sz="2800" b="1" dirty="0">
                <a:solidFill>
                  <a:schemeClr val="tx1"/>
                </a:solidFill>
              </a:rPr>
              <a:t>A formal marriage or informal union where at least one of the parties is under the age of 18 </a:t>
            </a:r>
          </a:p>
          <a:p>
            <a:pPr>
              <a:buClrTx/>
              <a:buFont typeface="Arial" panose="020B0604020202020204" pitchFamily="34" charset="0"/>
              <a:buChar char="•"/>
            </a:pPr>
            <a:r>
              <a:rPr lang="en-US" sz="2400" dirty="0">
                <a:solidFill>
                  <a:schemeClr val="tx1"/>
                </a:solidFill>
              </a:rPr>
              <a:t>  Embedded in cultural and social practices</a:t>
            </a:r>
          </a:p>
          <a:p>
            <a:pPr>
              <a:buClrTx/>
              <a:buFont typeface="Arial" panose="020B0604020202020204" pitchFamily="34" charset="0"/>
              <a:buChar char="•"/>
            </a:pPr>
            <a:r>
              <a:rPr lang="en-US" sz="2400" dirty="0">
                <a:solidFill>
                  <a:schemeClr val="tx1"/>
                </a:solidFill>
              </a:rPr>
              <a:t>  Requires sensitive and careful approach</a:t>
            </a:r>
          </a:p>
          <a:p>
            <a:pPr>
              <a:buClrTx/>
              <a:buFont typeface="Arial" panose="020B0604020202020204" pitchFamily="34" charset="0"/>
              <a:buChar char="•"/>
            </a:pPr>
            <a:r>
              <a:rPr lang="en-US" sz="2400" dirty="0">
                <a:solidFill>
                  <a:schemeClr val="tx1"/>
                </a:solidFill>
              </a:rPr>
              <a:t>  Intervention supports the girl and does not put her at risk for harm </a:t>
            </a:r>
            <a:endParaRPr lang="en-US" sz="2000" dirty="0">
              <a:solidFill>
                <a:schemeClr val="tx1"/>
              </a:solidFill>
            </a:endParaRPr>
          </a:p>
        </p:txBody>
      </p:sp>
    </p:spTree>
    <p:extLst>
      <p:ext uri="{BB962C8B-B14F-4D97-AF65-F5344CB8AC3E}">
        <p14:creationId xmlns:p14="http://schemas.microsoft.com/office/powerpoint/2010/main" val="427376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372" y="2743509"/>
            <a:ext cx="4769556" cy="1545564"/>
          </a:xfrm>
        </p:spPr>
        <p:txBody>
          <a:bodyPr>
            <a:normAutofit fontScale="90000"/>
          </a:bodyPr>
          <a:lstStyle/>
          <a:p>
            <a:r>
              <a:rPr lang="en-US" dirty="0"/>
              <a:t>Activity: Defining CHILD marriage</a:t>
            </a:r>
          </a:p>
        </p:txBody>
      </p:sp>
      <p:sp>
        <p:nvSpPr>
          <p:cNvPr id="3" name="Content Placeholder 2"/>
          <p:cNvSpPr>
            <a:spLocks noGrp="1"/>
          </p:cNvSpPr>
          <p:nvPr>
            <p:ph idx="1"/>
          </p:nvPr>
        </p:nvSpPr>
        <p:spPr/>
        <p:txBody>
          <a:bodyPr/>
          <a:lstStyle/>
          <a:p>
            <a:r>
              <a:rPr lang="en-US" sz="2400" dirty="0">
                <a:solidFill>
                  <a:schemeClr val="tx1"/>
                </a:solidFill>
              </a:rPr>
              <a:t>In small groups, discuss child marriage in the community in which you work, including the risk factors, protective factors, and what you see your role to be. Be prepared to share with the larger group.</a:t>
            </a:r>
          </a:p>
        </p:txBody>
      </p:sp>
    </p:spTree>
    <p:extLst>
      <p:ext uri="{BB962C8B-B14F-4D97-AF65-F5344CB8AC3E}">
        <p14:creationId xmlns:p14="http://schemas.microsoft.com/office/powerpoint/2010/main" val="39020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Protocol Snapshot</a:t>
            </a:r>
          </a:p>
        </p:txBody>
      </p:sp>
      <p:sp>
        <p:nvSpPr>
          <p:cNvPr id="6" name="Content Placeholder 2">
            <a:extLst>
              <a:ext uri="{FF2B5EF4-FFF2-40B4-BE49-F238E27FC236}">
                <a16:creationId xmlns:a16="http://schemas.microsoft.com/office/drawing/2014/main" id="{01291F45-4AC2-4932-ACCF-9180C7209B82}"/>
              </a:ext>
            </a:extLst>
          </p:cNvPr>
          <p:cNvSpPr>
            <a:spLocks noGrp="1"/>
          </p:cNvSpPr>
          <p:nvPr>
            <p:ph idx="1"/>
          </p:nvPr>
        </p:nvSpPr>
        <p:spPr>
          <a:xfrm>
            <a:off x="613391" y="2052736"/>
            <a:ext cx="9720262" cy="3547872"/>
          </a:xfrm>
        </p:spPr>
        <p:txBody>
          <a:bodyPr/>
          <a:lstStyle/>
          <a:p>
            <a:pPr marL="457200" indent="-457200">
              <a:buClrTx/>
              <a:buFont typeface="+mj-lt"/>
              <a:buAutoNum type="arabicPeriod"/>
            </a:pPr>
            <a:r>
              <a:rPr lang="en-US" b="1" dirty="0">
                <a:solidFill>
                  <a:schemeClr val="tx1"/>
                </a:solidFill>
              </a:rPr>
              <a:t>Armed or Violent Groups</a:t>
            </a:r>
            <a:r>
              <a:rPr lang="en-US" dirty="0">
                <a:solidFill>
                  <a:schemeClr val="tx1"/>
                </a:solidFill>
              </a:rPr>
              <a:t> – Stay calm, de-escalate, avoid sensitive documentation, use pre-agreed SOS signals.</a:t>
            </a:r>
          </a:p>
          <a:p>
            <a:pPr marL="457200" indent="-457200">
              <a:buClrTx/>
              <a:buFont typeface="+mj-lt"/>
              <a:buAutoNum type="arabicPeriod"/>
            </a:pPr>
            <a:r>
              <a:rPr lang="en-US" b="1" dirty="0">
                <a:solidFill>
                  <a:schemeClr val="tx1"/>
                </a:solidFill>
              </a:rPr>
              <a:t>Aggressive Family/Spouse</a:t>
            </a:r>
            <a:r>
              <a:rPr lang="en-US" dirty="0">
                <a:solidFill>
                  <a:schemeClr val="tx1"/>
                </a:solidFill>
              </a:rPr>
              <a:t> – Engage only with girls’ consent, use neutral meeting spaces, involve mediators.</a:t>
            </a:r>
          </a:p>
          <a:p>
            <a:pPr marL="457200" indent="-457200">
              <a:buClrTx/>
              <a:buFont typeface="+mj-lt"/>
              <a:buAutoNum type="arabicPeriod"/>
            </a:pPr>
            <a:r>
              <a:rPr lang="en-US" b="1" dirty="0">
                <a:solidFill>
                  <a:schemeClr val="tx1"/>
                </a:solidFill>
              </a:rPr>
              <a:t>Home Visits</a:t>
            </a:r>
            <a:r>
              <a:rPr lang="en-US" dirty="0">
                <a:solidFill>
                  <a:schemeClr val="tx1"/>
                </a:solidFill>
              </a:rPr>
              <a:t> – Only when girl requests and no other option exists; plan discreetly, go with a trusted companion, establish check-ins.</a:t>
            </a:r>
          </a:p>
          <a:p>
            <a:pPr marL="457200" indent="-457200">
              <a:buClrTx/>
              <a:buFont typeface="+mj-lt"/>
              <a:buAutoNum type="arabicPeriod"/>
            </a:pPr>
            <a:r>
              <a:rPr lang="en-US" b="1" dirty="0">
                <a:solidFill>
                  <a:schemeClr val="tx1"/>
                </a:solidFill>
              </a:rPr>
              <a:t>Retaliation &amp; Abduction Risks</a:t>
            </a:r>
            <a:r>
              <a:rPr lang="en-US" dirty="0">
                <a:solidFill>
                  <a:schemeClr val="tx1"/>
                </a:solidFill>
              </a:rPr>
              <a:t> – Map threats, create emergency plans, and never confront dangerous individuals alone.</a:t>
            </a:r>
          </a:p>
        </p:txBody>
      </p:sp>
    </p:spTree>
    <p:extLst>
      <p:ext uri="{BB962C8B-B14F-4D97-AF65-F5344CB8AC3E}">
        <p14:creationId xmlns:p14="http://schemas.microsoft.com/office/powerpoint/2010/main" val="394058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Mini-Activity: Protocol Relevance</a:t>
            </a:r>
          </a:p>
        </p:txBody>
      </p:sp>
      <p:sp>
        <p:nvSpPr>
          <p:cNvPr id="10" name="Content Placeholder 2">
            <a:extLst>
              <a:ext uri="{FF2B5EF4-FFF2-40B4-BE49-F238E27FC236}">
                <a16:creationId xmlns:a16="http://schemas.microsoft.com/office/drawing/2014/main" id="{02AB237D-56B5-4692-85E3-FD501194CF30}"/>
              </a:ext>
            </a:extLst>
          </p:cNvPr>
          <p:cNvSpPr>
            <a:spLocks noGrp="1"/>
          </p:cNvSpPr>
          <p:nvPr>
            <p:ph idx="1"/>
          </p:nvPr>
        </p:nvSpPr>
        <p:spPr>
          <a:xfrm>
            <a:off x="1235869" y="2998696"/>
            <a:ext cx="9720262" cy="1994804"/>
          </a:xfrm>
        </p:spPr>
        <p:txBody>
          <a:bodyPr/>
          <a:lstStyle/>
          <a:p>
            <a:pPr algn="ctr">
              <a:lnSpc>
                <a:spcPct val="100000"/>
              </a:lnSpc>
              <a:spcBef>
                <a:spcPts val="600"/>
              </a:spcBef>
              <a:buNone/>
            </a:pPr>
            <a:r>
              <a:rPr lang="en-US" sz="2800" dirty="0">
                <a:solidFill>
                  <a:schemeClr val="tx1"/>
                </a:solidFill>
              </a:rPr>
              <a:t>Which of the safety protocols do you see as most</a:t>
            </a:r>
          </a:p>
          <a:p>
            <a:pPr algn="ctr">
              <a:lnSpc>
                <a:spcPct val="100000"/>
              </a:lnSpc>
              <a:spcBef>
                <a:spcPts val="600"/>
              </a:spcBef>
              <a:buNone/>
            </a:pPr>
            <a:r>
              <a:rPr lang="en-US" sz="2800" dirty="0">
                <a:solidFill>
                  <a:schemeClr val="tx1"/>
                </a:solidFill>
              </a:rPr>
              <a:t>relevant in your work and why?</a:t>
            </a:r>
          </a:p>
          <a:p>
            <a:pPr algn="ctr">
              <a:lnSpc>
                <a:spcPct val="100000"/>
              </a:lnSpc>
              <a:spcBef>
                <a:spcPts val="600"/>
              </a:spcBef>
              <a:buNone/>
            </a:pPr>
            <a:endParaRPr lang="en-US" sz="2800" dirty="0">
              <a:solidFill>
                <a:schemeClr val="tx1"/>
              </a:solidFill>
            </a:endParaRPr>
          </a:p>
          <a:p>
            <a:pPr algn="ctr">
              <a:lnSpc>
                <a:spcPct val="100000"/>
              </a:lnSpc>
              <a:spcBef>
                <a:spcPts val="600"/>
              </a:spcBef>
              <a:buNone/>
            </a:pPr>
            <a:r>
              <a:rPr lang="en-US" sz="2400" i="1" dirty="0">
                <a:solidFill>
                  <a:schemeClr val="tx1"/>
                </a:solidFill>
              </a:rPr>
              <a:t>(You can mention any key risks that aren’t yet covered.)</a:t>
            </a:r>
            <a:endParaRPr lang="en-US" sz="2400" dirty="0">
              <a:solidFill>
                <a:schemeClr val="tx1"/>
              </a:solidFill>
            </a:endParaRPr>
          </a:p>
          <a:p>
            <a:pPr algn="ctr">
              <a:lnSpc>
                <a:spcPct val="100000"/>
              </a:lnSpc>
              <a:spcBef>
                <a:spcPts val="600"/>
              </a:spcBef>
            </a:pPr>
            <a:endParaRPr lang="fr-FR" sz="2800" dirty="0">
              <a:solidFill>
                <a:schemeClr val="tx1"/>
              </a:solidFill>
            </a:endParaRPr>
          </a:p>
        </p:txBody>
      </p:sp>
    </p:spTree>
    <p:extLst>
      <p:ext uri="{BB962C8B-B14F-4D97-AF65-F5344CB8AC3E}">
        <p14:creationId xmlns:p14="http://schemas.microsoft.com/office/powerpoint/2010/main" val="1809332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2_IRC-Module-Template-V2">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1">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3_IRC-Module-Template-V2">
  <a:themeElements>
    <a:clrScheme name="IRC">
      <a:dk1>
        <a:sysClr val="windowText" lastClr="000000"/>
      </a:dk1>
      <a:lt1>
        <a:sysClr val="window" lastClr="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1">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6616</TotalTime>
  <Words>5689</Words>
  <Application>Microsoft Macintosh PowerPoint</Application>
  <PresentationFormat>Widescreen</PresentationFormat>
  <Paragraphs>448</Paragraphs>
  <Slides>25</Slides>
  <Notes>25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.AppleSystemUIFont</vt:lpstr>
      <vt:lpstr>MS PGothic</vt:lpstr>
      <vt:lpstr>Aptos</vt:lpstr>
      <vt:lpstr>Arial</vt:lpstr>
      <vt:lpstr>Calibri</vt:lpstr>
      <vt:lpstr>Courier New</vt:lpstr>
      <vt:lpstr>Franklin Gothic Book</vt:lpstr>
      <vt:lpstr>Franklin Gothic Medium</vt:lpstr>
      <vt:lpstr>Symbol</vt:lpstr>
      <vt:lpstr>Times New Roman</vt:lpstr>
      <vt:lpstr>Tw Cen MT</vt:lpstr>
      <vt:lpstr>Wingdings</vt:lpstr>
      <vt:lpstr>Wingdings 3</vt:lpstr>
      <vt:lpstr>2_IRC-Module-Template-V2</vt:lpstr>
      <vt:lpstr>3_IRC-Module-Template-V2</vt:lpstr>
      <vt:lpstr>PowerPoint Presentation</vt:lpstr>
      <vt:lpstr>GBV CASE MANAGEMENT responses to adolescent girls and Child marriage</vt:lpstr>
      <vt:lpstr>objectives</vt:lpstr>
      <vt:lpstr>What’s New in the Revised Guidance</vt:lpstr>
      <vt:lpstr>Working with adolescent girls</vt:lpstr>
      <vt:lpstr>Defining CHILD marriage</vt:lpstr>
      <vt:lpstr>Activity: Defining CHILD marriage</vt:lpstr>
      <vt:lpstr>Safety Protocol Snapshot</vt:lpstr>
      <vt:lpstr>Mini-Activity: Protocol Relevance</vt:lpstr>
      <vt:lpstr>Case management responses</vt:lpstr>
      <vt:lpstr>Introduce and get consent  </vt:lpstr>
      <vt:lpstr>PREVENTING MARRIAGE: CASES AT IMMINENT RISK</vt:lpstr>
      <vt:lpstr>Imminent risk Cases: Assessment</vt:lpstr>
      <vt:lpstr>Activity:  Imminent risk</vt:lpstr>
      <vt:lpstr>REDUCING HARM: WHEN THE MARRIAGE WILL PROCEED</vt:lpstr>
      <vt:lpstr>girls WHO ARE already married</vt:lpstr>
      <vt:lpstr>Girls WHO already married</vt:lpstr>
      <vt:lpstr>What if there are no supportive adults?</vt:lpstr>
      <vt:lpstr> Girls Who Are Divorced, Separated or Widowed </vt:lpstr>
      <vt:lpstr>Case Planning – Divorced/Widowed Girls</vt:lpstr>
      <vt:lpstr>Case study Group Work</vt:lpstr>
      <vt:lpstr>Case Study Report-Back Slides</vt:lpstr>
      <vt:lpstr>Key Learning – Patterns Across Cases</vt:lpstr>
      <vt:lpstr>Final Reflection &amp; Takeaway</vt:lpstr>
      <vt:lpstr>closing</vt:lpstr>
    </vt:vector>
  </TitlesOfParts>
  <Company>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responses to intimate partner violence</dc:title>
  <dc:creator>Jessica Dalpe</dc:creator>
  <cp:lastModifiedBy>Georgette Schutte</cp:lastModifiedBy>
  <cp:revision>158</cp:revision>
  <dcterms:created xsi:type="dcterms:W3CDTF">2016-02-24T17:55:23Z</dcterms:created>
  <dcterms:modified xsi:type="dcterms:W3CDTF">2025-09-02T13:28:00Z</dcterms:modified>
</cp:coreProperties>
</file>