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3" r:id="rId5"/>
    <p:sldMasterId id="214748369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6858000" cx="12192000"/>
  <p:notesSz cx="6858000" cy="9144000"/>
  <p:embeddedFontLst>
    <p:embeddedFont>
      <p:font typeface="Libre Franklin"/>
      <p:regular r:id="rId30"/>
      <p:bold r:id="rId31"/>
      <p:italic r:id="rId32"/>
      <p:boldItalic r:id="rId33"/>
    </p:embeddedFont>
    <p:embeddedFont>
      <p:font typeface="Libre Franklin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iHO7TA1tOhLMljqSJlAuR/96ZP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ibreFranklin-bold.fntdata"/><Relationship Id="rId30" Type="http://schemas.openxmlformats.org/officeDocument/2006/relationships/font" Target="fonts/LibreFranklin-regular.fntdata"/><Relationship Id="rId11" Type="http://schemas.openxmlformats.org/officeDocument/2006/relationships/slide" Target="slides/slide4.xml"/><Relationship Id="rId33" Type="http://schemas.openxmlformats.org/officeDocument/2006/relationships/font" Target="fonts/LibreFranklin-boldItalic.fntdata"/><Relationship Id="rId10" Type="http://schemas.openxmlformats.org/officeDocument/2006/relationships/slide" Target="slides/slide3.xml"/><Relationship Id="rId32" Type="http://schemas.openxmlformats.org/officeDocument/2006/relationships/font" Target="fonts/LibreFranklin-italic.fntdata"/><Relationship Id="rId13" Type="http://schemas.openxmlformats.org/officeDocument/2006/relationships/slide" Target="slides/slide6.xml"/><Relationship Id="rId35" Type="http://schemas.openxmlformats.org/officeDocument/2006/relationships/font" Target="fonts/LibreFranklinMedium-bold.fntdata"/><Relationship Id="rId12" Type="http://schemas.openxmlformats.org/officeDocument/2006/relationships/slide" Target="slides/slide5.xml"/><Relationship Id="rId34" Type="http://schemas.openxmlformats.org/officeDocument/2006/relationships/font" Target="fonts/LibreFranklinMedium-regular.fntdata"/><Relationship Id="rId15" Type="http://schemas.openxmlformats.org/officeDocument/2006/relationships/slide" Target="slides/slide8.xml"/><Relationship Id="rId37" Type="http://schemas.openxmlformats.org/officeDocument/2006/relationships/font" Target="fonts/LibreFranklinMedium-boldItalic.fntdata"/><Relationship Id="rId14" Type="http://schemas.openxmlformats.org/officeDocument/2006/relationships/slide" Target="slides/slide7.xml"/><Relationship Id="rId36" Type="http://schemas.openxmlformats.org/officeDocument/2006/relationships/font" Target="fonts/LibreFranklinMedium-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umanitarianresponse.info/sites/www.humanitarianresponse.info/files/documents/files/inter_agency_sea_complaint_intake_referral_form.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un.org/st/SGB/2003/13"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uments.un.org/doc/undoc/gen/n03/550/40/pdf/n0355040.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7" name="Google Shape;43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Примітка: Це титульний слайд - він не є частиною пронумерованих слайдів у Посібнику для Координатора</a:t>
            </a:r>
            <a:endParaRPr/>
          </a:p>
        </p:txBody>
      </p:sp>
      <p:sp>
        <p:nvSpPr>
          <p:cNvPr id="438" name="Google Shape;43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200">
                <a:latin typeface="Times New Roman"/>
                <a:ea typeface="Times New Roman"/>
                <a:cs typeface="Times New Roman"/>
                <a:sym typeface="Times New Roman"/>
              </a:rPr>
              <a:t>Роздатковий матеріал 21B.2:</a:t>
            </a:r>
            <a:endParaRPr sz="12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Якщо постраждалі повідомляють вам, що злочинець працює в гуманітарній агенції або в миротворчій місії, </a:t>
            </a:r>
            <a:r>
              <a:rPr lang="en-US">
                <a:latin typeface="Times New Roman"/>
                <a:ea typeface="Times New Roman"/>
                <a:cs typeface="Times New Roman"/>
                <a:sym typeface="Times New Roman"/>
              </a:rPr>
              <a:t>ГЗН </a:t>
            </a:r>
            <a:r>
              <a:rPr lang="en-US" sz="1200">
                <a:latin typeface="Times New Roman"/>
                <a:ea typeface="Times New Roman"/>
                <a:cs typeface="Times New Roman"/>
                <a:sym typeface="Times New Roman"/>
              </a:rPr>
              <a:t>кейс-менеджери повинні знати, яку інформацію потрібно надавати для внутрішніх процедур звітування організації під час отримання повідомлення про СЕН (сексуальну експлуатацію та наругу).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Організації повинні чітко дотримуватися міжаген</a:t>
            </a:r>
            <a:r>
              <a:rPr lang="en-US">
                <a:latin typeface="Times New Roman"/>
                <a:ea typeface="Times New Roman"/>
                <a:cs typeface="Times New Roman"/>
                <a:sym typeface="Times New Roman"/>
              </a:rPr>
              <a:t>ційн</a:t>
            </a:r>
            <a:r>
              <a:rPr lang="en-US" sz="1200">
                <a:latin typeface="Times New Roman"/>
                <a:ea typeface="Times New Roman"/>
                <a:cs typeface="Times New Roman"/>
                <a:sym typeface="Times New Roman"/>
              </a:rPr>
              <a:t>их протоколів.</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Мінімум, що </a:t>
            </a:r>
            <a:r>
              <a:rPr lang="en-US">
                <a:latin typeface="Times New Roman"/>
                <a:ea typeface="Times New Roman"/>
                <a:cs typeface="Times New Roman"/>
                <a:sym typeface="Times New Roman"/>
              </a:rPr>
              <a:t>ГЗН </a:t>
            </a:r>
            <a:r>
              <a:rPr lang="en-US" sz="1200">
                <a:latin typeface="Times New Roman"/>
                <a:ea typeface="Times New Roman"/>
                <a:cs typeface="Times New Roman"/>
                <a:sym typeface="Times New Roman"/>
              </a:rPr>
              <a:t>кейс-менеджери повинні знати про обов'язкове повідомлення, щоб розуміти процес і знати, </a:t>
            </a:r>
            <a:r>
              <a:rPr lang="en-US">
                <a:latin typeface="Times New Roman"/>
                <a:ea typeface="Times New Roman"/>
                <a:cs typeface="Times New Roman"/>
                <a:sym typeface="Times New Roman"/>
              </a:rPr>
              <a:t>чим</a:t>
            </a:r>
            <a:r>
              <a:rPr lang="en-US" sz="1200">
                <a:latin typeface="Times New Roman"/>
                <a:ea typeface="Times New Roman"/>
                <a:cs typeface="Times New Roman"/>
                <a:sym typeface="Times New Roman"/>
              </a:rPr>
              <a:t> потрібно поділитися з постраждалими:</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Кого ви, як кейс-менеджер ГЗН, повинні сповістити першочергово?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Який термін для подачі повідомлення?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Хто ще буде сповіщений і коли?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Яку інформацію потрібно надати і як?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Кому буде повідомлено про випадок?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Яку інформацію буде </a:t>
            </a:r>
            <a:r>
              <a:rPr lang="en-US">
                <a:latin typeface="Times New Roman"/>
                <a:ea typeface="Times New Roman"/>
                <a:cs typeface="Times New Roman"/>
                <a:sym typeface="Times New Roman"/>
              </a:rPr>
              <a:t>сповіщено</a:t>
            </a:r>
            <a:r>
              <a:rPr lang="en-US" sz="1200">
                <a:latin typeface="Times New Roman"/>
                <a:ea typeface="Times New Roman"/>
                <a:cs typeface="Times New Roman"/>
                <a:sym typeface="Times New Roman"/>
              </a:rPr>
              <a:t>?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Чи має постраждала особа право вибору щодо участі в розслідуванні чи ні?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Чого можна очікувати щодо участі постраждалої особи (наприклад, чи потрібно постраждалій подавати заяву, і якщо так, то куди? Чи потрібно постраждалій пройти інтерв'ю, і якщо так, то з ким?)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Які юридичні наслідки неповідомлення?</a:t>
            </a:r>
            <a:endParaRPr/>
          </a:p>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Роздайте роздатковий матеріал 21B.2</a:t>
            </a:r>
            <a:endParaRPr/>
          </a:p>
        </p:txBody>
      </p:sp>
      <p:sp>
        <p:nvSpPr>
          <p:cNvPr id="502" name="Google Shape;50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Зверніть увагу на різницю між термінами «інформувати» та «повідомляти». </a:t>
            </a:r>
            <a:endParaRPr/>
          </a:p>
          <a:p>
            <a:pPr indent="-285750" lvl="1" marL="742950" rtl="0" algn="l">
              <a:lnSpc>
                <a:spcPct val="100000"/>
              </a:lnSpc>
              <a:spcBef>
                <a:spcPts val="0"/>
              </a:spcBef>
              <a:spcAft>
                <a:spcPts val="0"/>
              </a:spcAft>
              <a:buSzPts val="1400"/>
              <a:buFont typeface="Arial"/>
              <a:buChar char="•"/>
            </a:pPr>
            <a:r>
              <a:rPr b="1" lang="en-US" sz="1200">
                <a:latin typeface="Times New Roman"/>
                <a:ea typeface="Times New Roman"/>
                <a:cs typeface="Times New Roman"/>
                <a:sym typeface="Times New Roman"/>
              </a:rPr>
              <a:t>Внутрішні політики</a:t>
            </a:r>
            <a:r>
              <a:rPr lang="en-US" sz="1200">
                <a:latin typeface="Times New Roman"/>
                <a:ea typeface="Times New Roman"/>
                <a:cs typeface="Times New Roman"/>
                <a:sym typeface="Times New Roman"/>
              </a:rPr>
              <a:t> можуть вимагати, щоб певні люди були </a:t>
            </a:r>
            <a:r>
              <a:rPr b="1" lang="en-US">
                <a:latin typeface="Times New Roman"/>
                <a:ea typeface="Times New Roman"/>
                <a:cs typeface="Times New Roman"/>
                <a:sym typeface="Times New Roman"/>
              </a:rPr>
              <a:t>проінформовані</a:t>
            </a:r>
            <a:r>
              <a:rPr b="1" lang="en-US" sz="1200">
                <a:latin typeface="Times New Roman"/>
                <a:ea typeface="Times New Roman"/>
                <a:cs typeface="Times New Roman"/>
                <a:sym typeface="Times New Roman"/>
              </a:rPr>
              <a:t>,</a:t>
            </a:r>
            <a:r>
              <a:rPr lang="en-US" sz="1200">
                <a:latin typeface="Times New Roman"/>
                <a:ea typeface="Times New Roman"/>
                <a:cs typeface="Times New Roman"/>
                <a:sym typeface="Times New Roman"/>
              </a:rPr>
              <a:t> і це може </a:t>
            </a:r>
            <a:r>
              <a:rPr b="1" lang="en-US" sz="1200">
                <a:latin typeface="Times New Roman"/>
                <a:ea typeface="Times New Roman"/>
                <a:cs typeface="Times New Roman"/>
                <a:sym typeface="Times New Roman"/>
              </a:rPr>
              <a:t>відрізнятися</a:t>
            </a:r>
            <a:r>
              <a:rPr lang="en-US" sz="1200">
                <a:latin typeface="Times New Roman"/>
                <a:ea typeface="Times New Roman"/>
                <a:cs typeface="Times New Roman"/>
                <a:sym typeface="Times New Roman"/>
              </a:rPr>
              <a:t> від того, кому буде </a:t>
            </a:r>
            <a:r>
              <a:rPr lang="en-US">
                <a:latin typeface="Times New Roman"/>
                <a:ea typeface="Times New Roman"/>
                <a:cs typeface="Times New Roman"/>
                <a:sym typeface="Times New Roman"/>
              </a:rPr>
              <a:t>повідомлено</a:t>
            </a:r>
            <a:r>
              <a:rPr lang="en-US" sz="1200">
                <a:latin typeface="Times New Roman"/>
                <a:ea typeface="Times New Roman"/>
                <a:cs typeface="Times New Roman"/>
                <a:sym typeface="Times New Roman"/>
              </a:rPr>
              <a:t> про інцидент.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Також, коли ви займаєтеся обов'язковим звітуванням про випадки СЕН, ви помітите терміни, такі як «обвинувачення», «звіт», «порушення», «жертва» (замість «постраждала особа»), «суб'єкт» (замість «кривдник») і «скарга» (замість термінів ГЗН </a:t>
            </a:r>
            <a:r>
              <a:rPr lang="en-US">
                <a:latin typeface="Times New Roman"/>
                <a:ea typeface="Times New Roman"/>
                <a:cs typeface="Times New Roman"/>
                <a:sym typeface="Times New Roman"/>
              </a:rPr>
              <a:t>кейс-менеджменту</a:t>
            </a:r>
            <a:r>
              <a:rPr lang="en-US" sz="1200">
                <a:latin typeface="Times New Roman"/>
                <a:ea typeface="Times New Roman"/>
                <a:cs typeface="Times New Roman"/>
                <a:sym typeface="Times New Roman"/>
              </a:rPr>
              <a:t>, таких як «інцидент» або «розкриття»). </a:t>
            </a:r>
            <a:endParaRPr sz="12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Збираючи цю інформацію, обговоріть з вашим керівником, що буде робити особа, яка отримала повідомлення, з інформацією про інцидент СЕН і/або постраждалу особу. Чому їм це потрібно і що вони з цим зроблять? </a:t>
            </a:r>
            <a:endParaRPr sz="12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Ті, хто не пройшов навчання з </a:t>
            </a:r>
            <a:r>
              <a:rPr lang="en-US">
                <a:latin typeface="Times New Roman"/>
                <a:ea typeface="Times New Roman"/>
                <a:cs typeface="Times New Roman"/>
                <a:sym typeface="Times New Roman"/>
              </a:rPr>
              <a:t>ГЗН кейс-менеджменту</a:t>
            </a:r>
            <a:r>
              <a:rPr lang="en-US" sz="1200">
                <a:latin typeface="Times New Roman"/>
                <a:ea typeface="Times New Roman"/>
                <a:cs typeface="Times New Roman"/>
                <a:sym typeface="Times New Roman"/>
              </a:rPr>
              <a:t>, можуть не знати протоколів управління інформацією про ГЗН і ризиків, які виникають через їхнє порушення.</a:t>
            </a:r>
            <a:endParaRPr/>
          </a:p>
          <a:p>
            <a:pPr indent="0" lvl="0" marL="0" rtl="0" algn="l">
              <a:lnSpc>
                <a:spcPct val="100000"/>
              </a:lnSpc>
              <a:spcBef>
                <a:spcPts val="0"/>
              </a:spcBef>
              <a:spcAft>
                <a:spcPts val="0"/>
              </a:spcAft>
              <a:buSzPts val="1400"/>
              <a:buFont typeface="Arial"/>
              <a:buNone/>
            </a:pPr>
            <a:r>
              <a:t/>
            </a:r>
            <a:endParaRPr sz="1200">
              <a:latin typeface="Times New Roman"/>
              <a:ea typeface="Times New Roman"/>
              <a:cs typeface="Times New Roman"/>
              <a:sym typeface="Times New Roman"/>
            </a:endParaRPr>
          </a:p>
          <a:p>
            <a:pPr indent="-228600" lvl="0" marL="228600" rtl="0" algn="l">
              <a:lnSpc>
                <a:spcPct val="100000"/>
              </a:lnSpc>
              <a:spcBef>
                <a:spcPts val="0"/>
              </a:spcBef>
              <a:spcAft>
                <a:spcPts val="0"/>
              </a:spcAft>
              <a:buSzPts val="1400"/>
              <a:buNone/>
            </a:pPr>
            <a:r>
              <a:rPr lang="en-US" sz="1200">
                <a:latin typeface="Times New Roman"/>
                <a:ea typeface="Times New Roman"/>
                <a:cs typeface="Times New Roman"/>
                <a:sym typeface="Times New Roman"/>
              </a:rPr>
              <a:t>Опційне домашнє завдання: Роздатковий матеріал 21B.3.</a:t>
            </a:r>
            <a:endParaRPr sz="1200">
              <a:latin typeface="Times New Roman"/>
              <a:ea typeface="Times New Roman"/>
              <a:cs typeface="Times New Roman"/>
              <a:sym typeface="Times New Roman"/>
            </a:endParaRPr>
          </a:p>
        </p:txBody>
      </p:sp>
      <p:sp>
        <p:nvSpPr>
          <p:cNvPr id="509" name="Google Shape;5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700">
                <a:latin typeface="Times New Roman"/>
                <a:ea typeface="Times New Roman"/>
                <a:cs typeface="Times New Roman"/>
                <a:sym typeface="Times New Roman"/>
              </a:rPr>
              <a:t>Роздатковий матеріал </a:t>
            </a:r>
            <a:r>
              <a:rPr b="1" lang="en-US" sz="1700">
                <a:latin typeface="Times New Roman"/>
                <a:ea typeface="Times New Roman"/>
                <a:cs typeface="Times New Roman"/>
                <a:sym typeface="Times New Roman"/>
              </a:rPr>
              <a:t>21B.4</a:t>
            </a:r>
            <a:r>
              <a:rPr lang="en-US" sz="1700">
                <a:latin typeface="Times New Roman"/>
                <a:ea typeface="Times New Roman"/>
                <a:cs typeface="Times New Roman"/>
                <a:sym typeface="Times New Roman"/>
              </a:rPr>
              <a:t>: Опційна активність залежно від часу та пріоритетів.</a:t>
            </a:r>
            <a:endParaRPr sz="17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700">
                <a:latin typeface="Times New Roman"/>
                <a:ea typeface="Times New Roman"/>
                <a:cs typeface="Times New Roman"/>
                <a:sym typeface="Times New Roman"/>
              </a:rPr>
              <a:t>Постраждала від СЕН особа повинна бути повністю поінформована про обов'язкову вимогу повідомлень щодо інцидентів СЕН, включаючи те, яку інформацію потрібно надати і куди ця інформація буде направлена. Міжвідомчі протоколи та політики організації визначають, як мають подаватися повідомлення про СЕН. Знову ж таки, важливо, щоб кейс-менеджери ГЗН знали внутрішні процедури звітування про СЕН у вашій організації, які можуть чи не можуть включати </a:t>
            </a:r>
            <a:r>
              <a:rPr lang="en-US" sz="1700">
                <a:solidFill>
                  <a:srgbClr val="202124"/>
                </a:solidFill>
                <a:latin typeface="Times New Roman"/>
                <a:ea typeface="Times New Roman"/>
                <a:cs typeface="Times New Roman"/>
                <a:sym typeface="Times New Roman"/>
              </a:rPr>
              <a:t>відповідальних осіб з питань</a:t>
            </a:r>
            <a:r>
              <a:rPr lang="en-US" sz="1700">
                <a:latin typeface="Times New Roman"/>
                <a:ea typeface="Times New Roman"/>
                <a:cs typeface="Times New Roman"/>
                <a:sym typeface="Times New Roman"/>
              </a:rPr>
              <a:t> ЗСЕН та включати міжагенційні протоколи звітування про СЕН. Міжагенційні протоколи звітування про СЕН зазвичай підтримуються мережею ЗСЕН і можуть включати Протокол обміну інформацією.</a:t>
            </a:r>
            <a:endParaRPr sz="17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700">
                <a:latin typeface="Times New Roman"/>
                <a:ea typeface="Times New Roman"/>
                <a:cs typeface="Times New Roman"/>
                <a:sym typeface="Times New Roman"/>
              </a:rPr>
              <a:t> </a:t>
            </a:r>
            <a:endParaRPr sz="1100"/>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
        <p:nvSpPr>
          <p:cNvPr id="516" name="Google Shape;51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600">
                <a:latin typeface="Times New Roman"/>
                <a:ea typeface="Times New Roman"/>
                <a:cs typeface="Times New Roman"/>
                <a:sym typeface="Times New Roman"/>
              </a:rPr>
              <a:t>Повідомлення про інцидент</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Зазвичай існують різні варіанти для повідомлень про інцидент СЕН, які постраждала особа може обрати. Як ГЗН кейс-менеджер, вам потрібно залишатися орієнтованим на постраждалу особу, надаючи їй кожну можливість зробити вибір під час будь-якого процесу обов'язкового звітування.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Наприклад, можуть бути різні варіанти для повідомлень про інциденти СЕН, такі як онлайн-форма, електронна пошта, SMS-повідомлення або дзвінки на телефонний номер, а також механізми скарг на рівні громади, де живе постраждала особа.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ГЗН кейс-менеджери повинні бути проінформовані про доступні варіанти повідомлень та хто матиме доступ до інформації з кожним варіантом повідомлень, щоб проінформувати постраждалу особу.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Постраждала особа може обрати повідомити про інцидент сама. Якщо ви не маєте підтвердження, що це було зроблено, ви також зобов'язані надати повідомлення.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Доступні методи повідомлень та зворотного зв'язку можуть не враховувати потреби в тлумаченні або перекладі на мову ГЗН  кейс-менеджера або постраждалої особи.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Подайте повідомлення про інцидент відповідно до методу, який обрала постраждала особа, якщо це можливо. </a:t>
            </a:r>
            <a:endParaRPr sz="1600">
              <a:latin typeface="Times New Roman"/>
              <a:ea typeface="Times New Roman"/>
              <a:cs typeface="Times New Roman"/>
              <a:sym typeface="Times New Roman"/>
            </a:endParaRPr>
          </a:p>
          <a:p>
            <a:pPr indent="-228600" lvl="0" marL="228600" rtl="0" algn="l">
              <a:lnSpc>
                <a:spcPct val="100000"/>
              </a:lnSpc>
              <a:spcBef>
                <a:spcPts val="0"/>
              </a:spcBef>
              <a:spcAft>
                <a:spcPts val="0"/>
              </a:spcAft>
              <a:buSzPts val="1400"/>
              <a:buNone/>
            </a:pPr>
            <a:r>
              <a:rPr lang="en-US" sz="1600">
                <a:latin typeface="Times New Roman"/>
                <a:ea typeface="Times New Roman"/>
                <a:cs typeface="Times New Roman"/>
                <a:sym typeface="Times New Roman"/>
              </a:rPr>
              <a:t> </a:t>
            </a:r>
            <a:endParaRPr sz="1000"/>
          </a:p>
          <a:p>
            <a:pPr indent="-228600" lvl="0" marL="457200" marR="0" rtl="0" algn="l">
              <a:lnSpc>
                <a:spcPct val="100000"/>
              </a:lnSpc>
              <a:spcBef>
                <a:spcPts val="0"/>
              </a:spcBef>
              <a:spcAft>
                <a:spcPts val="0"/>
              </a:spcAft>
              <a:buClr>
                <a:srgbClr val="000000"/>
              </a:buClr>
              <a:buSzPts val="1400"/>
              <a:buFont typeface="Arial"/>
              <a:buNone/>
            </a:pPr>
            <a:r>
              <a:rPr b="1" lang="en-US" sz="1600">
                <a:latin typeface="Times New Roman"/>
                <a:ea typeface="Times New Roman"/>
                <a:cs typeface="Times New Roman"/>
                <a:sym typeface="Times New Roman"/>
              </a:rPr>
              <a:t>Анонімне повідомлення</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Дайте їй можливість дозволити вам надати повідомлення про інцидент без розкриття її імені або інших ідентифікуючих даних про постраждалу особу. Ви також можете вказати в повідомленні, що постраждала особа не захотіла подавати повідомлення про свою справу.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Ви також можете подати повідомлення без розкриття вашого імені, що називається анонімним повідомленням. Навіть у випадку анонімного повідомлення, це може не бути повністю анонімним, оскільки ідентичність кривдника та історія постраждалої особи можуть бути потенційно виявлені, що підвищує ризики щодо конфіденційності.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Вам доведеться поділитися деякими деталями про кривдника, який все одно може знати постраждалу особу, що може бути небезпечним для неї. Обговоріть з постраждалою особою можливості та наслідки наданої інформації, щоб вона була обізнана про можливість того, що кривдник дізнається про звіт, і будь-які ризики.</a:t>
            </a:r>
            <a:endParaRPr sz="1000"/>
          </a:p>
          <a:p>
            <a:pPr indent="-254000" lvl="0" marL="342900" rtl="0" algn="l">
              <a:lnSpc>
                <a:spcPct val="100000"/>
              </a:lnSpc>
              <a:spcBef>
                <a:spcPts val="0"/>
              </a:spcBef>
              <a:spcAft>
                <a:spcPts val="0"/>
              </a:spcAft>
              <a:buSzPts val="1400"/>
              <a:buFont typeface="Arial"/>
              <a:buNone/>
            </a:pPr>
            <a:r>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600">
                <a:latin typeface="Times New Roman"/>
                <a:ea typeface="Times New Roman"/>
                <a:cs typeface="Times New Roman"/>
                <a:sym typeface="Times New Roman"/>
              </a:rPr>
              <a:t>Рекомендації щодо безпеки</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Безпека повинна враховуватися на кожному етапі, особливо при плануванні заходів безпеки та дій. Зазвичай організація кривдника (роботодавець) відповідає за отримання повідомлення та розслідування тверджень (або інциденту), і немає єдиної процедури, яку дотримуються при проведенні розслідування, навіть серед агенцій ООН.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Не всі організації приймають анонімні повідомлення, і вимоги щодо анонімних повідомлень можуть відрізнятися. Рішення про конфіденційність повідомлення приймається на основі політики конкретної організації.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Трудове право країни та кадрова політика також є факторами, які потрібно враховувати після того, як повідомлення подано, щоб уточнити, де буде поширена інформація та зменшити ризики безпеки чи захисту для постраждалої особи та для вас як ГЗН кейс-менеджера.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В кінцевому підсумку постраждала особа повинна знати, яка інформація стане відома кривднику, наприклад, хто подавав повідомлення та деталі інциденту, і її безпека повинна бути пріоритетом.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600">
                <a:latin typeface="Times New Roman"/>
                <a:ea typeface="Times New Roman"/>
                <a:cs typeface="Times New Roman"/>
                <a:sym typeface="Times New Roman"/>
              </a:rPr>
              <a:t> </a:t>
            </a:r>
            <a:endParaRPr sz="1000"/>
          </a:p>
          <a:p>
            <a:pPr indent="0" lvl="0" marL="0" rtl="0" algn="l">
              <a:lnSpc>
                <a:spcPct val="100000"/>
              </a:lnSpc>
              <a:spcBef>
                <a:spcPts val="0"/>
              </a:spcBef>
              <a:spcAft>
                <a:spcPts val="0"/>
              </a:spcAft>
              <a:buSzPts val="1400"/>
              <a:buNone/>
            </a:pPr>
            <a:r>
              <a:t/>
            </a:r>
            <a:endParaRPr b="0" i="0" sz="1000" u="none" strike="noStrike">
              <a:solidFill>
                <a:schemeClr val="dk1"/>
              </a:solidFill>
              <a:latin typeface="Calibri"/>
              <a:ea typeface="Calibri"/>
              <a:cs typeface="Calibri"/>
              <a:sym typeface="Calibri"/>
            </a:endParaRPr>
          </a:p>
        </p:txBody>
      </p:sp>
      <p:sp>
        <p:nvSpPr>
          <p:cNvPr id="523" name="Google Shape;52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Додаткова активність (залежно від часу та пріоритету).</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активність: Поділіться прикладом форми для повідомлення про ГЗН, розділіть учасників на групи та запропонуйте їм попрактикуватися у заповненні форми на основі випадку Африди (матеріал 21A.3).</a:t>
            </a:r>
            <a:br>
              <a:rPr lang="en-US" sz="1800">
                <a:latin typeface="Times New Roman"/>
                <a:ea typeface="Times New Roman"/>
                <a:cs typeface="Times New Roman"/>
                <a:sym typeface="Times New Roman"/>
              </a:rPr>
            </a:br>
            <a:r>
              <a:rPr lang="en-US" sz="1800" u="sng">
                <a:solidFill>
                  <a:srgbClr val="0563C1"/>
                </a:solidFill>
                <a:latin typeface="Times New Roman"/>
                <a:ea typeface="Times New Roman"/>
                <a:cs typeface="Times New Roman"/>
                <a:sym typeface="Times New Roman"/>
                <a:hlinkClick r:id="rId2">
                  <a:extLst>
                    <a:ext uri="{A12FA001-AC4F-418D-AE19-62706E023703}">
                      <ahyp:hlinkClr val="tx"/>
                    </a:ext>
                  </a:extLst>
                </a:hlinkClick>
              </a:rPr>
              <a:t>https://www.humanitarianresponse.info/sites/www.humanitarianresponse.info/files/documents/files/inter_agency_sea_complaint_intake_referral_form.pdf</a:t>
            </a:r>
            <a:r>
              <a:rPr lang="en-US" sz="1800">
                <a:latin typeface="Times New Roman"/>
                <a:ea typeface="Times New Roman"/>
                <a:cs typeface="Times New Roman"/>
                <a:sym typeface="Times New Roman"/>
              </a:rPr>
              <a:t>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активність буде більш ефективною, якщо учасники використовуватимуть форму зі своєї організації або якщо у вашому контексті існує міжагенційна форма звітності.</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
        <p:nvSpPr>
          <p:cNvPr id="530" name="Google Shape;53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Ось кілька важливих аспектів програми ГЗН кейс-менеджменту для випадків СЕН:</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Практикуйте інформовану згоду щодо СЕН. Завжди інформуйте постраждалу особу про ваше зобов'язання повідомляти про інцидент і що це означає, перш ніж вона поділиться подробицями інциденту, особливо щодо кривдника. Хоча це стосується всіх випадків ГЗН, ви не знаєте, яку саме форму ГЗН постраждала особа відкриє. Тому ви ПОВИННІ інформувати постраждалу особу про обов'язкове повідомлення стосовно СЕН ДО того, як вона розкриє будь-яку інформацію про інцидент.</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Якщо постраждала особа ділиться інформацією, яку ви зобов'язані повідомити, поясніть, яку саме інформацію ви повинні повідомити, з ким ви нею поділитесь і що, ймовірно, станеться далі. Запевніть постраждалу особу в тому, що ви продовжите надавати послуги відповідно до її побажань, незалежно від того, чи вибирає вона повідомити про інцидент або брати участь в розслідуванні.</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Знайте міжвідомчі вимоги та вимоги вашої організації щодо обов'язкового повідомлення про СЕН. Це включає внутрішні політики та протоколи щодо зобов'язання повідомляти про СЕН відповідно до угод з ООН, а також національні закони та регулювання, які зобов'язують осіб, таких як соціальні працівники, вчителі та медичні працівники, повідомляти про випадки насильства в поліцію.</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Навчайте працівників з ГЗН кейс-менеджменту вимогам обов'язкового повідомлення, включаючи те, що потрібно ділитися з постраждалими особами та як повідомляти, а також враховуйте їхню безпеку.</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Навчайте перекладачів для ГЗН кейс-менеджменту, які надають послуги перекладу для працівників з кейс-менеджменту ГЗН під час прийому розкриття інформації, та враховуйте їхню безпеку.</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Обговорюйте потреби безпеки, пов'язані з обов'язковим повідомленням. Розробіть організаційні плани безпеки та будьте готові вжити заходів для забезпечення безпеки співробітників, які повідомляють про СЕН.</a:t>
            </a:r>
            <a:endParaRPr/>
          </a:p>
          <a:p>
            <a:pPr indent="-95250" lvl="0" marL="171450" rtl="0" algn="l">
              <a:lnSpc>
                <a:spcPct val="100000"/>
              </a:lnSpc>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p:txBody>
      </p:sp>
      <p:sp>
        <p:nvSpPr>
          <p:cNvPr id="537" name="Google Shape;53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У цьому розділі, що стосується розслідувань, кривдники будуть згадуватися як ймовірні кривдники або суб'єкти.</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У рамках процесу ГЗН кейс-менеджменту та процедур інформованої згоди вам потрібно буде повідомити постраждалих осіб про загальні процедури розслідування СЕН, наскільки це можливо. Тому вам слід ознайомитися з такими політиками та настановами, якщо вони доступні.</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Працівники з ГЗН кейс-менеджменту не несуть відповідальності за детальне знання процедур або конкретних розслідувань.</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Постраждалі особи повинні отримати достатньо інформації, щоб зрозуміти можливі переваги та наслідки різних варіантів повідомлення.</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Постраждалі також повинні мати уявлення про різні етапи, що буде вимагатися від них, часові рамки та будь-які аспекти, які можуть бути особливо складними. Уся ця інформація допоможе керувати очікуваннями постраждалих, планувати їхній час та будь-яку очікувану підтримку, яка може бути необхідною, і допоможе їм відчувати себе максимально контрольованими.</a:t>
            </a:r>
            <a:endParaRPr/>
          </a:p>
        </p:txBody>
      </p:sp>
      <p:sp>
        <p:nvSpPr>
          <p:cNvPr id="544" name="Google Shape;54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Покажіть відео «Які етапи розслідування кривдника у випадку СЕН?», щоб пояснити процес розслідування. (https://drive.google.com/file/d/1fZwFp-4QOQrl56Jzu9deZDxY72YgQjlf/view?usp=sharing).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Перед показом відео ознайомте учасників з персонажами відео. Після завершення відео запитайте учасників, які питання у них виникли щодо процесу розслідування.</a:t>
            </a:r>
            <a:endParaRPr/>
          </a:p>
        </p:txBody>
      </p:sp>
      <p:sp>
        <p:nvSpPr>
          <p:cNvPr id="551" name="Google Shape;55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br>
              <a:rPr lang="en-US"/>
            </a:br>
            <a:r>
              <a:rPr lang="en-US" sz="1800">
                <a:latin typeface="Times New Roman"/>
                <a:ea typeface="Times New Roman"/>
                <a:cs typeface="Times New Roman"/>
                <a:sym typeface="Times New Roman"/>
              </a:rPr>
              <a:t>Тривалість цього процесу може значно варіюватися залежно від організації, яка проводить розслідування, кількості осіб, залучених до інциденту, доступу до інформації чи доказів, наявних ресурсів для розслідування та загального обсягу роботи розслідування.</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Роздатковий матеріал 21B.5</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Перейдіть до роздаткового матеріалу 21B.5. Поясніть учасникам, що ви роздасте сім різних інформаційних карток семи різним учасникам, щоб вони по черзі їх прочитали. Після того як учасник прочитає інформацію, він повинен прикріпити її до стіни в тренінговій залі. Роздайте інформаційні картки. Один за одним запросіть учасників зачитати свої папірці без певного порядку та направляйте їх прикріпити папірець на стіну. Після того як усі пункти будуть прочитані і прикріплені на стіну, запросіть учасників встати і пройтися по кімнаті, щоб прочитати всю інформацію. Якщо часу мало, заохочуйте учасників зробити це під час наступної перерви або в кінці тренінгу.</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Нижче наведені пункти з роздаткового матеріалу.</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Наступна інформація від організації, що проводить розслідування, буде корисною для - ГЗН кейс-менеджера, щоб передати постраждалій особі якомога швидше та/або для інформування підтримки в управлінні ГЗН кейс-менеджментом:</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Пояснення всього процесу, включаючи терміни для кожної стадії.</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Чи можете ви або ваш керівник супроводжувати постраждалу особу під час попереднього розгляду та етапу збору фактів. Зазначте, що постраждалі мають право запросити організацію-розслідувача надати особу для підтримки — це може бути член родини або безпосередньо ГЗН кейс-менеджер.</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Чи є можливість для вас або когось іншого супроводжувати постраждалу особу протягом всього процесу, щоб забезпечити, що її інтереси будуть поважатися.</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Гендер та контактні дані призначеного розслідувача/розслідувальної команди, коли вони доступні.</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Чи призначено контактну особу для комунікації протягом усього процесу.</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Послуги підтримки для постраждалих від СЕН, що надаються цією організацією або іншими, наприклад, допомога в переміщенні постраждалої особи та інші заходи безпеки.</a:t>
            </a:r>
            <a:endParaRPr/>
          </a:p>
          <a:p>
            <a:pPr indent="-342900" lvl="0" marL="342900" rtl="0" algn="l">
              <a:lnSpc>
                <a:spcPct val="100000"/>
              </a:lnSpc>
              <a:spcBef>
                <a:spcPts val="0"/>
              </a:spcBef>
              <a:spcAft>
                <a:spcPts val="0"/>
              </a:spcAft>
              <a:buSzPts val="1000"/>
              <a:buFont typeface="Noto Sans Symbols"/>
              <a:buChar char="∙"/>
            </a:pPr>
            <a:r>
              <a:rPr lang="en-US" sz="1800">
                <a:latin typeface="Times New Roman"/>
                <a:ea typeface="Times New Roman"/>
                <a:cs typeface="Times New Roman"/>
                <a:sym typeface="Times New Roman"/>
              </a:rPr>
              <a:t>Право постраждалої особи припинити участь у процесі розслідування, якщо вона цього бажає, а також право продовжувати отримувати послуги, незалежно від її участі в процесі розслідування.</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Кейс-менеджерам з випадків ГЗН може бути корисно звернути увагу на будь-які деталі розслідування, які можуть бути складними для постраждалої особи.</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Запитайте учасників, які питання у них є.</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p:txBody>
      </p:sp>
      <p:sp>
        <p:nvSpPr>
          <p:cNvPr id="559" name="Google Shape;55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30200" lvl="0" marL="342900" rtl="0" algn="l">
              <a:lnSpc>
                <a:spcPct val="100000"/>
              </a:lnSpc>
              <a:spcBef>
                <a:spcPts val="0"/>
              </a:spcBef>
              <a:spcAft>
                <a:spcPts val="0"/>
              </a:spcAft>
              <a:buSzPts val="1200"/>
              <a:buFont typeface="Noto Sans Symbols"/>
              <a:buChar char="∙"/>
            </a:pPr>
            <a:r>
              <a:rPr lang="en-US" sz="1600">
                <a:latin typeface="Times New Roman"/>
                <a:ea typeface="Times New Roman"/>
                <a:cs typeface="Times New Roman"/>
                <a:sym typeface="Times New Roman"/>
              </a:rPr>
              <a:t>Інформація, зібрана під час розслідування, передається лише за принципом службової необхідності. Наприклад, коли розслідувачам потрібна допомога перекладача, співробітника програми з ГЗН або контактної особи з безпеки для просування розслідування, розслідувачі поділяться інформацією щодо справи з цією особою. Розслідувачі попросять цю особу підписати угоду про конфіденційність.</a:t>
            </a:r>
            <a:endParaRPr sz="1000"/>
          </a:p>
          <a:p>
            <a:pPr indent="-330200" lvl="0" marL="342900" rtl="0" algn="l">
              <a:lnSpc>
                <a:spcPct val="100000"/>
              </a:lnSpc>
              <a:spcBef>
                <a:spcPts val="0"/>
              </a:spcBef>
              <a:spcAft>
                <a:spcPts val="0"/>
              </a:spcAft>
              <a:buSzPts val="1200"/>
              <a:buFont typeface="Noto Sans Symbols"/>
              <a:buChar char="∙"/>
            </a:pPr>
            <a:r>
              <a:rPr lang="en-US" sz="1600">
                <a:latin typeface="Times New Roman"/>
                <a:ea typeface="Times New Roman"/>
                <a:cs typeface="Times New Roman"/>
                <a:sym typeface="Times New Roman"/>
              </a:rPr>
              <a:t>Проте, коли розслідування розпочинається, може стати складно контролювати інформацію, що поширюється або розголошується, особливо коли проводяться численні допити свідків.</a:t>
            </a:r>
            <a:endParaRPr sz="1000"/>
          </a:p>
          <a:p>
            <a:pPr indent="-330200" lvl="0" marL="342900" rtl="0" algn="l">
              <a:lnSpc>
                <a:spcPct val="100000"/>
              </a:lnSpc>
              <a:spcBef>
                <a:spcPts val="0"/>
              </a:spcBef>
              <a:spcAft>
                <a:spcPts val="0"/>
              </a:spcAft>
              <a:buSzPts val="1200"/>
              <a:buFont typeface="Noto Sans Symbols"/>
              <a:buChar char="∙"/>
            </a:pPr>
            <a:r>
              <a:rPr lang="en-US" sz="1600">
                <a:latin typeface="Times New Roman"/>
                <a:ea typeface="Times New Roman"/>
                <a:cs typeface="Times New Roman"/>
                <a:sym typeface="Times New Roman"/>
              </a:rPr>
              <a:t>Незалежно від того, які параметри конфіденційності встановлюють розслідувачі, завжди існує ризик, що інформація буде поширена за межами цих параметрів. Технічно, якщо обвинувачений або свідки говорять про розслідування, це може бути порушенням кодексу поведінки, що може бути зафіксовано та розслідувано.</a:t>
            </a:r>
            <a:endParaRPr sz="1000"/>
          </a:p>
          <a:p>
            <a:pPr indent="-330200" lvl="0" marL="342900" rtl="0" algn="l">
              <a:lnSpc>
                <a:spcPct val="100000"/>
              </a:lnSpc>
              <a:spcBef>
                <a:spcPts val="0"/>
              </a:spcBef>
              <a:spcAft>
                <a:spcPts val="0"/>
              </a:spcAft>
              <a:buSzPts val="1200"/>
              <a:buFont typeface="Noto Sans Symbols"/>
              <a:buChar char="∙"/>
            </a:pPr>
            <a:r>
              <a:rPr lang="en-US" sz="1600">
                <a:latin typeface="Times New Roman"/>
                <a:ea typeface="Times New Roman"/>
                <a:cs typeface="Times New Roman"/>
                <a:sym typeface="Times New Roman"/>
              </a:rPr>
              <a:t>Розслідувачі будуть шукати свідчення як постраждалих осіб, так і свідків, щоб провести повне розслідування. В деяких випадках свідчення постраждалої особи будуть достатніми для підтвердження.</a:t>
            </a:r>
            <a:endParaRPr sz="1000"/>
          </a:p>
          <a:p>
            <a:pPr indent="-330200" lvl="0" marL="342900" rtl="0" algn="l">
              <a:lnSpc>
                <a:spcPct val="100000"/>
              </a:lnSpc>
              <a:spcBef>
                <a:spcPts val="0"/>
              </a:spcBef>
              <a:spcAft>
                <a:spcPts val="0"/>
              </a:spcAft>
              <a:buSzPts val="1200"/>
              <a:buFont typeface="Noto Sans Symbols"/>
              <a:buChar char="∙"/>
            </a:pPr>
            <a:r>
              <a:rPr lang="en-US" sz="1600">
                <a:latin typeface="Times New Roman"/>
                <a:ea typeface="Times New Roman"/>
                <a:cs typeface="Times New Roman"/>
                <a:sym typeface="Times New Roman"/>
              </a:rPr>
              <a:t>Це може залежати від того, що, скільки або яких саме видів доказів було зібрано під час розслідування. Наприклад, чати в WhatsApp та SMS, електронні листи, журнали руху транспортних засобів, відео чи фотографії, чеки з готелів, записи про оплату мобільних телефонів — це все види доказів, що були зібрані під час розслідувань СЕН. Зазначте, що у разі відсутності доказів, розслідувачі все одно будуть брати до уваги достовірність свідчень постраждалої особи.</a:t>
            </a:r>
            <a:endParaRPr sz="1000"/>
          </a:p>
        </p:txBody>
      </p:sp>
      <p:sp>
        <p:nvSpPr>
          <p:cNvPr id="566" name="Google Shape;56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2" name="Google Shape;44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Огляд - МОДУЛЬ 21B: Реагування на випадки сексуальної експлуатації та наруги в рамках ГЗН кейс-менеджменту: Інформована згода, обов'язкове повідомлення та розслідування</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Навчальні цілі</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Отримати інформовану згоду (</a:t>
            </a:r>
            <a:r>
              <a:rPr lang="en-US" sz="1700">
                <a:latin typeface="Times New Roman"/>
                <a:ea typeface="Times New Roman"/>
                <a:cs typeface="Times New Roman"/>
                <a:sym typeface="Times New Roman"/>
              </a:rPr>
              <a:t>або дозвіл у випадку з дітьми</a:t>
            </a:r>
            <a:r>
              <a:rPr lang="en-US" sz="1800">
                <a:latin typeface="Times New Roman"/>
                <a:ea typeface="Times New Roman"/>
                <a:cs typeface="Times New Roman"/>
                <a:sym typeface="Times New Roman"/>
              </a:rPr>
              <a:t>) та виконати вимоги щодо обов'язкового повідомлення, використовуючи підхід, орієнтований на постраждалих.</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Пояснити постраждалим від СЕН компоненти розслідування СЕН та визначити шляхи підтримки постраждалих протягом усього розслідування СЕН.</a:t>
            </a:r>
            <a:endParaRPr/>
          </a:p>
          <a:p>
            <a:pPr indent="-228600" lvl="0" marL="22860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Тривалість: </a:t>
            </a:r>
            <a:r>
              <a:rPr lang="en-US" sz="1800">
                <a:latin typeface="Times New Roman"/>
                <a:ea typeface="Times New Roman"/>
                <a:cs typeface="Times New Roman"/>
                <a:sym typeface="Times New Roman"/>
              </a:rPr>
              <a:t>1.5 - 2 години</a:t>
            </a: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Матеріали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Роздатковий матеріал 21B.1- одна копія сценарію інформованої згоди</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Роздатковий матеріал 21B.2- одна копія на кожного учасника</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Роздатковий матеріал 21B.3- одна копія на кожного учасника</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НЕОБОВ'ЯЗКОВА АКТИВНІСТЬ: Роздатковий матеріал 21B.4 - одна копія на кожного учасника, а також Міжвідомчий протокол повідомлення про СЕН або протокол обміну інформацією з вашого контексту, якщо такий є. Можна використати приклад з CAR (посилання в роздатковому матеріалі).</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НЕОБОВ'ЯЗКОВА АКТИВНІСТЬ: Форма звіту з СЕН для вашого контексту (або учасники знаходять/приносять зі свого відомства): https://www.humanitarianresponse.info/sites/www.humanitarianresponse.info/files/documents/files/inter_agency_sea_complaint_intake_referral_form.pdf на прикладі Afrida (роздатковий матеріал 21A.3): https://interagencystandingcommittee.org/iasc-learning-package-protection-sexual-misconduct-un-partner-organizations</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Роздатковий матеріал 21B.5</a:t>
            </a:r>
            <a:endParaRPr/>
          </a:p>
          <a:p>
            <a:pPr indent="0" lvl="0" marL="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 Підготовка</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Роздрукуйте роздаткові матеріали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Підготуйте приміщення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Підготуйте відео, яке наразі доступне лише в Moodle - 3 хв 37 сек, МОДУЛЬ 13, урок 9 - Які кроки для розслідування СЕН?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Вирішіть, де/які настінні інформаційні документи про розслідування будуть розміщені</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Підготуйте фліпчарт, маркери, дошку, скотч</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Перегляньте слайди та нотатки ведучого</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План</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5 хвилин - Цілі та вступ (1-3)</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5 хвилин - Обов'язкова доповідь ООН (4-5)</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10 хвилин - Активність: Інформована згода (6)</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5 хвилин - Інформована згода в управлінні випадками ГЗН в рамках СЕН(7)</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15 хвилин - Рекомендації щодо обов'язкового звітування про випадки ГЗН в рамках СЕН (8-11)</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20 хвилин - НЕОБОВ'ЯЗКОВА активність: Протокол звітування/обміну інформацією щодо СЕН НУО (12)</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5 хвилин - Рекомендації щодо ведення випадків ГЗН для обов'язкового звітування про СЕН (продовження) (13)</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15 хвилин - НЕОБОВ'ЯЗКОВЕ заняття: Форма звітності по СЕН (14)</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15 хвилин - Рекомендації КМ з питань ГЗН щодо проведення СЕН розслідувань (15-17)</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10 хвилин - Вправа: Корисна інформація від дослідницької організації (18)</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15 хвилин - Рекомендації КМ з протидії ГЗН щодо проведення СЕН (продовження) (19-21)</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5 хвилин - Закриття (22)</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Технічні вказівки</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Використання цього МОДУЛЯ</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Винуватцями СЕН є люди, які працюють в гуманітарних організаціях та організаціях розвитку, а також у миротворчих місіях. У цьому МОДУЛІ розглядається </a:t>
            </a:r>
            <a:r>
              <a:rPr lang="en-US" sz="1800" u="sng">
                <a:solidFill>
                  <a:srgbClr val="0563C1"/>
                </a:solidFill>
                <a:latin typeface="Times New Roman"/>
                <a:ea typeface="Times New Roman"/>
                <a:cs typeface="Times New Roman"/>
                <a:sym typeface="Times New Roman"/>
                <a:hlinkClick r:id="rId2">
                  <a:extLst>
                    <a:ext uri="{A12FA001-AC4F-418D-AE19-62706E023703}">
                      <ahyp:hlinkClr val="tx"/>
                    </a:ext>
                  </a:extLst>
                </a:hlinkClick>
              </a:rPr>
              <a:t>Бюлетень Генерального секретаря ООН щодо ЗСЕН</a:t>
            </a:r>
            <a:r>
              <a:rPr lang="en-US" sz="1800">
                <a:latin typeface="Times New Roman"/>
                <a:ea typeface="Times New Roman"/>
                <a:cs typeface="Times New Roman"/>
                <a:sym typeface="Times New Roman"/>
              </a:rPr>
              <a:t> (2003) і те, як його правильно застосовувати.   </a:t>
            </a:r>
            <a:endParaRPr/>
          </a:p>
          <a:p>
            <a:pPr indent="-342900" lvl="0" marL="342900" rtl="0" algn="l">
              <a:lnSpc>
                <a:spcPct val="100000"/>
              </a:lnSpc>
              <a:spcBef>
                <a:spcPts val="0"/>
              </a:spcBef>
              <a:spcAft>
                <a:spcPts val="0"/>
              </a:spcAft>
              <a:buSzPts val="1400"/>
              <a:buFont typeface="Arial"/>
              <a:buChar char="•"/>
            </a:pPr>
            <a:r>
              <a:rPr b="1" lang="en-US" sz="1800" u="sng">
                <a:latin typeface="Times New Roman"/>
                <a:ea typeface="Times New Roman"/>
                <a:cs typeface="Times New Roman"/>
                <a:sym typeface="Times New Roman"/>
              </a:rPr>
              <a:t>Робота з постраждалими від СЕН не змінює фундаментального процесу та принципів роботи з випадками ГЗН</a:t>
            </a:r>
            <a:r>
              <a:rPr lang="en-US" sz="1800">
                <a:latin typeface="Times New Roman"/>
                <a:ea typeface="Times New Roman"/>
                <a:cs typeface="Times New Roman"/>
                <a:sym typeface="Times New Roman"/>
              </a:rPr>
              <a:t>. Процес та принципи кейс-менеджменту ГЗН є критично важливими у випадках СЕН. Цей МОДУЛЬ висвітлює деякі рекомендації, які слід мати на увазі під час надання підтримки постраждалим від СЕН протягом усього процесу ведення випадку ГЗН, зосереджуючись на інформованій згоді, обов'язковому повідомленні та проведенні розслідувань.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Як і в секторі психосоціальної підтримки постраждалих від ГЗН, у цьому МОДУЛІ замість терміну «жертва» використовується термін «постраждала особа». Термін «жертва», як правило, використовується в юридичному та медичному секторах. У цьому МОДУЛІ, як і в інших навчальних матеріалах з протидії ГЗН, ми вирішили використати термін, що базується на сильних сторонах, щоб підкреслити стійкість людини, яка пережила та подолала інцидент ГЗН. Для позначення осіб, які пережили ГЗН, ми будемо використовувати займенники «вона» або «її», оскільки жінки та дівчата в переважній більшості більше страждають від ГЗН, а більшість учасників цього тренінгу працюють з розкриттям інформації переважно від жінок та дівчат. Ми також будемо звертатися до постраждалих від ГЗН у жіночому роді, визнаючи, що більшість персоналу, який працює з випадками ГЗН, є жінками.</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Цей МОДУЛЬ триватиме 1,5 години, якщо не проводити факультативні заняття і учасники мають знання про кейс-менеджмент ГЗН у ЗСЕН. Плануйте більше часу на основі знань, досвіду та навчальних потреб учасників.</a:t>
            </a:r>
            <a:endParaRPr/>
          </a:p>
          <a:p>
            <a:pPr indent="-228600" lvl="0" marL="22860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Знання координатора</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Координатор(к)и повинні бути знайомі з основними поняттями ГЗН, засадами та етапами кейс-менеджменту ГЗН, а також мати досвід надання допомоги постраждалим від СЕН. Цей МОДУЛЬ спирається на інформацію, що міститься в інших МОДУЛЯХ Навчальних матеріалів IA GBV CM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Попит на спеціалізоване навчання з питань СЕН зростає, оскільки увага до цих інцидентів зростає, а працівники, які працюють з випадками ГЗН, намагаються орієнтуватися в різних механізмах звітності та розслідування, щоб забезпечити якісний, орієнтований на постраждалих від ГЗН, менеджмент випадків ГЗН. Координатори повинні бути знайомі з концепціями інформованої згоди, обов'язкового звітування та етапами ведення справ щодо ГЗН, а також з етапами роботи з постраждалими від ГЗН.</a:t>
            </a:r>
            <a:endParaRPr/>
          </a:p>
          <a:p>
            <a:pPr indent="-228600" lvl="0" marL="228600" rtl="0" algn="l">
              <a:lnSpc>
                <a:spcPct val="100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800">
                <a:latin typeface="Times New Roman"/>
                <a:ea typeface="Times New Roman"/>
                <a:cs typeface="Times New Roman"/>
                <a:sym typeface="Times New Roman"/>
              </a:rPr>
              <a:t>Основні тези</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Відносини між працівником, який займається справами постраждалих від ГЗН, та постраждалою можуть відрізнятися від відносин між постраждалими від інших форм ГЗН, оскільки працівники, які займаються справами постраждалих від ГЗН, зобов'язані як повідомляти про правопорушення з боку гуманітарних працівників, так і підтримувати постраждалих від СЕН.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Важливо, щоб працівники, які надають допомогу постраждалим від ГЗН, пояснювали вимоги щодо обов'язкового інформування, включаючи місцеве законодавство, щоб постраждалі могли зробити усвідомлений вибір щодо того, що саме їм розголошувати.</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Невідкладні потреби безпеки та здоров'я мають бути пріоритетними при розгляді будь-яких обов'язкових вимог до звітності.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У рамках процесу ГЗН кейс-менеджменту та процедури отримання інформованої згоди працівники, які працюють з постраждалими від ГЗН, повинні якомога краще проінформувати постраждалих про загальні процедури проведення розслідування СЕН. Працівники, які працюють з випадками ГЗН, не несуть відповідальності за детальне знання процедур або конкретних розслідувань.</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Наскільки це можливо, мінімізуйте вплив звітів про СЕН на послуги ГЗН кейс-менеджменту, враховуючи те, якою інформацією обмінюються, та будь-який процес розслідування.  </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Коли повідомляється про випадки СЕН, необхідно забезпечити ретельний нагляд на кожному етапі процесу роботи з постраждалими від ГЗН, аналізуючи інформацію та ухвалюючи рішення з двох точок зору - звітності та підтримки постраждалих, надаючи пріоритет підтримці постраждалих.</a:t>
            </a:r>
            <a:endParaRPr/>
          </a:p>
          <a:p>
            <a:pPr indent="-342900" lvl="0" marL="342900" rtl="0" algn="l">
              <a:lnSpc>
                <a:spcPct val="100000"/>
              </a:lnSpc>
              <a:spcBef>
                <a:spcPts val="0"/>
              </a:spcBef>
              <a:spcAft>
                <a:spcPts val="0"/>
              </a:spcAft>
              <a:buSzPts val="1400"/>
              <a:buFont typeface="Arial"/>
              <a:buChar char="•"/>
            </a:pPr>
            <a:r>
              <a:rPr lang="en-US" sz="1800">
                <a:latin typeface="Times New Roman"/>
                <a:ea typeface="Times New Roman"/>
                <a:cs typeface="Times New Roman"/>
                <a:sym typeface="Times New Roman"/>
              </a:rPr>
              <a:t>Працівники, які працюють з постраждалими від ГЗН, є надавачами послуг і надають підтримку постраждалим від СЕН так само, як вони надають підтримку іншим постраждалим від ГЗН. Працівники, які працюють з постраждалими від ГЗН, або ширша команда з протидії ГЗН не повинні залучатися до розслідування інциденту СЕН в жодному разі від відповідальної установи. Роль слідчого має бути окремою і не пов'язаною з наданням послуг постраждалій особі, що має бути гарантовано незалежно від результатів розслідування справи та незважаючи на них.</a:t>
            </a:r>
            <a:endParaRPr/>
          </a:p>
          <a:p>
            <a:pPr indent="0" lvl="0" marL="0" rtl="0" algn="l">
              <a:lnSpc>
                <a:spcPct val="100000"/>
              </a:lnSpc>
              <a:spcBef>
                <a:spcPts val="0"/>
              </a:spcBef>
              <a:spcAft>
                <a:spcPts val="0"/>
              </a:spcAft>
              <a:buSzPts val="1400"/>
              <a:buNone/>
            </a:pPr>
            <a:r>
              <a:t/>
            </a:r>
            <a:endParaRPr b="0" i="0" sz="1200" u="none" strike="noStrike">
              <a:latin typeface="Calibri"/>
              <a:ea typeface="Calibri"/>
              <a:cs typeface="Calibri"/>
              <a:sym typeface="Calibri"/>
            </a:endParaRPr>
          </a:p>
        </p:txBody>
      </p:sp>
      <p:sp>
        <p:nvSpPr>
          <p:cNvPr id="443" name="Google Shape;44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Ось важливі моменти, які стосуються прав постраждалих осіб, впливу розслідування на них та їхнього досвіду:</a:t>
            </a:r>
            <a:endParaRPr/>
          </a:p>
          <a:p>
            <a:pPr indent="-228600" lvl="0" marL="457200" marR="0" rtl="0" algn="l">
              <a:lnSpc>
                <a:spcPct val="100000"/>
              </a:lnSpc>
              <a:spcBef>
                <a:spcPts val="0"/>
              </a:spcBef>
              <a:spcAft>
                <a:spcPts val="0"/>
              </a:spcAft>
              <a:buClr>
                <a:srgbClr val="000000"/>
              </a:buClr>
              <a:buSzPts val="1400"/>
              <a:buFont typeface="Arial"/>
              <a:buNone/>
            </a:pPr>
            <a:r>
              <a:t/>
            </a:r>
            <a:endParaRPr sz="18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Noto Sans Symbols"/>
              <a:buChar char="∙"/>
            </a:pPr>
            <a:r>
              <a:rPr lang="en-US" sz="1800">
                <a:latin typeface="Times New Roman"/>
                <a:ea typeface="Times New Roman"/>
                <a:cs typeface="Times New Roman"/>
                <a:sym typeface="Times New Roman"/>
              </a:rPr>
              <a:t>Перебуваючи в процесі розслідування, кривдники можуть дізнатися імена постраждалих або свідків. </a:t>
            </a:r>
            <a:endParaRPr/>
          </a:p>
          <a:p>
            <a:pPr indent="-342900" lvl="0" marL="342900" rtl="0" algn="l">
              <a:lnSpc>
                <a:spcPct val="100000"/>
              </a:lnSpc>
              <a:spcBef>
                <a:spcPts val="0"/>
              </a:spcBef>
              <a:spcAft>
                <a:spcPts val="0"/>
              </a:spcAft>
              <a:buSzPts val="1400"/>
              <a:buFont typeface="Noto Sans Symbols"/>
              <a:buChar char="∙"/>
            </a:pPr>
            <a:r>
              <a:rPr lang="en-US" sz="1800">
                <a:latin typeface="Times New Roman"/>
                <a:ea typeface="Times New Roman"/>
                <a:cs typeface="Times New Roman"/>
                <a:sym typeface="Times New Roman"/>
              </a:rPr>
              <a:t>Постраждалі можуть вимагати, щоб їхнє ім’я було приховане в звіті про розслідування, а також мають право припинити свою участь у розслідуванні в будь-який час. </a:t>
            </a:r>
            <a:endParaRPr/>
          </a:p>
          <a:p>
            <a:pPr indent="-342900" lvl="0" marL="342900" rtl="0" algn="l">
              <a:lnSpc>
                <a:spcPct val="100000"/>
              </a:lnSpc>
              <a:spcBef>
                <a:spcPts val="0"/>
              </a:spcBef>
              <a:spcAft>
                <a:spcPts val="0"/>
              </a:spcAft>
              <a:buSzPts val="1400"/>
              <a:buFont typeface="Noto Sans Symbols"/>
              <a:buChar char="∙"/>
            </a:pPr>
            <a:r>
              <a:rPr lang="en-US" sz="1800">
                <a:latin typeface="Times New Roman"/>
                <a:ea typeface="Times New Roman"/>
                <a:cs typeface="Times New Roman"/>
                <a:sym typeface="Times New Roman"/>
              </a:rPr>
              <a:t>Розслідувальна група має право припинити розслідування в будь-який час, якщо вважає, що воно завдає більше шкоди, ніж користі. </a:t>
            </a:r>
            <a:endParaRPr/>
          </a:p>
          <a:p>
            <a:pPr indent="-342900" lvl="0" marL="342900" rtl="0" algn="l">
              <a:lnSpc>
                <a:spcPct val="100000"/>
              </a:lnSpc>
              <a:spcBef>
                <a:spcPts val="0"/>
              </a:spcBef>
              <a:spcAft>
                <a:spcPts val="0"/>
              </a:spcAft>
              <a:buSzPts val="1400"/>
              <a:buFont typeface="Noto Sans Symbols"/>
              <a:buChar char="∙"/>
            </a:pPr>
            <a:r>
              <a:rPr lang="en-US" sz="1800">
                <a:latin typeface="Times New Roman"/>
                <a:ea typeface="Times New Roman"/>
                <a:cs typeface="Times New Roman"/>
                <a:sym typeface="Times New Roman"/>
              </a:rPr>
              <a:t>Постраждалі можуть бути змушені надати повний виклад інциденту/поділитися своєю історією з розслідувачем, що може бути складним і вимагати психологічної підтримки.</a:t>
            </a:r>
            <a:endParaRPr/>
          </a:p>
        </p:txBody>
      </p:sp>
      <p:sp>
        <p:nvSpPr>
          <p:cNvPr id="573" name="Google Shape;57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lang="en-US" sz="1600">
                <a:latin typeface="Times New Roman"/>
                <a:ea typeface="Times New Roman"/>
                <a:cs typeface="Times New Roman"/>
                <a:sym typeface="Times New Roman"/>
              </a:rPr>
              <a:t>Ось ще важливі моменти, що стосуються прав постраждалих осіб, впливу розслідування на них та їхнього досвіду:</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Спеціалісти з ГЗН кейс-менеджменту можуть бути опитані в рамках розслідування. Рекомендується обговорити це з вашим керівником для отримання вказівок. Розслідувачі зазвичай шукають інформацію, яка підтверджує історію постраждалої, наприклад, медичні документи або будь-які записи, які свідчать про те, що постраждала зверталася за допомогою в певний день. Розслідувачі будуть шукати докази, що підтверджують, хто був залучений, що сталося, де і коли стався інцидент.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Спеціаліст з  кейс-менеджменту має працювати з постраждалою, щоб узгодити, що можна передавати розслідувачеві, аби не підірвати довіру до процесу кейс-менеджменту. Для деяких організацій важливо прямо зазначити/нагадати, що спеціаліст з ГЗН не є розслідувачем і не зобов’язаний доводити факти СЕН; роль спеціаліста полягає в тому, щоб підтримати постраждалу. </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Усі учасники розслідування, зокрема спеціалісти з  кейс-менеджменту ГЗН та/або постраждалі, повинні мати можливість запитувати у розслідувачів, що буде з інформацією, яку вони надають. Наприклад, хто побачить цю інформацію через шість місяців або чи буде вона використовуватись у судовому процесі.</a:t>
            </a:r>
            <a:endParaRPr sz="1000"/>
          </a:p>
          <a:p>
            <a:pPr indent="-330200" lvl="0" marL="342900" rtl="0" algn="l">
              <a:lnSpc>
                <a:spcPct val="100000"/>
              </a:lnSpc>
              <a:spcBef>
                <a:spcPts val="0"/>
              </a:spcBef>
              <a:spcAft>
                <a:spcPts val="0"/>
              </a:spcAft>
              <a:buSzPts val="1200"/>
              <a:buFont typeface="Arial"/>
              <a:buChar char="•"/>
            </a:pPr>
            <a:r>
              <a:rPr lang="en-US" sz="1600">
                <a:latin typeface="Times New Roman"/>
                <a:ea typeface="Times New Roman"/>
                <a:cs typeface="Times New Roman"/>
                <a:sym typeface="Times New Roman"/>
              </a:rPr>
              <a:t>Необхідно уточнити, які послуги доступні для захисту постраждалої від можливих помст.</a:t>
            </a:r>
            <a:endParaRPr sz="16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Font typeface="Arial"/>
              <a:buNone/>
            </a:pPr>
            <a:r>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600">
                <a:latin typeface="Times New Roman"/>
                <a:ea typeface="Times New Roman"/>
                <a:cs typeface="Times New Roman"/>
                <a:sym typeface="Times New Roman"/>
              </a:rPr>
              <a:t>Запитайте у учасників, які питання вони мають про процес розслідування, що допоможе їм надавати якісні послуги з  кейс-менеджменту ГЗН постраждалим від СЕН.</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600">
                <a:latin typeface="Times New Roman"/>
                <a:ea typeface="Times New Roman"/>
                <a:cs typeface="Times New Roman"/>
                <a:sym typeface="Times New Roman"/>
              </a:rPr>
              <a:t>За потреби підкресліть це основне повідомлення: Спеціалісти з ГЗН кейс-менеджменту є надавачами послуг і надають підтримку постраждалим від СЕН так само, як і іншим постраждалим від ГЗН. Спеціалісти з кейс-менеджменту ГЗН або ширша команда ГЗН не повинні брати участь у розслідуванні інциденту СЕН, яким займається відповідна організація. Роль розслідувача повинна бути відокремлена і не пов'язана з наданням послуг постраждалій особі, що має бути гарантовано незалежно від результатів розслідування справи.</a:t>
            </a:r>
            <a:endParaRPr sz="1000"/>
          </a:p>
          <a:p>
            <a:pPr indent="0" lvl="0" marL="0" rtl="0" algn="l">
              <a:lnSpc>
                <a:spcPct val="100000"/>
              </a:lnSpc>
              <a:spcBef>
                <a:spcPts val="0"/>
              </a:spcBef>
              <a:spcAft>
                <a:spcPts val="0"/>
              </a:spcAft>
              <a:buSzPts val="1400"/>
              <a:buNone/>
            </a:pPr>
            <a:r>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000" u="none" strike="noStrike">
              <a:solidFill>
                <a:schemeClr val="dk1"/>
              </a:solidFill>
              <a:latin typeface="Calibri"/>
              <a:ea typeface="Calibri"/>
              <a:cs typeface="Calibri"/>
              <a:sym typeface="Calibri"/>
            </a:endParaRPr>
          </a:p>
        </p:txBody>
      </p:sp>
      <p:sp>
        <p:nvSpPr>
          <p:cNvPr id="580" name="Google Shape;58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86" name="Google Shape;58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600">
                <a:latin typeface="Times New Roman"/>
                <a:ea typeface="Times New Roman"/>
                <a:cs typeface="Times New Roman"/>
                <a:sym typeface="Times New Roman"/>
              </a:rPr>
              <a:t>Дякую всім за ваш час, увагу та участь. Перш ніж ми завершимо, я хотів/-ла би дати можливість поставити питання, висловити занепокоєння чи поділитися роздумами.</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600">
                <a:latin typeface="Times New Roman"/>
                <a:ea typeface="Times New Roman"/>
                <a:cs typeface="Times New Roman"/>
                <a:sym typeface="Times New Roman"/>
              </a:rPr>
              <a:t>*Питання для стимулювання, якщо необхідно:</a:t>
            </a:r>
            <a:endParaRPr b="1"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800"/>
              <a:buFont typeface="Noto Sans Symbols"/>
              <a:buChar char="∙"/>
            </a:pPr>
            <a:r>
              <a:rPr lang="en-US" sz="1600">
                <a:latin typeface="Times New Roman"/>
                <a:ea typeface="Times New Roman"/>
                <a:cs typeface="Times New Roman"/>
                <a:sym typeface="Times New Roman"/>
              </a:rPr>
              <a:t>Як вам ця сесія?</a:t>
            </a:r>
            <a:endParaRPr sz="1000"/>
          </a:p>
          <a:p>
            <a:pPr indent="-330200" lvl="0" marL="342900" rtl="0" algn="l">
              <a:lnSpc>
                <a:spcPct val="100000"/>
              </a:lnSpc>
              <a:spcBef>
                <a:spcPts val="0"/>
              </a:spcBef>
              <a:spcAft>
                <a:spcPts val="0"/>
              </a:spcAft>
              <a:buSzPts val="800"/>
              <a:buFont typeface="Noto Sans Symbols"/>
              <a:buChar char="∙"/>
            </a:pPr>
            <a:r>
              <a:rPr lang="en-US" sz="1600">
                <a:latin typeface="Times New Roman"/>
                <a:ea typeface="Times New Roman"/>
                <a:cs typeface="Times New Roman"/>
                <a:sym typeface="Times New Roman"/>
              </a:rPr>
              <a:t>Що було легким? Що було складним?</a:t>
            </a:r>
            <a:endParaRPr sz="1000"/>
          </a:p>
          <a:p>
            <a:pPr indent="-330200" lvl="0" marL="342900" rtl="0" algn="l">
              <a:lnSpc>
                <a:spcPct val="100000"/>
              </a:lnSpc>
              <a:spcBef>
                <a:spcPts val="0"/>
              </a:spcBef>
              <a:spcAft>
                <a:spcPts val="0"/>
              </a:spcAft>
              <a:buSzPts val="800"/>
              <a:buFont typeface="Noto Sans Symbols"/>
              <a:buChar char="∙"/>
            </a:pPr>
            <a:r>
              <a:rPr lang="en-US" sz="1600">
                <a:latin typeface="Times New Roman"/>
                <a:ea typeface="Times New Roman"/>
                <a:cs typeface="Times New Roman"/>
                <a:sym typeface="Times New Roman"/>
              </a:rPr>
              <a:t>Про що ви хочете ще подумати пізніше?</a:t>
            </a:r>
            <a:endParaRPr sz="1000"/>
          </a:p>
          <a:p>
            <a:pPr indent="0" lvl="0" marL="0" rtl="0" algn="l">
              <a:lnSpc>
                <a:spcPct val="100000"/>
              </a:lnSpc>
              <a:spcBef>
                <a:spcPts val="0"/>
              </a:spcBef>
              <a:spcAft>
                <a:spcPts val="0"/>
              </a:spcAft>
              <a:buSzPts val="1400"/>
              <a:buNone/>
            </a:pPr>
            <a:r>
              <a:t/>
            </a:r>
            <a:endParaRPr/>
          </a:p>
        </p:txBody>
      </p:sp>
      <p:sp>
        <p:nvSpPr>
          <p:cNvPr id="587" name="Google Shape;58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400"/>
              <a:buNone/>
            </a:pPr>
            <a:r>
              <a:rPr lang="en-US" sz="1700">
                <a:latin typeface="Times New Roman"/>
                <a:ea typeface="Times New Roman"/>
                <a:cs typeface="Times New Roman"/>
                <a:sym typeface="Times New Roman"/>
              </a:rPr>
              <a:t>На цій сесії ми зосередимося на сексуальній експлуатації та нарузі, а також на конкретних способах реагування на них під час кейс-менеджменту. Нашими цілями є </a:t>
            </a:r>
            <a:endParaRPr sz="1100"/>
          </a:p>
          <a:p>
            <a:pPr indent="-336550" lvl="0" marL="342900" marR="0" rtl="0" algn="l">
              <a:lnSpc>
                <a:spcPct val="100000"/>
              </a:lnSpc>
              <a:spcBef>
                <a:spcPts val="0"/>
              </a:spcBef>
              <a:spcAft>
                <a:spcPts val="0"/>
              </a:spcAft>
              <a:buClr>
                <a:srgbClr val="000000"/>
              </a:buClr>
              <a:buSzPts val="1300"/>
              <a:buFont typeface="Arial"/>
              <a:buAutoNum type="arabicPeriod"/>
            </a:pPr>
            <a:r>
              <a:rPr lang="en-US" sz="1700">
                <a:latin typeface="Times New Roman"/>
                <a:ea typeface="Times New Roman"/>
                <a:cs typeface="Times New Roman"/>
                <a:sym typeface="Times New Roman"/>
              </a:rPr>
              <a:t>Отримати інформовану згоду (або дозвіл у випадку з дітьми) та виконати вимоги щодо обов'язкового звітування, використовуючи підхід, орієнтований </a:t>
            </a:r>
            <a:r>
              <a:rPr b="0" i="0" lang="en-US" sz="1700" u="none" cap="none" strike="noStrike">
                <a:solidFill>
                  <a:schemeClr val="dk1"/>
                </a:solidFill>
                <a:latin typeface="Times New Roman"/>
                <a:ea typeface="Times New Roman"/>
                <a:cs typeface="Times New Roman"/>
                <a:sym typeface="Times New Roman"/>
              </a:rPr>
              <a:t>на постраждалих.</a:t>
            </a:r>
            <a:endParaRPr sz="1100"/>
          </a:p>
          <a:p>
            <a:pPr indent="-336550" lvl="0" marL="342900" marR="0" rtl="0" algn="l">
              <a:lnSpc>
                <a:spcPct val="100000"/>
              </a:lnSpc>
              <a:spcBef>
                <a:spcPts val="0"/>
              </a:spcBef>
              <a:spcAft>
                <a:spcPts val="0"/>
              </a:spcAft>
              <a:buClr>
                <a:srgbClr val="000000"/>
              </a:buClr>
              <a:buSzPts val="1300"/>
              <a:buFont typeface="Arial"/>
              <a:buAutoNum type="arabicPeriod"/>
            </a:pPr>
            <a:r>
              <a:rPr b="0" i="0" lang="en-US" sz="1700" u="none" cap="none" strike="noStrike">
                <a:solidFill>
                  <a:schemeClr val="dk1"/>
                </a:solidFill>
                <a:latin typeface="Times New Roman"/>
                <a:ea typeface="Times New Roman"/>
                <a:cs typeface="Times New Roman"/>
                <a:sym typeface="Times New Roman"/>
              </a:rPr>
              <a:t>Пояснити постраждалим від СЕН компоненти розслідування СЕН та визначити шляхи підтримки постраждалих протягом усього розслідування СЕН. </a:t>
            </a:r>
            <a:endParaRPr sz="1100"/>
          </a:p>
        </p:txBody>
      </p:sp>
      <p:sp>
        <p:nvSpPr>
          <p:cNvPr id="451" name="Google Shape;45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У модулі 21А Навчальних матеріалів IA GBV CM розглядаються шість основних принципів ЗСЕН. У цьому модулі ми зосередимося на принципі 5: </a:t>
            </a:r>
            <a:r>
              <a:rPr b="1" lang="en-US" sz="1800">
                <a:latin typeface="Times New Roman"/>
                <a:ea typeface="Times New Roman"/>
                <a:cs typeface="Times New Roman"/>
                <a:sym typeface="Times New Roman"/>
              </a:rPr>
              <a:t>«Якщо у гуманітарного працівника виникають побоювання або підозри щодо вчинення сексуальної наруги або експлуатації з боку колеги по роботі, незалежно від того, чи працює він у тій самій установі, чи ні, він повинен повідомити про такі побоювання через встановлені в установі механізми інформування про порушення.»</a:t>
            </a:r>
            <a:endParaRPr sz="18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Працівники, які надають допомогу постраждалим від ГЗН, зобов'язані дотримуватися цих принципів і застосовувати їх у своїй роботі.</a:t>
            </a:r>
            <a:endParaRPr/>
          </a:p>
        </p:txBody>
      </p:sp>
      <p:sp>
        <p:nvSpPr>
          <p:cNvPr id="458" name="Google Shape;4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Основний принцип 5 ЗСЕН: </a:t>
            </a:r>
            <a:r>
              <a:rPr b="1" lang="en-US" sz="1200">
                <a:latin typeface="Times New Roman"/>
                <a:ea typeface="Times New Roman"/>
                <a:cs typeface="Times New Roman"/>
                <a:sym typeface="Times New Roman"/>
              </a:rPr>
              <a:t>«Якщо у гуманітарного працівника виникають побоювання або підозри щодо вчинення сексуальної наруги або експлуатації з боку колеги по роботі, незалежно від того, чи працює він у тій самій установі, чи ні, він повинен повідомити про такі побоювання через встановлені в установі механізми інформування про порушення.»</a:t>
            </a:r>
            <a:endParaRPr sz="12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Цей принцип випливає зі стандартів, викладених у </a:t>
            </a:r>
            <a:r>
              <a:rPr lang="en-US" sz="1200" u="sng">
                <a:solidFill>
                  <a:srgbClr val="0563C1"/>
                </a:solidFill>
                <a:latin typeface="Times New Roman"/>
                <a:ea typeface="Times New Roman"/>
                <a:cs typeface="Times New Roman"/>
                <a:sym typeface="Times New Roman"/>
                <a:hlinkClick r:id="rId2">
                  <a:extLst>
                    <a:ext uri="{A12FA001-AC4F-418D-AE19-62706E023703}">
                      <ahyp:hlinkClr val="tx"/>
                    </a:ext>
                  </a:extLst>
                </a:hlinkClick>
              </a:rPr>
              <a:t>Бюлетені Генерального секретаря ООН про спеціальні заходи щодо захисту від сексуальної експлуатації та наруги (ST/ SGB/2003/13)</a:t>
            </a:r>
            <a:r>
              <a:rPr lang="en-US" sz="1200">
                <a:latin typeface="Times New Roman"/>
                <a:ea typeface="Times New Roman"/>
                <a:cs typeface="Times New Roman"/>
                <a:sym typeface="Times New Roman"/>
              </a:rPr>
              <a:t>, також відомому як Політика нульової толерантності.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Цей документ забороняє СЕН та зобов'язує персонал ООН і тих, хто працює з організацією в рамках угоди про співпрацю з аген</a:t>
            </a:r>
            <a:r>
              <a:rPr lang="en-US">
                <a:latin typeface="Times New Roman"/>
                <a:ea typeface="Times New Roman"/>
                <a:cs typeface="Times New Roman"/>
                <a:sym typeface="Times New Roman"/>
              </a:rPr>
              <a:t>цією</a:t>
            </a:r>
            <a:r>
              <a:rPr lang="en-US" sz="1200">
                <a:latin typeface="Times New Roman"/>
                <a:ea typeface="Times New Roman"/>
                <a:cs typeface="Times New Roman"/>
                <a:sym typeface="Times New Roman"/>
              </a:rPr>
              <a:t> ООН (тобто</a:t>
            </a:r>
            <a:r>
              <a:rPr lang="en-US">
                <a:latin typeface="Times New Roman"/>
                <a:ea typeface="Times New Roman"/>
                <a:cs typeface="Times New Roman"/>
                <a:sym typeface="Times New Roman"/>
              </a:rPr>
              <a:t> IPs</a:t>
            </a:r>
            <a:r>
              <a:rPr lang="en-US" sz="1200">
                <a:latin typeface="Times New Roman"/>
                <a:ea typeface="Times New Roman"/>
                <a:cs typeface="Times New Roman"/>
                <a:sym typeface="Times New Roman"/>
              </a:rPr>
              <a:t> або партнерів-виконавців), повідомляти про випадки СЕН.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Крім того, окремі організації можуть мати власну політику звітування про СЕН на додаток до обов'язкових законів або політик звітування, які існують у країнах, де ми працюємо. Працівники, які працюють з випадками ГЗН, повинні бути з ними ознайомлені. </a:t>
            </a:r>
            <a:endParaRPr/>
          </a:p>
          <a:p>
            <a:pPr indent="-228600" lvl="0" marL="228600" rtl="0" algn="l">
              <a:lnSpc>
                <a:spcPct val="100000"/>
              </a:lnSpc>
              <a:spcBef>
                <a:spcPts val="0"/>
              </a:spcBef>
              <a:spcAft>
                <a:spcPts val="0"/>
              </a:spcAft>
              <a:buSzPts val="1400"/>
              <a:buNone/>
            </a:pPr>
            <a:r>
              <a:rPr lang="en-US" sz="12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b="1" lang="en-US" sz="1200">
                <a:latin typeface="Times New Roman"/>
                <a:ea typeface="Times New Roman"/>
                <a:cs typeface="Times New Roman"/>
                <a:sym typeface="Times New Roman"/>
              </a:rPr>
              <a:t>Кейс-менеджмент випадків ГЗН</a:t>
            </a:r>
            <a:endParaRPr sz="1200">
              <a:latin typeface="Times New Roman"/>
              <a:ea typeface="Times New Roman"/>
              <a:cs typeface="Times New Roman"/>
              <a:sym typeface="Times New Roman"/>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У різних вимогах щодо подання повідомлень може бути важко орієнтуватися, і вони можуть суперечити підходу, орієнтованому на постраждалих, та керівним принципам, які є центральними в роботі з випадками ГЗН</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Через обов'язковість повідомлення, отримання інформованої згоди та роз'яснення обмежень щодо конфіденційності є дуже важливим для постраждалих від ГЗН на початку процесу ведення випадку ГЗН, до того, як постраждалі розкажуть подробиці про СЕН, а також протягом усієї вашої спільної роботи.</a:t>
            </a:r>
            <a:endParaRPr/>
          </a:p>
          <a:p>
            <a:pPr indent="-285750" lvl="1" marL="742950" rtl="0" algn="l">
              <a:lnSpc>
                <a:spcPct val="100000"/>
              </a:lnSpc>
              <a:spcBef>
                <a:spcPts val="0"/>
              </a:spcBef>
              <a:spcAft>
                <a:spcPts val="0"/>
              </a:spcAft>
              <a:buSzPts val="1400"/>
              <a:buFont typeface="Arial"/>
              <a:buChar char="•"/>
            </a:pPr>
            <a:r>
              <a:rPr b="1" lang="en-US" sz="1200">
                <a:latin typeface="Times New Roman"/>
                <a:ea typeface="Times New Roman"/>
                <a:cs typeface="Times New Roman"/>
                <a:sym typeface="Times New Roman"/>
              </a:rPr>
              <a:t>Працівники, які займаються випадками ГЗН, повинні поінформувати постраждалих, що якщо їм повідомлять, що кривдник є гуманітарним працівником, вони будуть зобов'язані повідомити про це.</a:t>
            </a:r>
            <a:endParaRPr sz="12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 </a:t>
            </a:r>
            <a:endParaRPr/>
          </a:p>
          <a:p>
            <a:pPr indent="0" lvl="0" marL="0" rtl="0" algn="l">
              <a:lnSpc>
                <a:spcPct val="100000"/>
              </a:lnSpc>
              <a:spcBef>
                <a:spcPts val="0"/>
              </a:spcBef>
              <a:spcAft>
                <a:spcPts val="0"/>
              </a:spcAft>
              <a:buSzPts val="1400"/>
              <a:buNone/>
            </a:pPr>
            <a:br>
              <a:rPr lang="en-US"/>
            </a:br>
            <a:endParaRPr/>
          </a:p>
        </p:txBody>
      </p:sp>
      <p:sp>
        <p:nvSpPr>
          <p:cNvPr id="465" name="Google Shape;46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Отримання інформованої згоди постраждалих від СЕН є одним з аспектів застосування підходу, орієнтованого на постраждалих.  Модуль 11 Навчальних матеріалів IA GBV CM містить інформацію про інформовану згоду.  Зверніться до людини, яка сидить поруч з вами, щоб обговорити, що ви пам'ятаєте про інформовану згоду.  Надайте відповідь на ці чотири запитання.  Якщо не вистачає часу, поставте по одному-два запитання кожній парі.</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b="1" lang="en-US" sz="1300">
                <a:latin typeface="Times New Roman"/>
                <a:ea typeface="Times New Roman"/>
                <a:cs typeface="Times New Roman"/>
                <a:sym typeface="Times New Roman"/>
              </a:rPr>
              <a:t>Що таке інформована згода?</a:t>
            </a:r>
            <a:endParaRPr sz="13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Це добровільна згода людини, яка пережила насильство, що ґрунтується на чіткому усвідомленні та розумінні фактів і наслідків певної дії.  Інформована згода може бути письмовою або усною.  </a:t>
            </a:r>
            <a:endParaRPr sz="700"/>
          </a:p>
          <a:p>
            <a:pPr indent="-228600" lvl="0" marL="457200" marR="0" rtl="0" algn="l">
              <a:lnSpc>
                <a:spcPct val="100000"/>
              </a:lnSpc>
              <a:spcBef>
                <a:spcPts val="0"/>
              </a:spcBef>
              <a:spcAft>
                <a:spcPts val="0"/>
              </a:spcAft>
              <a:buClr>
                <a:srgbClr val="000000"/>
              </a:buClr>
              <a:buSzPts val="1400"/>
              <a:buFont typeface="Arial"/>
              <a:buNone/>
            </a:pPr>
            <a:r>
              <a:t/>
            </a:r>
            <a:endParaRPr b="1" sz="13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300">
                <a:latin typeface="Times New Roman"/>
                <a:ea typeface="Times New Roman"/>
                <a:cs typeface="Times New Roman"/>
                <a:sym typeface="Times New Roman"/>
              </a:rPr>
              <a:t>Коли працівники повинні отримати інформовану згоду, на якому етапі процесу ГЗН кейс-менеджменту?</a:t>
            </a:r>
            <a:endParaRPr sz="1300">
              <a:latin typeface="Times New Roman"/>
              <a:ea typeface="Times New Roman"/>
              <a:cs typeface="Times New Roman"/>
              <a:sym typeface="Times New Roman"/>
            </a:endParaRPr>
          </a:p>
          <a:p>
            <a:pPr indent="-311150" lvl="0" marL="342900" rtl="0" algn="l">
              <a:lnSpc>
                <a:spcPct val="100000"/>
              </a:lnSpc>
              <a:spcBef>
                <a:spcPts val="0"/>
              </a:spcBef>
              <a:spcAft>
                <a:spcPts val="0"/>
              </a:spcAft>
              <a:buSzPts val="900"/>
              <a:buFont typeface="Arial"/>
              <a:buChar char="•"/>
            </a:pPr>
            <a:r>
              <a:rPr lang="en-US" sz="1300">
                <a:latin typeface="Times New Roman"/>
                <a:ea typeface="Times New Roman"/>
                <a:cs typeface="Times New Roman"/>
                <a:sym typeface="Times New Roman"/>
              </a:rPr>
              <a:t>Крок 1 - ДО початку надання ГЗН кейс-менеджменту, </a:t>
            </a:r>
            <a:endParaRPr sz="700"/>
          </a:p>
          <a:p>
            <a:pPr indent="-311150" lvl="0" marL="342900" rtl="0" algn="l">
              <a:lnSpc>
                <a:spcPct val="100000"/>
              </a:lnSpc>
              <a:spcBef>
                <a:spcPts val="0"/>
              </a:spcBef>
              <a:spcAft>
                <a:spcPts val="0"/>
              </a:spcAft>
              <a:buSzPts val="900"/>
              <a:buFont typeface="Arial"/>
              <a:buChar char="•"/>
            </a:pPr>
            <a:r>
              <a:rPr lang="en-US" sz="1300">
                <a:latin typeface="Times New Roman"/>
                <a:ea typeface="Times New Roman"/>
                <a:cs typeface="Times New Roman"/>
                <a:sym typeface="Times New Roman"/>
              </a:rPr>
              <a:t>до того, як вислухати історію постраждалої особи або зібрати будь-яку інформацію; </a:t>
            </a:r>
            <a:endParaRPr sz="700"/>
          </a:p>
          <a:p>
            <a:pPr indent="-311150" lvl="0" marL="342900" rtl="0" algn="l">
              <a:lnSpc>
                <a:spcPct val="100000"/>
              </a:lnSpc>
              <a:spcBef>
                <a:spcPts val="0"/>
              </a:spcBef>
              <a:spcAft>
                <a:spcPts val="0"/>
              </a:spcAft>
              <a:buSzPts val="900"/>
              <a:buFont typeface="Arial"/>
              <a:buChar char="•"/>
            </a:pPr>
            <a:r>
              <a:rPr lang="en-US" sz="1300">
                <a:latin typeface="Times New Roman"/>
                <a:ea typeface="Times New Roman"/>
                <a:cs typeface="Times New Roman"/>
                <a:sym typeface="Times New Roman"/>
              </a:rPr>
              <a:t>як частина регулярного, постійного кейс-менеджменту; та </a:t>
            </a:r>
            <a:endParaRPr sz="700"/>
          </a:p>
          <a:p>
            <a:pPr indent="-311150" lvl="0" marL="342900" rtl="0" algn="l">
              <a:lnSpc>
                <a:spcPct val="100000"/>
              </a:lnSpc>
              <a:spcBef>
                <a:spcPts val="0"/>
              </a:spcBef>
              <a:spcAft>
                <a:spcPts val="0"/>
              </a:spcAft>
              <a:buSzPts val="900"/>
              <a:buFont typeface="Arial"/>
              <a:buChar char="•"/>
            </a:pPr>
            <a:r>
              <a:rPr lang="en-US" sz="1300">
                <a:latin typeface="Times New Roman"/>
                <a:ea typeface="Times New Roman"/>
                <a:cs typeface="Times New Roman"/>
                <a:sym typeface="Times New Roman"/>
              </a:rPr>
              <a:t>щоразу, коли ми робимо перенаправлення на послуги.</a:t>
            </a:r>
            <a:endParaRPr sz="700"/>
          </a:p>
          <a:p>
            <a:pPr indent="-228600" lvl="0" marL="228600" rtl="0" algn="l">
              <a:lnSpc>
                <a:spcPct val="100000"/>
              </a:lnSpc>
              <a:spcBef>
                <a:spcPts val="0"/>
              </a:spcBef>
              <a:spcAft>
                <a:spcPts val="0"/>
              </a:spcAft>
              <a:buSzPts val="1400"/>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b="1" lang="en-US" sz="1300">
                <a:latin typeface="Times New Roman"/>
                <a:ea typeface="Times New Roman"/>
                <a:cs typeface="Times New Roman"/>
                <a:sym typeface="Times New Roman"/>
              </a:rPr>
              <a:t>Які етапи отримання інформованої згоди?</a:t>
            </a:r>
            <a:endParaRPr sz="1300">
              <a:latin typeface="Times New Roman"/>
              <a:ea typeface="Times New Roman"/>
              <a:cs typeface="Times New Roman"/>
              <a:sym typeface="Times New Roman"/>
            </a:endParaRPr>
          </a:p>
          <a:p>
            <a:pPr indent="-311150" lvl="0" marL="342900" rtl="0" algn="l">
              <a:lnSpc>
                <a:spcPct val="100000"/>
              </a:lnSpc>
              <a:spcBef>
                <a:spcPts val="0"/>
              </a:spcBef>
              <a:spcAft>
                <a:spcPts val="0"/>
              </a:spcAft>
              <a:buSzPts val="900"/>
              <a:buFont typeface="Arial"/>
              <a:buAutoNum type="arabicPeriod"/>
            </a:pPr>
            <a:r>
              <a:rPr lang="en-US" sz="1300">
                <a:latin typeface="Times New Roman"/>
                <a:ea typeface="Times New Roman"/>
                <a:cs typeface="Times New Roman"/>
                <a:sym typeface="Times New Roman"/>
              </a:rPr>
              <a:t>Поясніть процес ведення випадку ГЗН</a:t>
            </a:r>
            <a:endParaRPr sz="1300">
              <a:latin typeface="Times New Roman"/>
              <a:ea typeface="Times New Roman"/>
              <a:cs typeface="Times New Roman"/>
              <a:sym typeface="Times New Roman"/>
            </a:endParaRPr>
          </a:p>
          <a:p>
            <a:pPr indent="-311150" lvl="0" marL="342900" rtl="0" algn="l">
              <a:lnSpc>
                <a:spcPct val="100000"/>
              </a:lnSpc>
              <a:spcBef>
                <a:spcPts val="0"/>
              </a:spcBef>
              <a:spcAft>
                <a:spcPts val="0"/>
              </a:spcAft>
              <a:buSzPts val="900"/>
              <a:buFont typeface="Arial"/>
              <a:buAutoNum type="arabicPeriod"/>
            </a:pPr>
            <a:r>
              <a:rPr lang="en-US" sz="1300">
                <a:latin typeface="Times New Roman"/>
                <a:ea typeface="Times New Roman"/>
                <a:cs typeface="Times New Roman"/>
                <a:sym typeface="Times New Roman"/>
              </a:rPr>
              <a:t>Пояснити конфіденційність та її обмеження</a:t>
            </a:r>
            <a:endParaRPr sz="700"/>
          </a:p>
          <a:p>
            <a:pPr indent="-311150" lvl="0" marL="342900" rtl="0" algn="l">
              <a:lnSpc>
                <a:spcPct val="100000"/>
              </a:lnSpc>
              <a:spcBef>
                <a:spcPts val="0"/>
              </a:spcBef>
              <a:spcAft>
                <a:spcPts val="0"/>
              </a:spcAft>
              <a:buSzPts val="900"/>
              <a:buFont typeface="Arial"/>
              <a:buAutoNum type="arabicPeriod"/>
            </a:pPr>
            <a:r>
              <a:rPr lang="en-US" sz="1300">
                <a:latin typeface="Times New Roman"/>
                <a:ea typeface="Times New Roman"/>
                <a:cs typeface="Times New Roman"/>
                <a:sym typeface="Times New Roman"/>
              </a:rPr>
              <a:t>Пояснити управління інформацією про постраждалу особу</a:t>
            </a:r>
            <a:endParaRPr sz="700"/>
          </a:p>
          <a:p>
            <a:pPr indent="-311150" lvl="0" marL="342900" rtl="0" algn="l">
              <a:lnSpc>
                <a:spcPct val="100000"/>
              </a:lnSpc>
              <a:spcBef>
                <a:spcPts val="0"/>
              </a:spcBef>
              <a:spcAft>
                <a:spcPts val="0"/>
              </a:spcAft>
              <a:buSzPts val="900"/>
              <a:buFont typeface="Arial"/>
              <a:buAutoNum type="arabicPeriod"/>
            </a:pPr>
            <a:r>
              <a:rPr lang="en-US" sz="1300">
                <a:latin typeface="Times New Roman"/>
                <a:ea typeface="Times New Roman"/>
                <a:cs typeface="Times New Roman"/>
                <a:sym typeface="Times New Roman"/>
              </a:rPr>
              <a:t>Поясніть права постраждалої особи</a:t>
            </a:r>
            <a:endParaRPr sz="700"/>
          </a:p>
          <a:p>
            <a:pPr indent="-311150" lvl="0" marL="342900" rtl="0" algn="l">
              <a:lnSpc>
                <a:spcPct val="100000"/>
              </a:lnSpc>
              <a:spcBef>
                <a:spcPts val="0"/>
              </a:spcBef>
              <a:spcAft>
                <a:spcPts val="0"/>
              </a:spcAft>
              <a:buSzPts val="900"/>
              <a:buFont typeface="Arial"/>
              <a:buAutoNum type="arabicPeriod"/>
            </a:pPr>
            <a:r>
              <a:rPr lang="en-US" sz="1300">
                <a:latin typeface="Times New Roman"/>
                <a:ea typeface="Times New Roman"/>
                <a:cs typeface="Times New Roman"/>
                <a:sym typeface="Times New Roman"/>
              </a:rPr>
              <a:t>Запитайте постраждалу особу, чи є у неї запитання та чи хотіла б вона продовжити.</a:t>
            </a:r>
            <a:endParaRPr sz="700"/>
          </a:p>
          <a:p>
            <a:pPr indent="-228600" lvl="0" marL="228600" rtl="0" algn="l">
              <a:lnSpc>
                <a:spcPct val="100000"/>
              </a:lnSpc>
              <a:spcBef>
                <a:spcPts val="0"/>
              </a:spcBef>
              <a:spcAft>
                <a:spcPts val="0"/>
              </a:spcAft>
              <a:buSzPts val="1400"/>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b="1" lang="en-US" sz="1300">
                <a:latin typeface="Times New Roman"/>
                <a:ea typeface="Times New Roman"/>
                <a:cs typeface="Times New Roman"/>
                <a:sym typeface="Times New Roman"/>
              </a:rPr>
              <a:t>Як отримують інформовану згоду від дітей?</a:t>
            </a:r>
            <a:endParaRPr sz="13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Як отримують інформовану згоду від дітей?</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Інформована згода може бути отримана від дітей відповідно до вказівок, наданих у «Наданні допомоги дітям, які пережили сексуальну наругу: Керівництво для надавачів медичних та психосоціальних послуг в гуманітарних ситуаціях (Керівництво з догляду за дітьми, які пережили сексуальне насильство).  Це стосується дітей молодшого віку, які за визначенням занадто малі, щоб дати інформовану згоду, але достатньо дорослі, щоб розуміти і погоджуватися на участь у послугах. Це виражена готовність дитини брати участь у послугах.</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Той самий процес ГЗН кейс-менеджменту та рекомендації щодо отримання інформованої згоди застосовуються і до осіб, які пережили СЕН. </a:t>
            </a:r>
            <a:endParaRPr sz="700"/>
          </a:p>
          <a:p>
            <a:pPr indent="0" lvl="0" marL="0" rtl="0" algn="l">
              <a:lnSpc>
                <a:spcPct val="100000"/>
              </a:lnSpc>
              <a:spcBef>
                <a:spcPts val="0"/>
              </a:spcBef>
              <a:spcAft>
                <a:spcPts val="0"/>
              </a:spcAft>
              <a:buSzPts val="1400"/>
              <a:buNone/>
            </a:pPr>
            <a:r>
              <a:t/>
            </a:r>
            <a:endParaRPr sz="700"/>
          </a:p>
        </p:txBody>
      </p:sp>
      <p:sp>
        <p:nvSpPr>
          <p:cNvPr id="472" name="Google Shape;4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t/>
            </a:r>
            <a:endParaRPr sz="11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Що означає отримати інформовану згоду від постраждалої особи?</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b="1" lang="en-US" sz="1300">
                <a:latin typeface="Times New Roman"/>
                <a:ea typeface="Times New Roman"/>
                <a:cs typeface="Times New Roman"/>
                <a:sym typeface="Times New Roman"/>
              </a:rPr>
              <a:t>Роздатковий матеріал 21B.1</a:t>
            </a:r>
            <a:endParaRPr sz="13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Попросіть волонтера прочитати зразок сценарію, запропонований у Міжвідомчому посібнику з ведення випадків ГЗН, для пояснення інформованої згоди (Роздатковий матеріал 21B.1):</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«Вам важливо знати, що я буду зберігати конфіденційність того, що ви мені скажете, включаючи будь-які нотатки, які я зроблю під час наших зустрічей. Це означає, що </a:t>
            </a:r>
            <a:r>
              <a:rPr b="1" lang="en-US" sz="1300">
                <a:latin typeface="Times New Roman"/>
                <a:ea typeface="Times New Roman"/>
                <a:cs typeface="Times New Roman"/>
                <a:sym typeface="Times New Roman"/>
              </a:rPr>
              <a:t>я нікому не розповідатиму про те, у чому ви мені зізналися</a:t>
            </a:r>
            <a:r>
              <a:rPr lang="en-US" sz="1300">
                <a:latin typeface="Times New Roman"/>
                <a:ea typeface="Times New Roman"/>
                <a:cs typeface="Times New Roman"/>
                <a:sym typeface="Times New Roman"/>
              </a:rPr>
              <a:t>, і не ділитимуся будь-якою іншою інформацією про вашу справу без вашого дозволу. Існує лише </a:t>
            </a:r>
            <a:r>
              <a:rPr b="1" lang="en-US" sz="1300">
                <a:latin typeface="Times New Roman"/>
                <a:ea typeface="Times New Roman"/>
                <a:cs typeface="Times New Roman"/>
                <a:sym typeface="Times New Roman"/>
              </a:rPr>
              <a:t>кілька ситуацій, коли мені може знадобитися поговорити з кимось іншим, не питаючи вашого дозволу</a:t>
            </a:r>
            <a:r>
              <a:rPr lang="en-US" sz="1300">
                <a:latin typeface="Times New Roman"/>
                <a:ea typeface="Times New Roman"/>
                <a:cs typeface="Times New Roman"/>
                <a:sym typeface="Times New Roman"/>
              </a:rPr>
              <a:t>. Якщо ви скажете мені, що можете завдати собі шкоди, я повинен буду повідомити про це свого керівника або інших осіб, які можуть допомогти вам убезпечити себе. Якщо ви скажете мені, що плануєте завдати шкоди комусь іншому, я повинен буду повідомити відповідні органи захисту, щоб ми могли запобігти цим діям. </a:t>
            </a:r>
            <a:r>
              <a:rPr b="1" lang="en-US" sz="1300">
                <a:latin typeface="Times New Roman"/>
                <a:ea typeface="Times New Roman"/>
                <a:cs typeface="Times New Roman"/>
                <a:sym typeface="Times New Roman"/>
              </a:rPr>
              <a:t>Якщо працівник ООН або гуманітарний працівник завдав вам шкоди, я повинен буду повідомити про це свого керівника та доповісти про те, що зробила ця людина, щоб вона не могла завдати шкоди комусь іншому. У такому випадку існують певні обов'язкові вимоги щодо повідомлення, які я маю вам пояснити</a:t>
            </a:r>
            <a:r>
              <a:rPr lang="en-US" sz="1300">
                <a:latin typeface="Times New Roman"/>
                <a:ea typeface="Times New Roman"/>
                <a:cs typeface="Times New Roman"/>
                <a:sym typeface="Times New Roman"/>
              </a:rPr>
              <a:t>. Обмін інформацією в такі моменти </a:t>
            </a:r>
            <a:r>
              <a:rPr b="1" lang="en-US" sz="1300">
                <a:latin typeface="Times New Roman"/>
                <a:ea typeface="Times New Roman"/>
                <a:cs typeface="Times New Roman"/>
                <a:sym typeface="Times New Roman"/>
              </a:rPr>
              <a:t>має на меті убезпечити вас</a:t>
            </a:r>
            <a:r>
              <a:rPr lang="en-US" sz="1300">
                <a:latin typeface="Times New Roman"/>
                <a:ea typeface="Times New Roman"/>
                <a:cs typeface="Times New Roman"/>
                <a:sym typeface="Times New Roman"/>
              </a:rPr>
              <a:t> і надати вам </a:t>
            </a:r>
            <a:r>
              <a:rPr b="1" lang="en-US" sz="1300">
                <a:latin typeface="Times New Roman"/>
                <a:ea typeface="Times New Roman"/>
                <a:cs typeface="Times New Roman"/>
                <a:sym typeface="Times New Roman"/>
              </a:rPr>
              <a:t>найкращу допомогу та підтримку, яких ви потребуєте</a:t>
            </a:r>
            <a:r>
              <a:rPr lang="en-US" sz="1300">
                <a:latin typeface="Times New Roman"/>
                <a:ea typeface="Times New Roman"/>
                <a:cs typeface="Times New Roman"/>
                <a:sym typeface="Times New Roman"/>
              </a:rPr>
              <a:t>. За винятком цих випадків, я ніколи не буду ділитися інформацією без вашого дозволу».</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Якщо час дозволить - поверніть усіх назад у пари і розіграйте рольову гру «Інформована згода».</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 </a:t>
            </a:r>
            <a:endParaRPr sz="700"/>
          </a:p>
          <a:p>
            <a:pPr indent="-228600" lvl="0" marL="457200" marR="0" rtl="0" algn="l">
              <a:lnSpc>
                <a:spcPct val="100000"/>
              </a:lnSpc>
              <a:spcBef>
                <a:spcPts val="0"/>
              </a:spcBef>
              <a:spcAft>
                <a:spcPts val="0"/>
              </a:spcAft>
              <a:buClr>
                <a:srgbClr val="000000"/>
              </a:buClr>
              <a:buSzPts val="1400"/>
              <a:buFont typeface="Arial"/>
              <a:buNone/>
            </a:pPr>
            <a:r>
              <a:rPr lang="en-US" sz="1300">
                <a:latin typeface="Times New Roman"/>
                <a:ea typeface="Times New Roman"/>
                <a:cs typeface="Times New Roman"/>
                <a:sym typeface="Times New Roman"/>
              </a:rPr>
              <a:t>Огляд ключової інформації:</a:t>
            </a:r>
            <a:endParaRPr sz="700"/>
          </a:p>
          <a:p>
            <a:pPr indent="-311150" lvl="0" marL="342900" rtl="0" algn="l">
              <a:lnSpc>
                <a:spcPct val="100000"/>
              </a:lnSpc>
              <a:spcBef>
                <a:spcPts val="0"/>
              </a:spcBef>
              <a:spcAft>
                <a:spcPts val="0"/>
              </a:spcAft>
              <a:buSzPts val="900"/>
              <a:buFont typeface="Noto Sans Symbols"/>
              <a:buChar char="∙"/>
            </a:pPr>
            <a:r>
              <a:rPr lang="en-US" sz="1300">
                <a:latin typeface="Times New Roman"/>
                <a:ea typeface="Times New Roman"/>
                <a:cs typeface="Times New Roman"/>
                <a:sym typeface="Times New Roman"/>
              </a:rPr>
              <a:t>Важливо чітко зазначити позицію постраждалому на першому етапі процесу ГЗН кейс-менеджменту, що </a:t>
            </a:r>
            <a:r>
              <a:rPr b="1" lang="en-US" sz="1300">
                <a:latin typeface="Times New Roman"/>
                <a:ea typeface="Times New Roman"/>
                <a:cs typeface="Times New Roman"/>
                <a:sym typeface="Times New Roman"/>
              </a:rPr>
              <a:t>якщо вони повідомлять, що кривдник є працівником гуманітарної організації, вам потрібно буде повідомити про інцидент, і це може призвести до розслідування з боку інших осіб в організації</a:t>
            </a:r>
            <a:r>
              <a:rPr lang="en-US" sz="1300">
                <a:latin typeface="Times New Roman"/>
                <a:ea typeface="Times New Roman"/>
                <a:cs typeface="Times New Roman"/>
                <a:sym typeface="Times New Roman"/>
              </a:rPr>
              <a:t>. Дізнайтеся у постраждалої, чи є у неї запитання з цього приводу, і будьте готові надати основну інформацію про процес розслідування перед тим, як продовжити пояснювати обмеження конфіденційності та отримати інформовану згоду. (Ми поговоримо більше про процес розслідування пізніше на цьому занятті.)</a:t>
            </a:r>
            <a:endParaRPr sz="1300">
              <a:latin typeface="Times New Roman"/>
              <a:ea typeface="Times New Roman"/>
              <a:cs typeface="Times New Roman"/>
              <a:sym typeface="Times New Roman"/>
            </a:endParaRPr>
          </a:p>
          <a:p>
            <a:pPr indent="-311150" lvl="0" marL="342900" rtl="0" algn="l">
              <a:lnSpc>
                <a:spcPct val="100000"/>
              </a:lnSpc>
              <a:spcBef>
                <a:spcPts val="0"/>
              </a:spcBef>
              <a:spcAft>
                <a:spcPts val="0"/>
              </a:spcAft>
              <a:buSzPts val="900"/>
              <a:buFont typeface="Noto Sans Symbols"/>
              <a:buChar char="∙"/>
            </a:pPr>
            <a:r>
              <a:rPr lang="en-US" sz="1300">
                <a:latin typeface="Times New Roman"/>
                <a:ea typeface="Times New Roman"/>
                <a:cs typeface="Times New Roman"/>
                <a:sym typeface="Times New Roman"/>
              </a:rPr>
              <a:t>Якщо кейс-менеджмент ГЗН надається через перекладачів, вони повинні пройти навчання з конфіденційності та згоди, а також чітких внутрішніх процедур звітування по СЕН для виконання обов'язкових вимог щодо повідомлень. Також необхідно враховувати безпеку і захист перекладачів.</a:t>
            </a:r>
            <a:endParaRPr sz="1300">
              <a:latin typeface="Times New Roman"/>
              <a:ea typeface="Times New Roman"/>
              <a:cs typeface="Times New Roman"/>
              <a:sym typeface="Times New Roman"/>
            </a:endParaRPr>
          </a:p>
          <a:p>
            <a:pPr indent="-311150" lvl="0" marL="342900" rtl="0" algn="l">
              <a:lnSpc>
                <a:spcPct val="100000"/>
              </a:lnSpc>
              <a:spcBef>
                <a:spcPts val="0"/>
              </a:spcBef>
              <a:spcAft>
                <a:spcPts val="0"/>
              </a:spcAft>
              <a:buSzPts val="900"/>
              <a:buFont typeface="Noto Sans Symbols"/>
              <a:buChar char="∙"/>
            </a:pPr>
            <a:r>
              <a:rPr lang="en-US" sz="1300">
                <a:latin typeface="Times New Roman"/>
                <a:ea typeface="Times New Roman"/>
                <a:cs typeface="Times New Roman"/>
                <a:sym typeface="Times New Roman"/>
              </a:rPr>
              <a:t>Звертайтеся до </a:t>
            </a:r>
            <a:r>
              <a:rPr lang="en-US" sz="1300" u="sng">
                <a:latin typeface="Times New Roman"/>
                <a:ea typeface="Times New Roman"/>
                <a:cs typeface="Times New Roman"/>
                <a:sym typeface="Times New Roman"/>
              </a:rPr>
              <a:t>Керівних принципів з догляду за дітьми, які стали жертвами сексуальної наруги</a:t>
            </a:r>
            <a:r>
              <a:rPr lang="en-US" sz="1300">
                <a:latin typeface="Times New Roman"/>
                <a:ea typeface="Times New Roman"/>
                <a:cs typeface="Times New Roman"/>
                <a:sym typeface="Times New Roman"/>
              </a:rPr>
              <a:t>, у випадках, коли діти або їхні батьки не дають згоди на послуги, пов'язані з СЕН. </a:t>
            </a:r>
            <a:r>
              <a:rPr b="1" lang="en-US" sz="1300">
                <a:latin typeface="Times New Roman"/>
                <a:ea typeface="Times New Roman"/>
                <a:cs typeface="Times New Roman"/>
                <a:sym typeface="Times New Roman"/>
              </a:rPr>
              <a:t>"Кейс-менеджер повинен вирішувати кожен випадок індивідуально, з огляду на вік дитини, рівень зрілості, культурні/традиційні фактори, наявність підтримуючих опікунів та терміновість потреб у догляді, чи доцільно йти проти волі дитини та/або опікуна, щоб продовжити кейс-менеджмент і допомогти дитині отримати необхідну невідкладну медичну допомогу та лікування. Рішення йти проти волі дитини та/або опікуна є серйозним і повинно бути прийняте, в основному, залежно від терміновості потреб дитини (наприклад, для забезпечення її негайної безпеки та/або мобілізації життєво важливих медичних втручань)".</a:t>
            </a:r>
            <a:endParaRPr sz="700"/>
          </a:p>
          <a:p>
            <a:pPr indent="0" lvl="0" marL="0" rtl="0" algn="l">
              <a:lnSpc>
                <a:spcPct val="100000"/>
              </a:lnSpc>
              <a:spcBef>
                <a:spcPts val="0"/>
              </a:spcBef>
              <a:spcAft>
                <a:spcPts val="0"/>
              </a:spcAft>
              <a:buSzPts val="1400"/>
              <a:buNone/>
            </a:pPr>
            <a:r>
              <a:t/>
            </a:r>
            <a:endParaRPr sz="800"/>
          </a:p>
          <a:p>
            <a:pPr indent="0" lvl="0" marL="0" rtl="0" algn="l">
              <a:lnSpc>
                <a:spcPct val="100000"/>
              </a:lnSpc>
              <a:spcBef>
                <a:spcPts val="0"/>
              </a:spcBef>
              <a:spcAft>
                <a:spcPts val="0"/>
              </a:spcAft>
              <a:buSzPts val="1400"/>
              <a:buNone/>
            </a:pPr>
            <a:r>
              <a:t/>
            </a:r>
            <a:endParaRPr sz="800"/>
          </a:p>
        </p:txBody>
      </p:sp>
      <p:sp>
        <p:nvSpPr>
          <p:cNvPr id="479" name="Google Shape;47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sz="1600">
                <a:latin typeface="Times New Roman"/>
                <a:ea typeface="Times New Roman"/>
                <a:cs typeface="Times New Roman"/>
                <a:sym typeface="Times New Roman"/>
              </a:rPr>
              <a:t>Як ви визначаєте обов'язкове повідомлення?</a:t>
            </a:r>
            <a:r>
              <a:rPr lang="en-US" sz="1600">
                <a:latin typeface="Times New Roman"/>
                <a:ea typeface="Times New Roman"/>
                <a:cs typeface="Times New Roman"/>
                <a:sym typeface="Times New Roman"/>
              </a:rPr>
              <a:t> Дайте учасникам можливість відповісти перед тим, як поділитися визначенням:</a:t>
            </a:r>
            <a:endParaRPr sz="1000"/>
          </a:p>
          <a:p>
            <a:pPr indent="-228600" lvl="0" marL="457200" marR="0" rtl="0" algn="l">
              <a:lnSpc>
                <a:spcPct val="100000"/>
              </a:lnSpc>
              <a:spcBef>
                <a:spcPts val="0"/>
              </a:spcBef>
              <a:spcAft>
                <a:spcPts val="0"/>
              </a:spcAft>
              <a:buClr>
                <a:srgbClr val="000000"/>
              </a:buClr>
              <a:buSzPts val="1400"/>
              <a:buFont typeface="Arial"/>
              <a:buNone/>
            </a:pPr>
            <a:r>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lang="en-US" sz="1600">
                <a:latin typeface="Times New Roman"/>
                <a:ea typeface="Times New Roman"/>
                <a:cs typeface="Times New Roman"/>
                <a:sym typeface="Times New Roman"/>
              </a:rPr>
              <a:t>Обов'язкове повідомлення відноситься до законів, політик або практик, які зобов'язують осіб повідомляти відомі або підозрювані випадки кримінальних правопорушень до правоохоронних органів, включаючи випадки сексуальної наруги, експлуатації та насильства, незалежно від того, чи дає постраждала особа згоду на повідомлення.</a:t>
            </a:r>
            <a:endParaRPr sz="1000"/>
          </a:p>
          <a:p>
            <a:pPr indent="-228600" lvl="0" marL="457200" marR="0" rtl="0" algn="l">
              <a:lnSpc>
                <a:spcPct val="100000"/>
              </a:lnSpc>
              <a:spcBef>
                <a:spcPts val="0"/>
              </a:spcBef>
              <a:spcAft>
                <a:spcPts val="0"/>
              </a:spcAft>
              <a:buClr>
                <a:srgbClr val="000000"/>
              </a:buClr>
              <a:buSzPts val="1400"/>
              <a:buFont typeface="Arial"/>
              <a:buNone/>
            </a:pPr>
            <a:r>
              <a:t/>
            </a:r>
            <a:endParaRPr sz="1600">
              <a:latin typeface="Times New Roman"/>
              <a:ea typeface="Times New Roman"/>
              <a:cs typeface="Times New Roman"/>
              <a:sym typeface="Times New Roman"/>
            </a:endParaRPr>
          </a:p>
          <a:p>
            <a:pPr indent="-228600" lvl="0" marL="457200" marR="0" rtl="0" algn="l">
              <a:lnSpc>
                <a:spcPct val="100000"/>
              </a:lnSpc>
              <a:spcBef>
                <a:spcPts val="0"/>
              </a:spcBef>
              <a:spcAft>
                <a:spcPts val="0"/>
              </a:spcAft>
              <a:buClr>
                <a:srgbClr val="000000"/>
              </a:buClr>
              <a:buSzPts val="1400"/>
              <a:buFont typeface="Arial"/>
              <a:buNone/>
            </a:pPr>
            <a:r>
              <a:rPr b="1" lang="en-US" sz="1600">
                <a:latin typeface="Times New Roman"/>
                <a:ea typeface="Times New Roman"/>
                <a:cs typeface="Times New Roman"/>
                <a:sym typeface="Times New Roman"/>
              </a:rPr>
              <a:t>Які дві основні сфери найбільше визначають вимоги та процедури обов'язкового повідомлення в управлінні випадками ГЗН?</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1200"/>
              <a:buFont typeface="Arial"/>
              <a:buAutoNum type="arabicPeriod"/>
            </a:pPr>
            <a:r>
              <a:rPr lang="en-US" sz="1600">
                <a:latin typeface="Times New Roman"/>
                <a:ea typeface="Times New Roman"/>
                <a:cs typeface="Times New Roman"/>
                <a:sym typeface="Times New Roman"/>
              </a:rPr>
              <a:t>Повідомлення, які є обов'язковими за законодавством країн. У багатьох країнах обов'язкове повідомлення переважно стосується насильства над дітьми та знущань над неповнолітніми.</a:t>
            </a:r>
            <a:endParaRPr sz="1600">
              <a:latin typeface="Times New Roman"/>
              <a:ea typeface="Times New Roman"/>
              <a:cs typeface="Times New Roman"/>
              <a:sym typeface="Times New Roman"/>
            </a:endParaRPr>
          </a:p>
          <a:p>
            <a:pPr indent="-330200" lvl="0" marL="342900" rtl="0" algn="l">
              <a:lnSpc>
                <a:spcPct val="100000"/>
              </a:lnSpc>
              <a:spcBef>
                <a:spcPts val="0"/>
              </a:spcBef>
              <a:spcAft>
                <a:spcPts val="0"/>
              </a:spcAft>
              <a:buSzPts val="1200"/>
              <a:buFont typeface="Arial"/>
              <a:buAutoNum type="arabicPeriod"/>
            </a:pPr>
            <a:r>
              <a:rPr lang="en-US" sz="1600">
                <a:latin typeface="Times New Roman"/>
                <a:ea typeface="Times New Roman"/>
                <a:cs typeface="Times New Roman"/>
                <a:sym typeface="Times New Roman"/>
              </a:rPr>
              <a:t>Повідомлення про СЕН, скоєне працівниками гуманітарних або миротворчих місй та іншими порушеннями кодексів поведінки.</a:t>
            </a:r>
            <a:endParaRPr sz="16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b="0" i="0" sz="10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sz="1000"/>
          </a:p>
        </p:txBody>
      </p:sp>
      <p:sp>
        <p:nvSpPr>
          <p:cNvPr id="488" name="Google Shape;4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Обов'язкове повідомлення має на меті забезпечити додатковий захист осіб, уразливих до СЕН. За своєю суттю обов'язкове повідомлення не є орієнтованим на постраждалу особу, оскільки вона не має вибору, чи повідомляти про інцидент, чи ні. </a:t>
            </a:r>
            <a:endParaRPr/>
          </a:p>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Чітко зазначте постраждалим, перед тим, як вони поділяться будь-якою інформацією про свій випадок, що якщо вони повідомлять, що злочинець є працівником гуманітарної організації, вам потрібно буде повідомити про інцидент іншим особам, які будуть розслідувати цей випадок.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Модуль 12 навчальних матеріалів з кейс-менеджменту ГЗН Міжвідомчого постійного комітету згадує важливі аспекти, які необхідно виявити та діяти на них до початку повної оцінки та сприяння розкриттю випадку на етапі 2 процесу  кейс-менеджменту ГЗН.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Перш за все, виявіть невідкладні потреби постраждалої особи в безпеці та негайно вживайте заходів, якщо її безпека під загрозою.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Безпека та захист постраждалої особи та ваш, як </a:t>
            </a:r>
            <a:r>
              <a:rPr lang="en-US">
                <a:latin typeface="Times New Roman"/>
                <a:ea typeface="Times New Roman"/>
                <a:cs typeface="Times New Roman"/>
                <a:sym typeface="Times New Roman"/>
              </a:rPr>
              <a:t>ГЗН</a:t>
            </a:r>
            <a:r>
              <a:rPr lang="en-US" sz="1200">
                <a:latin typeface="Times New Roman"/>
                <a:ea typeface="Times New Roman"/>
                <a:cs typeface="Times New Roman"/>
                <a:sym typeface="Times New Roman"/>
              </a:rPr>
              <a:t> кейс-менеджера, є найважливішими.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Оскільки СЕН може поставити під загрозу безпеку постраждалих і кейс-менеджерів, вам може знадобитися негайно обговорити цей випадок з вашим керівником. </a:t>
            </a:r>
            <a:endParaRPr/>
          </a:p>
          <a:p>
            <a:pPr indent="-285750" lvl="1" marL="74295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Ризики можуть збільшуватись, коли кривдники дізнаються, що про них було повідомлено, що зазвичай трапляється під час розслідувань.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Іншим пріоритетом є невідкладні медичні потреби постраждалої особи. </a:t>
            </a:r>
            <a:endParaRPr/>
          </a:p>
          <a:p>
            <a:pPr indent="-342900" lvl="0" marL="342900" rtl="0" algn="l">
              <a:lnSpc>
                <a:spcPct val="100000"/>
              </a:lnSpc>
              <a:spcBef>
                <a:spcPts val="0"/>
              </a:spcBef>
              <a:spcAft>
                <a:spcPts val="0"/>
              </a:spcAft>
              <a:buSzPts val="1400"/>
              <a:buFont typeface="Arial"/>
              <a:buChar char="•"/>
            </a:pPr>
            <a:r>
              <a:rPr lang="en-US" sz="1200">
                <a:latin typeface="Times New Roman"/>
                <a:ea typeface="Times New Roman"/>
                <a:cs typeface="Times New Roman"/>
                <a:sym typeface="Times New Roman"/>
              </a:rPr>
              <a:t>Зверніться до модуля 12 для отримання інформації про виявлення невідкладних медичних пріоритетів постраждалої особи.</a:t>
            </a:r>
            <a:endParaRPr/>
          </a:p>
          <a:p>
            <a:pPr indent="-228600" lvl="0" marL="457200" marR="0" rtl="0" algn="l">
              <a:lnSpc>
                <a:spcPct val="100000"/>
              </a:lnSpc>
              <a:spcBef>
                <a:spcPts val="0"/>
              </a:spcBef>
              <a:spcAft>
                <a:spcPts val="0"/>
              </a:spcAft>
              <a:buClr>
                <a:srgbClr val="000000"/>
              </a:buClr>
              <a:buSzPts val="1400"/>
              <a:buFont typeface="Arial"/>
              <a:buNone/>
            </a:pPr>
            <a:r>
              <a:rPr lang="en-US" sz="1200">
                <a:latin typeface="Times New Roman"/>
                <a:ea typeface="Times New Roman"/>
                <a:cs typeface="Times New Roman"/>
                <a:sym typeface="Times New Roman"/>
              </a:rPr>
              <a:t>Насамперед, при розгляді вимог обов'язкового повідомлення, на першому місці повинні бути невідкладні потреби в безпеці та здоров'ї.</a:t>
            </a:r>
            <a:endParaRPr/>
          </a:p>
        </p:txBody>
      </p:sp>
      <p:sp>
        <p:nvSpPr>
          <p:cNvPr id="495" name="Google Shape;49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4.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6.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4.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2.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8.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6.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4.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15" name="Shape 15"/>
        <p:cNvGrpSpPr/>
        <p:nvPr/>
      </p:nvGrpSpPr>
      <p:grpSpPr>
        <a:xfrm>
          <a:off x="0" y="0"/>
          <a:ext cx="0" cy="0"/>
          <a:chOff x="0" y="0"/>
          <a:chExt cx="0" cy="0"/>
        </a:xfrm>
      </p:grpSpPr>
      <p:pic>
        <p:nvPicPr>
          <p:cNvPr descr="IRC-Guidlines-Cover-1.jpg" id="16" name="Google Shape;16;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4"/>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18" name="Google Shape;18;p24"/>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9" name="Google Shape;19;p24"/>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20" name="Google Shape;20;p24"/>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n-US" sz="3800" u="none" cap="none" strike="noStrike">
                <a:solidFill>
                  <a:srgbClr val="000000"/>
                </a:solidFill>
                <a:latin typeface="Arial"/>
                <a:ea typeface="Arial"/>
                <a:cs typeface="Arial"/>
                <a:sym typeface="Arial"/>
              </a:rPr>
              <a:t>INTERAGENCY GENDER-BASED VIOLENCE CASE MANAGEMENT TRAINING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58" name="Shape 58"/>
        <p:cNvGrpSpPr/>
        <p:nvPr/>
      </p:nvGrpSpPr>
      <p:grpSpPr>
        <a:xfrm>
          <a:off x="0" y="0"/>
          <a:ext cx="0" cy="0"/>
          <a:chOff x="0" y="0"/>
          <a:chExt cx="0" cy="0"/>
        </a:xfrm>
      </p:grpSpPr>
      <p:pic>
        <p:nvPicPr>
          <p:cNvPr descr="IRC-Left-Background-2.jpg" id="59" name="Google Shape;59;p8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 name="Google Shape;60;p83"/>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1" name="Google Shape;61;p83"/>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blipFill>
          <a:blip r:embed="rId2">
            <a:alphaModFix/>
          </a:blip>
          <a:stretch>
            <a:fillRect/>
          </a:stretch>
        </a:blipFill>
      </p:bgPr>
    </p:bg>
    <p:spTree>
      <p:nvGrpSpPr>
        <p:cNvPr id="62" name="Shape 62"/>
        <p:cNvGrpSpPr/>
        <p:nvPr/>
      </p:nvGrpSpPr>
      <p:grpSpPr>
        <a:xfrm>
          <a:off x="0" y="0"/>
          <a:ext cx="0" cy="0"/>
          <a:chOff x="0" y="0"/>
          <a:chExt cx="0" cy="0"/>
        </a:xfrm>
      </p:grpSpPr>
      <p:pic>
        <p:nvPicPr>
          <p:cNvPr descr="IRC-Left-Background-Yellow.jpg" id="63" name="Google Shape;63;p8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4" name="Google Shape;64;p84"/>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5" name="Google Shape;65;p84"/>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6" name="Shape 66"/>
        <p:cNvGrpSpPr/>
        <p:nvPr/>
      </p:nvGrpSpPr>
      <p:grpSpPr>
        <a:xfrm>
          <a:off x="0" y="0"/>
          <a:ext cx="0" cy="0"/>
          <a:chOff x="0" y="0"/>
          <a:chExt cx="0" cy="0"/>
        </a:xfrm>
      </p:grpSpPr>
      <p:pic>
        <p:nvPicPr>
          <p:cNvPr descr="IRC-Top-Border-1.jpg" id="67" name="Google Shape;67;p8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8" name="Google Shape;68;p8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69" name="Google Shape;69;p85"/>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70" name="Shape 70"/>
        <p:cNvGrpSpPr/>
        <p:nvPr/>
      </p:nvGrpSpPr>
      <p:grpSpPr>
        <a:xfrm>
          <a:off x="0" y="0"/>
          <a:ext cx="0" cy="0"/>
          <a:chOff x="0" y="0"/>
          <a:chExt cx="0" cy="0"/>
        </a:xfrm>
      </p:grpSpPr>
      <p:pic>
        <p:nvPicPr>
          <p:cNvPr descr="IRC-Top-Border-Green.jpg" id="71" name="Google Shape;71;p8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8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3" name="Google Shape;73;p86"/>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74" name="Shape 74"/>
        <p:cNvGrpSpPr/>
        <p:nvPr/>
      </p:nvGrpSpPr>
      <p:grpSpPr>
        <a:xfrm>
          <a:off x="0" y="0"/>
          <a:ext cx="0" cy="0"/>
          <a:chOff x="0" y="0"/>
          <a:chExt cx="0" cy="0"/>
        </a:xfrm>
      </p:grpSpPr>
      <p:pic>
        <p:nvPicPr>
          <p:cNvPr descr="IRC-Top-Border-3.jpg" id="75" name="Google Shape;75;p8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6" name="Google Shape;76;p8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77" name="Google Shape;77;p87"/>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78" name="Shape 78"/>
        <p:cNvGrpSpPr/>
        <p:nvPr/>
      </p:nvGrpSpPr>
      <p:grpSpPr>
        <a:xfrm>
          <a:off x="0" y="0"/>
          <a:ext cx="0" cy="0"/>
          <a:chOff x="0" y="0"/>
          <a:chExt cx="0" cy="0"/>
        </a:xfrm>
      </p:grpSpPr>
      <p:pic>
        <p:nvPicPr>
          <p:cNvPr descr="IRC-Top-Border-Purple.jpg" id="79" name="Google Shape;79;p8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8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1" name="Google Shape;81;p88"/>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82" name="Shape 82"/>
        <p:cNvGrpSpPr/>
        <p:nvPr/>
      </p:nvGrpSpPr>
      <p:grpSpPr>
        <a:xfrm>
          <a:off x="0" y="0"/>
          <a:ext cx="0" cy="0"/>
          <a:chOff x="0" y="0"/>
          <a:chExt cx="0" cy="0"/>
        </a:xfrm>
      </p:grpSpPr>
      <p:pic>
        <p:nvPicPr>
          <p:cNvPr descr="IRC-Top-Border-2.jpg" id="83" name="Google Shape;83;p8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4" name="Google Shape;84;p8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5" name="Google Shape;85;p89"/>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86" name="Shape 86"/>
        <p:cNvGrpSpPr/>
        <p:nvPr/>
      </p:nvGrpSpPr>
      <p:grpSpPr>
        <a:xfrm>
          <a:off x="0" y="0"/>
          <a:ext cx="0" cy="0"/>
          <a:chOff x="0" y="0"/>
          <a:chExt cx="0" cy="0"/>
        </a:xfrm>
      </p:grpSpPr>
      <p:pic>
        <p:nvPicPr>
          <p:cNvPr descr="IRC-Top-Border-3.jpg" id="87" name="Google Shape;87;p9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9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89" name="Google Shape;89;p90"/>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0" name="Google Shape;90;p90"/>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90"/>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2" name="Google Shape;92;p90"/>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3" name="Shape 93"/>
        <p:cNvGrpSpPr/>
        <p:nvPr/>
      </p:nvGrpSpPr>
      <p:grpSpPr>
        <a:xfrm>
          <a:off x="0" y="0"/>
          <a:ext cx="0" cy="0"/>
          <a:chOff x="0" y="0"/>
          <a:chExt cx="0" cy="0"/>
        </a:xfrm>
      </p:grpSpPr>
      <p:pic>
        <p:nvPicPr>
          <p:cNvPr descr="IRC-Top-Border-2.jpg" id="94" name="Google Shape;94;p9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9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96" name="Google Shape;96;p91"/>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97" name="Google Shape;97;p91"/>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98" name="Google Shape;98;p91"/>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descr="IRC-Left-Background-1.jpg" id="100" name="Google Shape;100;p9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1" name="Google Shape;101;p92"/>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9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03" name="Google Shape;103;p9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21" name="Shape 21"/>
        <p:cNvGrpSpPr/>
        <p:nvPr/>
      </p:nvGrpSpPr>
      <p:grpSpPr>
        <a:xfrm>
          <a:off x="0" y="0"/>
          <a:ext cx="0" cy="0"/>
          <a:chOff x="0" y="0"/>
          <a:chExt cx="0" cy="0"/>
        </a:xfrm>
      </p:grpSpPr>
      <p:pic>
        <p:nvPicPr>
          <p:cNvPr descr="IRC-Cover-1.jpg" id="22" name="Google Shape;22;p7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75"/>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4" name="Google Shape;24;p75"/>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 name="Google Shape;25;p75"/>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4" name="Shape 104"/>
        <p:cNvGrpSpPr/>
        <p:nvPr/>
      </p:nvGrpSpPr>
      <p:grpSpPr>
        <a:xfrm>
          <a:off x="0" y="0"/>
          <a:ext cx="0" cy="0"/>
          <a:chOff x="0" y="0"/>
          <a:chExt cx="0" cy="0"/>
        </a:xfrm>
      </p:grpSpPr>
      <p:pic>
        <p:nvPicPr>
          <p:cNvPr descr="IRC-Top-Border-1.jpg" id="105" name="Google Shape;105;p93"/>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106" name="Google Shape;106;p93"/>
          <p:cNvGrpSpPr/>
          <p:nvPr/>
        </p:nvGrpSpPr>
        <p:grpSpPr>
          <a:xfrm>
            <a:off x="860425" y="1974850"/>
            <a:ext cx="4811713" cy="4318000"/>
            <a:chOff x="860776" y="1975557"/>
            <a:chExt cx="4811891" cy="4317998"/>
          </a:xfrm>
        </p:grpSpPr>
        <p:cxnSp>
          <p:nvCxnSpPr>
            <p:cNvPr id="107" name="Google Shape;107;p93"/>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108" name="Google Shape;108;p93"/>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09" name="Google Shape;109;p93"/>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0" name="Google Shape;110;p93"/>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111" name="Google Shape;111;p93"/>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112" name="Google Shape;112;p93"/>
          <p:cNvGrpSpPr/>
          <p:nvPr/>
        </p:nvGrpSpPr>
        <p:grpSpPr>
          <a:xfrm>
            <a:off x="6505575" y="1974850"/>
            <a:ext cx="4811713" cy="4318000"/>
            <a:chOff x="860776" y="1975557"/>
            <a:chExt cx="4811891" cy="4317998"/>
          </a:xfrm>
        </p:grpSpPr>
        <p:cxnSp>
          <p:nvCxnSpPr>
            <p:cNvPr id="113" name="Google Shape;113;p93"/>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114" name="Google Shape;114;p93"/>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5" name="Google Shape;115;p93"/>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116" name="Google Shape;116;p93"/>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117" name="Google Shape;117;p93"/>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118" name="Google Shape;118;p9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19" name="Google Shape;119;p93"/>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0" name="Google Shape;120;p93"/>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1" name="Google Shape;121;p93"/>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22" name="Google Shape;122;p93"/>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3" name="Shape 123"/>
        <p:cNvGrpSpPr/>
        <p:nvPr/>
      </p:nvGrpSpPr>
      <p:grpSpPr>
        <a:xfrm>
          <a:off x="0" y="0"/>
          <a:ext cx="0" cy="0"/>
          <a:chOff x="0" y="0"/>
          <a:chExt cx="0" cy="0"/>
        </a:xfrm>
      </p:grpSpPr>
      <p:pic>
        <p:nvPicPr>
          <p:cNvPr descr="IRC-Top-Border-1.jpg" id="124" name="Google Shape;124;p9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5" name="Google Shape;125;p9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26" name="Google Shape;126;p94"/>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94"/>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28" name="Shape 128"/>
        <p:cNvGrpSpPr/>
        <p:nvPr/>
      </p:nvGrpSpPr>
      <p:grpSpPr>
        <a:xfrm>
          <a:off x="0" y="0"/>
          <a:ext cx="0" cy="0"/>
          <a:chOff x="0" y="0"/>
          <a:chExt cx="0" cy="0"/>
        </a:xfrm>
      </p:grpSpPr>
      <p:pic>
        <p:nvPicPr>
          <p:cNvPr descr="IRC-Top-Border-1.jpg" id="129" name="Google Shape;129;p95"/>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130" name="Google Shape;130;p95"/>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131" name="Google Shape;131;p9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32" name="Google Shape;132;p95"/>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133" name="Google Shape;133;p95"/>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34" name="Google Shape;134;p95"/>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35" name="Shape 135"/>
        <p:cNvGrpSpPr/>
        <p:nvPr/>
      </p:nvGrpSpPr>
      <p:grpSpPr>
        <a:xfrm>
          <a:off x="0" y="0"/>
          <a:ext cx="0" cy="0"/>
          <a:chOff x="0" y="0"/>
          <a:chExt cx="0" cy="0"/>
        </a:xfrm>
      </p:grpSpPr>
      <p:pic>
        <p:nvPicPr>
          <p:cNvPr descr="IRC-Cover-1.jpg" id="136" name="Google Shape;136;p9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7" name="Google Shape;137;p96"/>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96"/>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96"/>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96"/>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9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42" name="Google Shape;142;p96"/>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3" name="Google Shape;143;p96"/>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44" name="Google Shape;144;p96"/>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5" name="Shape 145"/>
        <p:cNvGrpSpPr/>
        <p:nvPr/>
      </p:nvGrpSpPr>
      <p:grpSpPr>
        <a:xfrm>
          <a:off x="0" y="0"/>
          <a:ext cx="0" cy="0"/>
          <a:chOff x="0" y="0"/>
          <a:chExt cx="0" cy="0"/>
        </a:xfrm>
      </p:grpSpPr>
      <p:pic>
        <p:nvPicPr>
          <p:cNvPr descr="IRC-Cover-1.jpg" id="146" name="Google Shape;146;p9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7" name="Google Shape;147;p97"/>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148" name="Google Shape;148;p97"/>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n-US" sz="3200" u="none" cap="none" strike="noStrike">
                <a:solidFill>
                  <a:srgbClr val="FFFFFF"/>
                </a:solidFill>
                <a:latin typeface="Arial"/>
                <a:ea typeface="Arial"/>
                <a:cs typeface="Arial"/>
                <a:sym typeface="Arial"/>
              </a:rPr>
              <a:t>CLICK TO EDIT SUB TITLE</a:t>
            </a:r>
            <a:endParaRPr b="0" i="0" sz="1400" u="none" cap="none" strike="noStrike">
              <a:solidFill>
                <a:srgbClr val="000000"/>
              </a:solidFill>
              <a:latin typeface="Arial"/>
              <a:ea typeface="Arial"/>
              <a:cs typeface="Arial"/>
              <a:sym typeface="Arial"/>
            </a:endParaRPr>
          </a:p>
        </p:txBody>
      </p:sp>
      <p:cxnSp>
        <p:nvCxnSpPr>
          <p:cNvPr id="149" name="Google Shape;149;p97"/>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150" name="Google Shape;150;p97"/>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157" name="Shape 157"/>
        <p:cNvGrpSpPr/>
        <p:nvPr/>
      </p:nvGrpSpPr>
      <p:grpSpPr>
        <a:xfrm>
          <a:off x="0" y="0"/>
          <a:ext cx="0" cy="0"/>
          <a:chOff x="0" y="0"/>
          <a:chExt cx="0" cy="0"/>
        </a:xfrm>
      </p:grpSpPr>
      <p:pic>
        <p:nvPicPr>
          <p:cNvPr descr="IRC-Cover-Yellow-1.jpg" id="158" name="Google Shape;158;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9" name="Google Shape;159;p26"/>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60" name="Google Shape;160;p26"/>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1" name="Google Shape;161;p26"/>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type="obj">
  <p:cSld name="OBJECT">
    <p:bg>
      <p:bgPr>
        <a:blipFill>
          <a:blip r:embed="rId2">
            <a:alphaModFix/>
          </a:blip>
          <a:stretch>
            <a:fillRect/>
          </a:stretch>
        </a:blipFill>
      </p:bgPr>
    </p:bg>
    <p:spTree>
      <p:nvGrpSpPr>
        <p:cNvPr id="162" name="Shape 162"/>
        <p:cNvGrpSpPr/>
        <p:nvPr/>
      </p:nvGrpSpPr>
      <p:grpSpPr>
        <a:xfrm>
          <a:off x="0" y="0"/>
          <a:ext cx="0" cy="0"/>
          <a:chOff x="0" y="0"/>
          <a:chExt cx="0" cy="0"/>
        </a:xfrm>
      </p:grpSpPr>
      <p:pic>
        <p:nvPicPr>
          <p:cNvPr descr="IRC-Left-Background-Yellow.jpg" id="163" name="Google Shape;163;p2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4" name="Google Shape;164;p27"/>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65" name="Google Shape;165;p27"/>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66" name="Shape 166"/>
        <p:cNvGrpSpPr/>
        <p:nvPr/>
      </p:nvGrpSpPr>
      <p:grpSpPr>
        <a:xfrm>
          <a:off x="0" y="0"/>
          <a:ext cx="0" cy="0"/>
          <a:chOff x="0" y="0"/>
          <a:chExt cx="0" cy="0"/>
        </a:xfrm>
      </p:grpSpPr>
      <p:pic>
        <p:nvPicPr>
          <p:cNvPr descr="IRC-Top-Border-2.jpg" id="167" name="Google Shape;167;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8" name="Google Shape;168;p2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69" name="Google Shape;169;p28"/>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170" name="Shape 170"/>
        <p:cNvGrpSpPr/>
        <p:nvPr/>
      </p:nvGrpSpPr>
      <p:grpSpPr>
        <a:xfrm>
          <a:off x="0" y="0"/>
          <a:ext cx="0" cy="0"/>
          <a:chOff x="0" y="0"/>
          <a:chExt cx="0" cy="0"/>
        </a:xfrm>
      </p:grpSpPr>
      <p:pic>
        <p:nvPicPr>
          <p:cNvPr descr="IRC-Guidlines-Cover-1.jpg" id="171" name="Google Shape;171;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2" name="Google Shape;172;p31"/>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173" name="Google Shape;173;p31"/>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74" name="Google Shape;174;p31"/>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175" name="Google Shape;175;p31"/>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n-US" sz="3800" u="none" cap="none" strike="noStrike">
                <a:solidFill>
                  <a:srgbClr val="000000"/>
                </a:solidFill>
                <a:latin typeface="Arial"/>
                <a:ea typeface="Arial"/>
                <a:cs typeface="Arial"/>
                <a:sym typeface="Arial"/>
              </a:rPr>
              <a:t>INTERAGENCY GENDER-BASED VIOLENCE CASE MANAGEMENT TRAINING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176" name="Shape 176"/>
        <p:cNvGrpSpPr/>
        <p:nvPr/>
      </p:nvGrpSpPr>
      <p:grpSpPr>
        <a:xfrm>
          <a:off x="0" y="0"/>
          <a:ext cx="0" cy="0"/>
          <a:chOff x="0" y="0"/>
          <a:chExt cx="0" cy="0"/>
        </a:xfrm>
      </p:grpSpPr>
      <p:pic>
        <p:nvPicPr>
          <p:cNvPr descr="IRC-Cover-1.jpg" id="177" name="Google Shape;177;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8" name="Google Shape;178;p32"/>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79" name="Google Shape;179;p32"/>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0" name="Google Shape;180;p32"/>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26" name="Shape 26"/>
        <p:cNvGrpSpPr/>
        <p:nvPr/>
      </p:nvGrpSpPr>
      <p:grpSpPr>
        <a:xfrm>
          <a:off x="0" y="0"/>
          <a:ext cx="0" cy="0"/>
          <a:chOff x="0" y="0"/>
          <a:chExt cx="0" cy="0"/>
        </a:xfrm>
      </p:grpSpPr>
      <p:pic>
        <p:nvPicPr>
          <p:cNvPr descr="IRC-Cover-Green-1.jpg" id="27" name="Google Shape;27;p7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76"/>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9" name="Google Shape;29;p76"/>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76"/>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181" name="Shape 181"/>
        <p:cNvGrpSpPr/>
        <p:nvPr/>
      </p:nvGrpSpPr>
      <p:grpSpPr>
        <a:xfrm>
          <a:off x="0" y="0"/>
          <a:ext cx="0" cy="0"/>
          <a:chOff x="0" y="0"/>
          <a:chExt cx="0" cy="0"/>
        </a:xfrm>
      </p:grpSpPr>
      <p:pic>
        <p:nvPicPr>
          <p:cNvPr descr="IRC-Cover-Green-1.jpg" id="182" name="Google Shape;182;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3" name="Google Shape;183;p33"/>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84" name="Google Shape;184;p33"/>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5" name="Google Shape;185;p33"/>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186" name="Shape 186"/>
        <p:cNvGrpSpPr/>
        <p:nvPr/>
      </p:nvGrpSpPr>
      <p:grpSpPr>
        <a:xfrm>
          <a:off x="0" y="0"/>
          <a:ext cx="0" cy="0"/>
          <a:chOff x="0" y="0"/>
          <a:chExt cx="0" cy="0"/>
        </a:xfrm>
      </p:grpSpPr>
      <p:pic>
        <p:nvPicPr>
          <p:cNvPr descr="IRC-Cover-Orange-1.jpg" id="187" name="Google Shape;187;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8" name="Google Shape;188;p34"/>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89" name="Google Shape;189;p34"/>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0" name="Google Shape;190;p34"/>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191" name="Shape 191"/>
        <p:cNvGrpSpPr/>
        <p:nvPr/>
      </p:nvGrpSpPr>
      <p:grpSpPr>
        <a:xfrm>
          <a:off x="0" y="0"/>
          <a:ext cx="0" cy="0"/>
          <a:chOff x="0" y="0"/>
          <a:chExt cx="0" cy="0"/>
        </a:xfrm>
      </p:grpSpPr>
      <p:pic>
        <p:nvPicPr>
          <p:cNvPr descr="IRC-Cover-Purple-1.jpg" id="192" name="Google Shape;192;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3" name="Google Shape;193;p35"/>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94" name="Google Shape;194;p35"/>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5" name="Google Shape;195;p35"/>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blipFill>
          <a:blip r:embed="rId2">
            <a:alphaModFix/>
          </a:blip>
          <a:stretch>
            <a:fillRect/>
          </a:stretch>
        </a:blipFill>
      </p:bgPr>
    </p:bg>
    <p:spTree>
      <p:nvGrpSpPr>
        <p:cNvPr id="196" name="Shape 196"/>
        <p:cNvGrpSpPr/>
        <p:nvPr/>
      </p:nvGrpSpPr>
      <p:grpSpPr>
        <a:xfrm>
          <a:off x="0" y="0"/>
          <a:ext cx="0" cy="0"/>
          <a:chOff x="0" y="0"/>
          <a:chExt cx="0" cy="0"/>
        </a:xfrm>
      </p:grpSpPr>
      <p:pic>
        <p:nvPicPr>
          <p:cNvPr descr="IRC-Left-Background-1.jpg" id="197" name="Google Shape;197;p3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8" name="Google Shape;198;p36"/>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199" name="Google Shape;199;p36"/>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200" name="Shape 200"/>
        <p:cNvGrpSpPr/>
        <p:nvPr/>
      </p:nvGrpSpPr>
      <p:grpSpPr>
        <a:xfrm>
          <a:off x="0" y="0"/>
          <a:ext cx="0" cy="0"/>
          <a:chOff x="0" y="0"/>
          <a:chExt cx="0" cy="0"/>
        </a:xfrm>
      </p:grpSpPr>
      <p:pic>
        <p:nvPicPr>
          <p:cNvPr descr="IRC-Left-Background-3.jpg" id="201" name="Google Shape;201;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2" name="Google Shape;202;p37"/>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03" name="Google Shape;203;p37"/>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204" name="Shape 204"/>
        <p:cNvGrpSpPr/>
        <p:nvPr/>
      </p:nvGrpSpPr>
      <p:grpSpPr>
        <a:xfrm>
          <a:off x="0" y="0"/>
          <a:ext cx="0" cy="0"/>
          <a:chOff x="0" y="0"/>
          <a:chExt cx="0" cy="0"/>
        </a:xfrm>
      </p:grpSpPr>
      <p:pic>
        <p:nvPicPr>
          <p:cNvPr descr="IRC-Left-Background-Orange.jpg" id="205" name="Google Shape;205;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6" name="Google Shape;206;p38"/>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07" name="Google Shape;207;p38"/>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208" name="Shape 208"/>
        <p:cNvGrpSpPr/>
        <p:nvPr/>
      </p:nvGrpSpPr>
      <p:grpSpPr>
        <a:xfrm>
          <a:off x="0" y="0"/>
          <a:ext cx="0" cy="0"/>
          <a:chOff x="0" y="0"/>
          <a:chExt cx="0" cy="0"/>
        </a:xfrm>
      </p:grpSpPr>
      <p:pic>
        <p:nvPicPr>
          <p:cNvPr descr="IRC-Left-Background-2.jpg" id="209" name="Google Shape;209;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0" name="Google Shape;210;p39"/>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11" name="Google Shape;211;p39"/>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2" name="Shape 212"/>
        <p:cNvGrpSpPr/>
        <p:nvPr/>
      </p:nvGrpSpPr>
      <p:grpSpPr>
        <a:xfrm>
          <a:off x="0" y="0"/>
          <a:ext cx="0" cy="0"/>
          <a:chOff x="0" y="0"/>
          <a:chExt cx="0" cy="0"/>
        </a:xfrm>
      </p:grpSpPr>
      <p:pic>
        <p:nvPicPr>
          <p:cNvPr descr="IRC-Top-Border-1.jpg" id="213" name="Google Shape;213;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4" name="Google Shape;214;p4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15" name="Google Shape;215;p40"/>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216" name="Shape 216"/>
        <p:cNvGrpSpPr/>
        <p:nvPr/>
      </p:nvGrpSpPr>
      <p:grpSpPr>
        <a:xfrm>
          <a:off x="0" y="0"/>
          <a:ext cx="0" cy="0"/>
          <a:chOff x="0" y="0"/>
          <a:chExt cx="0" cy="0"/>
        </a:xfrm>
      </p:grpSpPr>
      <p:pic>
        <p:nvPicPr>
          <p:cNvPr descr="IRC-Top-Border-Green.jpg" id="217" name="Google Shape;217;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8" name="Google Shape;218;p4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19" name="Google Shape;219;p41"/>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220" name="Shape 220"/>
        <p:cNvGrpSpPr/>
        <p:nvPr/>
      </p:nvGrpSpPr>
      <p:grpSpPr>
        <a:xfrm>
          <a:off x="0" y="0"/>
          <a:ext cx="0" cy="0"/>
          <a:chOff x="0" y="0"/>
          <a:chExt cx="0" cy="0"/>
        </a:xfrm>
      </p:grpSpPr>
      <p:pic>
        <p:nvPicPr>
          <p:cNvPr descr="IRC-Top-Border-3.jpg" id="221" name="Google Shape;221;p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2" name="Google Shape;222;p4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23" name="Google Shape;223;p42"/>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31" name="Shape 31"/>
        <p:cNvGrpSpPr/>
        <p:nvPr/>
      </p:nvGrpSpPr>
      <p:grpSpPr>
        <a:xfrm>
          <a:off x="0" y="0"/>
          <a:ext cx="0" cy="0"/>
          <a:chOff x="0" y="0"/>
          <a:chExt cx="0" cy="0"/>
        </a:xfrm>
      </p:grpSpPr>
      <p:pic>
        <p:nvPicPr>
          <p:cNvPr descr="IRC-Cover-Orange-1.jpg" id="32" name="Google Shape;32;p7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77"/>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 name="Google Shape;34;p77"/>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 name="Google Shape;35;p77"/>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24" name="Shape 224"/>
        <p:cNvGrpSpPr/>
        <p:nvPr/>
      </p:nvGrpSpPr>
      <p:grpSpPr>
        <a:xfrm>
          <a:off x="0" y="0"/>
          <a:ext cx="0" cy="0"/>
          <a:chOff x="0" y="0"/>
          <a:chExt cx="0" cy="0"/>
        </a:xfrm>
      </p:grpSpPr>
      <p:pic>
        <p:nvPicPr>
          <p:cNvPr descr="IRC-Top-Border-Purple.jpg" id="225" name="Google Shape;225;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26" name="Google Shape;226;p4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27" name="Google Shape;227;p43"/>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28" name="Shape 228"/>
        <p:cNvGrpSpPr/>
        <p:nvPr/>
      </p:nvGrpSpPr>
      <p:grpSpPr>
        <a:xfrm>
          <a:off x="0" y="0"/>
          <a:ext cx="0" cy="0"/>
          <a:chOff x="0" y="0"/>
          <a:chExt cx="0" cy="0"/>
        </a:xfrm>
      </p:grpSpPr>
      <p:pic>
        <p:nvPicPr>
          <p:cNvPr descr="IRC-Top-Border-3.jpg" id="229" name="Google Shape;229;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0" name="Google Shape;230;p4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31" name="Google Shape;231;p44"/>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32" name="Google Shape;232;p44"/>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3" name="Google Shape;233;p44"/>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34" name="Google Shape;234;p44"/>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35" name="Shape 235"/>
        <p:cNvGrpSpPr/>
        <p:nvPr/>
      </p:nvGrpSpPr>
      <p:grpSpPr>
        <a:xfrm>
          <a:off x="0" y="0"/>
          <a:ext cx="0" cy="0"/>
          <a:chOff x="0" y="0"/>
          <a:chExt cx="0" cy="0"/>
        </a:xfrm>
      </p:grpSpPr>
      <p:pic>
        <p:nvPicPr>
          <p:cNvPr descr="IRC-Top-Border-2.jpg" id="236" name="Google Shape;236;p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7" name="Google Shape;237;p4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38" name="Google Shape;238;p45"/>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39" name="Google Shape;239;p45"/>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40" name="Google Shape;240;p45"/>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241" name="Shape 241"/>
        <p:cNvGrpSpPr/>
        <p:nvPr/>
      </p:nvGrpSpPr>
      <p:grpSpPr>
        <a:xfrm>
          <a:off x="0" y="0"/>
          <a:ext cx="0" cy="0"/>
          <a:chOff x="0" y="0"/>
          <a:chExt cx="0" cy="0"/>
        </a:xfrm>
      </p:grpSpPr>
      <p:pic>
        <p:nvPicPr>
          <p:cNvPr descr="IRC-Left-Background-1.jpg" id="242" name="Google Shape;242;p4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3" name="Google Shape;243;p46"/>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46"/>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45" name="Google Shape;245;p46"/>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46" name="Shape 246"/>
        <p:cNvGrpSpPr/>
        <p:nvPr/>
      </p:nvGrpSpPr>
      <p:grpSpPr>
        <a:xfrm>
          <a:off x="0" y="0"/>
          <a:ext cx="0" cy="0"/>
          <a:chOff x="0" y="0"/>
          <a:chExt cx="0" cy="0"/>
        </a:xfrm>
      </p:grpSpPr>
      <p:pic>
        <p:nvPicPr>
          <p:cNvPr descr="IRC-Top-Border-1.jpg" id="247" name="Google Shape;247;p47"/>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248" name="Google Shape;248;p47"/>
          <p:cNvGrpSpPr/>
          <p:nvPr/>
        </p:nvGrpSpPr>
        <p:grpSpPr>
          <a:xfrm>
            <a:off x="860425" y="1974850"/>
            <a:ext cx="4811713" cy="4318000"/>
            <a:chOff x="860776" y="1975557"/>
            <a:chExt cx="4811891" cy="4317998"/>
          </a:xfrm>
        </p:grpSpPr>
        <p:cxnSp>
          <p:nvCxnSpPr>
            <p:cNvPr id="249" name="Google Shape;249;p47"/>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250" name="Google Shape;250;p47"/>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1" name="Google Shape;251;p47"/>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2" name="Google Shape;252;p47"/>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253" name="Google Shape;253;p47"/>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254" name="Google Shape;254;p47"/>
          <p:cNvGrpSpPr/>
          <p:nvPr/>
        </p:nvGrpSpPr>
        <p:grpSpPr>
          <a:xfrm>
            <a:off x="6505575" y="1974850"/>
            <a:ext cx="4811713" cy="4318000"/>
            <a:chOff x="860776" y="1975557"/>
            <a:chExt cx="4811891" cy="4317998"/>
          </a:xfrm>
        </p:grpSpPr>
        <p:cxnSp>
          <p:nvCxnSpPr>
            <p:cNvPr id="255" name="Google Shape;255;p47"/>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256" name="Google Shape;256;p47"/>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7" name="Google Shape;257;p47"/>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258" name="Google Shape;258;p47"/>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259" name="Google Shape;259;p47"/>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260" name="Google Shape;260;p4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61" name="Google Shape;261;p47"/>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62" name="Google Shape;262;p47"/>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3" name="Google Shape;263;p47"/>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264" name="Google Shape;264;p47"/>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5" name="Shape 265"/>
        <p:cNvGrpSpPr/>
        <p:nvPr/>
      </p:nvGrpSpPr>
      <p:grpSpPr>
        <a:xfrm>
          <a:off x="0" y="0"/>
          <a:ext cx="0" cy="0"/>
          <a:chOff x="0" y="0"/>
          <a:chExt cx="0" cy="0"/>
        </a:xfrm>
      </p:grpSpPr>
      <p:pic>
        <p:nvPicPr>
          <p:cNvPr descr="IRC-Top-Border-1.jpg" id="266" name="Google Shape;266;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7" name="Google Shape;267;p4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68" name="Google Shape;268;p48"/>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9" name="Google Shape;269;p48"/>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270" name="Shape 270"/>
        <p:cNvGrpSpPr/>
        <p:nvPr/>
      </p:nvGrpSpPr>
      <p:grpSpPr>
        <a:xfrm>
          <a:off x="0" y="0"/>
          <a:ext cx="0" cy="0"/>
          <a:chOff x="0" y="0"/>
          <a:chExt cx="0" cy="0"/>
        </a:xfrm>
      </p:grpSpPr>
      <p:pic>
        <p:nvPicPr>
          <p:cNvPr descr="IRC-Top-Border-1.jpg" id="271" name="Google Shape;271;p49"/>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272" name="Google Shape;272;p49"/>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273" name="Google Shape;273;p4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74" name="Google Shape;274;p49"/>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275" name="Google Shape;275;p49"/>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76" name="Google Shape;276;p49"/>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77" name="Shape 277"/>
        <p:cNvGrpSpPr/>
        <p:nvPr/>
      </p:nvGrpSpPr>
      <p:grpSpPr>
        <a:xfrm>
          <a:off x="0" y="0"/>
          <a:ext cx="0" cy="0"/>
          <a:chOff x="0" y="0"/>
          <a:chExt cx="0" cy="0"/>
        </a:xfrm>
      </p:grpSpPr>
      <p:pic>
        <p:nvPicPr>
          <p:cNvPr descr="IRC-Cover-1.jpg" id="278" name="Google Shape;278;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9" name="Google Shape;279;p50"/>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50"/>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50"/>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2" name="Google Shape;282;p50"/>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5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84" name="Google Shape;284;p50"/>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5" name="Google Shape;285;p50"/>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6" name="Google Shape;286;p50"/>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7" name="Shape 287"/>
        <p:cNvGrpSpPr/>
        <p:nvPr/>
      </p:nvGrpSpPr>
      <p:grpSpPr>
        <a:xfrm>
          <a:off x="0" y="0"/>
          <a:ext cx="0" cy="0"/>
          <a:chOff x="0" y="0"/>
          <a:chExt cx="0" cy="0"/>
        </a:xfrm>
      </p:grpSpPr>
      <p:pic>
        <p:nvPicPr>
          <p:cNvPr descr="IRC-Cover-1.jpg" id="288" name="Google Shape;288;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9" name="Google Shape;289;p51"/>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290" name="Google Shape;290;p51"/>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n-US" sz="3200" u="none" cap="none" strike="noStrike">
                <a:solidFill>
                  <a:srgbClr val="FFFFFF"/>
                </a:solidFill>
                <a:latin typeface="Arial"/>
                <a:ea typeface="Arial"/>
                <a:cs typeface="Arial"/>
                <a:sym typeface="Arial"/>
              </a:rPr>
              <a:t>CLICK TO EDIT SUB TITLE</a:t>
            </a:r>
            <a:endParaRPr b="0" i="0" sz="1400" u="none" cap="none" strike="noStrike">
              <a:solidFill>
                <a:srgbClr val="000000"/>
              </a:solidFill>
              <a:latin typeface="Arial"/>
              <a:ea typeface="Arial"/>
              <a:cs typeface="Arial"/>
              <a:sym typeface="Arial"/>
            </a:endParaRPr>
          </a:p>
        </p:txBody>
      </p:sp>
      <p:cxnSp>
        <p:nvCxnSpPr>
          <p:cNvPr id="291" name="Google Shape;291;p51"/>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292" name="Google Shape;292;p51"/>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99" name="Shape 299"/>
        <p:cNvGrpSpPr/>
        <p:nvPr/>
      </p:nvGrpSpPr>
      <p:grpSpPr>
        <a:xfrm>
          <a:off x="0" y="0"/>
          <a:ext cx="0" cy="0"/>
          <a:chOff x="0" y="0"/>
          <a:chExt cx="0" cy="0"/>
        </a:xfrm>
      </p:grpSpPr>
      <p:pic>
        <p:nvPicPr>
          <p:cNvPr descr="IRC-Cover-1.jpg" id="300" name="Google Shape;300;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01" name="Google Shape;301;p30"/>
          <p:cNvSpPr/>
          <p:nvPr/>
        </p:nvSpPr>
        <p:spPr>
          <a:xfrm>
            <a:off x="0" y="1552575"/>
            <a:ext cx="12192000" cy="5305425"/>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30"/>
          <p:cNvSpPr/>
          <p:nvPr/>
        </p:nvSpPr>
        <p:spPr>
          <a:xfrm>
            <a:off x="2840038" y="2003425"/>
            <a:ext cx="6526212" cy="1187450"/>
          </a:xfrm>
          <a:prstGeom prst="rect">
            <a:avLst/>
          </a:prstGeom>
          <a:no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30"/>
          <p:cNvSpPr/>
          <p:nvPr/>
        </p:nvSpPr>
        <p:spPr>
          <a:xfrm>
            <a:off x="2840038" y="3597275"/>
            <a:ext cx="6526212" cy="1187450"/>
          </a:xfrm>
          <a:prstGeom prst="rect">
            <a:avLst/>
          </a:prstGeom>
          <a:no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30"/>
          <p:cNvSpPr/>
          <p:nvPr/>
        </p:nvSpPr>
        <p:spPr>
          <a:xfrm>
            <a:off x="2840038" y="5207000"/>
            <a:ext cx="6526212" cy="1187450"/>
          </a:xfrm>
          <a:prstGeom prst="rect">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5" name="Google Shape;305;p3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06" name="Google Shape;306;p30"/>
          <p:cNvSpPr txBox="1"/>
          <p:nvPr>
            <p:ph idx="1" type="body"/>
          </p:nvPr>
        </p:nvSpPr>
        <p:spPr>
          <a:xfrm>
            <a:off x="3020130" y="234244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3"/>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7" name="Google Shape;307;p30"/>
          <p:cNvSpPr txBox="1"/>
          <p:nvPr>
            <p:ph idx="2" type="body"/>
          </p:nvPr>
        </p:nvSpPr>
        <p:spPr>
          <a:xfrm>
            <a:off x="3020130" y="3951110"/>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5"/>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8" name="Google Shape;308;p30"/>
          <p:cNvSpPr txBox="1"/>
          <p:nvPr>
            <p:ph idx="3" type="body"/>
          </p:nvPr>
        </p:nvSpPr>
        <p:spPr>
          <a:xfrm>
            <a:off x="3020130" y="5573886"/>
            <a:ext cx="6123869" cy="578554"/>
          </a:xfrm>
          <a:prstGeom prst="rect">
            <a:avLst/>
          </a:prstGeom>
          <a:noFill/>
          <a:ln>
            <a:noFill/>
          </a:ln>
        </p:spPr>
        <p:txBody>
          <a:bodyPr anchorCtr="0" anchor="t" bIns="45700" lIns="45700" spcFirstLastPara="1" rIns="45700" wrap="square" tIns="45700">
            <a:normAutofit/>
          </a:bodyPr>
          <a:lstStyle>
            <a:lvl1pPr indent="-431800" lvl="0" marL="457200" algn="ctr">
              <a:lnSpc>
                <a:spcPct val="90000"/>
              </a:lnSpc>
              <a:spcBef>
                <a:spcPts val="1200"/>
              </a:spcBef>
              <a:spcAft>
                <a:spcPts val="0"/>
              </a:spcAft>
              <a:buSzPts val="3200"/>
              <a:buChar char=" "/>
              <a:defRPr b="0" i="0" sz="3200">
                <a:solidFill>
                  <a:schemeClr val="accent6"/>
                </a:solidFill>
                <a:latin typeface="Arial"/>
                <a:ea typeface="Arial"/>
                <a:cs typeface="Arial"/>
                <a:sym typeface="Arial"/>
              </a:defRPr>
            </a:lvl1pPr>
            <a:lvl2pPr indent="-342900" lvl="1" marL="914400" algn="l">
              <a:lnSpc>
                <a:spcPct val="90000"/>
              </a:lnSpc>
              <a:spcBef>
                <a:spcPts val="200"/>
              </a:spcBef>
              <a:spcAft>
                <a:spcPts val="0"/>
              </a:spcAft>
              <a:buSzPts val="1800"/>
              <a:buChar char="?"/>
              <a:defRPr>
                <a:solidFill>
                  <a:srgbClr val="E8722D"/>
                </a:solidFill>
              </a:defRPr>
            </a:lvl2pPr>
            <a:lvl3pPr indent="-317500" lvl="2" marL="1371600" algn="l">
              <a:lnSpc>
                <a:spcPct val="90000"/>
              </a:lnSpc>
              <a:spcBef>
                <a:spcPts val="400"/>
              </a:spcBef>
              <a:spcAft>
                <a:spcPts val="0"/>
              </a:spcAft>
              <a:buSzPts val="1400"/>
              <a:buChar char="?"/>
              <a:defRPr>
                <a:solidFill>
                  <a:srgbClr val="E8722D"/>
                </a:solidFill>
              </a:defRPr>
            </a:lvl3pPr>
            <a:lvl4pPr indent="-317500" lvl="3" marL="1828800" algn="l">
              <a:lnSpc>
                <a:spcPct val="90000"/>
              </a:lnSpc>
              <a:spcBef>
                <a:spcPts val="400"/>
              </a:spcBef>
              <a:spcAft>
                <a:spcPts val="0"/>
              </a:spcAft>
              <a:buSzPts val="1400"/>
              <a:buChar char="?"/>
              <a:defRPr>
                <a:solidFill>
                  <a:srgbClr val="E8722D"/>
                </a:solidFill>
              </a:defRPr>
            </a:lvl4pPr>
            <a:lvl5pPr indent="-317500" lvl="4" marL="2286000" algn="l">
              <a:lnSpc>
                <a:spcPct val="90000"/>
              </a:lnSpc>
              <a:spcBef>
                <a:spcPts val="400"/>
              </a:spcBef>
              <a:spcAft>
                <a:spcPts val="0"/>
              </a:spcAft>
              <a:buSzPts val="1400"/>
              <a:buChar char="?"/>
              <a:defRPr>
                <a:solidFill>
                  <a:srgbClr val="E8722D"/>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36" name="Shape 36"/>
        <p:cNvGrpSpPr/>
        <p:nvPr/>
      </p:nvGrpSpPr>
      <p:grpSpPr>
        <a:xfrm>
          <a:off x="0" y="0"/>
          <a:ext cx="0" cy="0"/>
          <a:chOff x="0" y="0"/>
          <a:chExt cx="0" cy="0"/>
        </a:xfrm>
      </p:grpSpPr>
      <p:pic>
        <p:nvPicPr>
          <p:cNvPr descr="IRC-Cover-Purple-1.jpg" id="37" name="Google Shape;37;p7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 name="Google Shape;38;p78"/>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9" name="Google Shape;39;p78"/>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78"/>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1">
  <p:cSld name="Cover Option 1">
    <p:spTree>
      <p:nvGrpSpPr>
        <p:cNvPr id="309" name="Shape 309"/>
        <p:cNvGrpSpPr/>
        <p:nvPr/>
      </p:nvGrpSpPr>
      <p:grpSpPr>
        <a:xfrm>
          <a:off x="0" y="0"/>
          <a:ext cx="0" cy="0"/>
          <a:chOff x="0" y="0"/>
          <a:chExt cx="0" cy="0"/>
        </a:xfrm>
      </p:grpSpPr>
      <p:pic>
        <p:nvPicPr>
          <p:cNvPr descr="IRC-Guidlines-Cover-1.jpg" id="310" name="Google Shape;310;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1" name="Google Shape;311;p52"/>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312" name="Google Shape;312;p52"/>
          <p:cNvSpPr/>
          <p:nvPr/>
        </p:nvSpPr>
        <p:spPr>
          <a:xfrm>
            <a:off x="592138" y="1116013"/>
            <a:ext cx="10907712" cy="248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313" name="Google Shape;313;p52"/>
          <p:cNvCxnSpPr/>
          <p:nvPr/>
        </p:nvCxnSpPr>
        <p:spPr>
          <a:xfrm>
            <a:off x="871538" y="2971800"/>
            <a:ext cx="10104437" cy="0"/>
          </a:xfrm>
          <a:prstGeom prst="straightConnector1">
            <a:avLst/>
          </a:prstGeom>
          <a:noFill/>
          <a:ln cap="flat" cmpd="sng" w="76200">
            <a:solidFill>
              <a:schemeClr val="accent1"/>
            </a:solidFill>
            <a:prstDash val="solid"/>
            <a:round/>
            <a:headEnd len="sm" w="sm" type="none"/>
            <a:tailEnd len="sm" w="sm" type="none"/>
          </a:ln>
        </p:spPr>
      </p:cxnSp>
      <p:sp>
        <p:nvSpPr>
          <p:cNvPr id="314" name="Google Shape;314;p52"/>
          <p:cNvSpPr txBox="1"/>
          <p:nvPr/>
        </p:nvSpPr>
        <p:spPr>
          <a:xfrm>
            <a:off x="809625" y="1439863"/>
            <a:ext cx="10591800" cy="1427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Libre Franklin Medium"/>
              <a:buNone/>
            </a:pPr>
            <a:r>
              <a:rPr b="0" i="0" lang="en-US" sz="3800" u="none" cap="none" strike="noStrike">
                <a:solidFill>
                  <a:srgbClr val="000000"/>
                </a:solidFill>
                <a:latin typeface="Arial"/>
                <a:ea typeface="Arial"/>
                <a:cs typeface="Arial"/>
                <a:sym typeface="Arial"/>
              </a:rPr>
              <a:t>INTERAGENCY GENDER-BASED VIOLENCE CASE MANAGEMENT TRAINING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Option 2">
  <p:cSld name="Cover Option 2">
    <p:spTree>
      <p:nvGrpSpPr>
        <p:cNvPr id="315" name="Shape 315"/>
        <p:cNvGrpSpPr/>
        <p:nvPr/>
      </p:nvGrpSpPr>
      <p:grpSpPr>
        <a:xfrm>
          <a:off x="0" y="0"/>
          <a:ext cx="0" cy="0"/>
          <a:chOff x="0" y="0"/>
          <a:chExt cx="0" cy="0"/>
        </a:xfrm>
      </p:grpSpPr>
      <p:pic>
        <p:nvPicPr>
          <p:cNvPr descr="IRC-Cover-1.jpg" id="316" name="Google Shape;316;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7" name="Google Shape;317;p53"/>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18" name="Google Shape;318;p53"/>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9" name="Google Shape;319;p53"/>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Option 2">
  <p:cSld name="1_Cover Option 2">
    <p:spTree>
      <p:nvGrpSpPr>
        <p:cNvPr id="320" name="Shape 320"/>
        <p:cNvGrpSpPr/>
        <p:nvPr/>
      </p:nvGrpSpPr>
      <p:grpSpPr>
        <a:xfrm>
          <a:off x="0" y="0"/>
          <a:ext cx="0" cy="0"/>
          <a:chOff x="0" y="0"/>
          <a:chExt cx="0" cy="0"/>
        </a:xfrm>
      </p:grpSpPr>
      <p:pic>
        <p:nvPicPr>
          <p:cNvPr descr="IRC-Cover-Green-1.jpg" id="321" name="Google Shape;321;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2" name="Google Shape;322;p54"/>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23" name="Google Shape;323;p54"/>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4" name="Google Shape;324;p54"/>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 Option 2">
  <p:cSld name="2_Cover Option 2">
    <p:spTree>
      <p:nvGrpSpPr>
        <p:cNvPr id="325" name="Shape 325"/>
        <p:cNvGrpSpPr/>
        <p:nvPr/>
      </p:nvGrpSpPr>
      <p:grpSpPr>
        <a:xfrm>
          <a:off x="0" y="0"/>
          <a:ext cx="0" cy="0"/>
          <a:chOff x="0" y="0"/>
          <a:chExt cx="0" cy="0"/>
        </a:xfrm>
      </p:grpSpPr>
      <p:pic>
        <p:nvPicPr>
          <p:cNvPr descr="IRC-Cover-Orange-1.jpg" id="326" name="Google Shape;326;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7" name="Google Shape;327;p55"/>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28" name="Google Shape;328;p55"/>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9" name="Google Shape;329;p55"/>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ver Option 2">
  <p:cSld name="3_Cover Option 2">
    <p:spTree>
      <p:nvGrpSpPr>
        <p:cNvPr id="330" name="Shape 330"/>
        <p:cNvGrpSpPr/>
        <p:nvPr/>
      </p:nvGrpSpPr>
      <p:grpSpPr>
        <a:xfrm>
          <a:off x="0" y="0"/>
          <a:ext cx="0" cy="0"/>
          <a:chOff x="0" y="0"/>
          <a:chExt cx="0" cy="0"/>
        </a:xfrm>
      </p:grpSpPr>
      <p:pic>
        <p:nvPicPr>
          <p:cNvPr descr="IRC-Cover-Purple-1.jpg" id="331" name="Google Shape;331;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2" name="Google Shape;332;p56"/>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3" name="Google Shape;333;p56"/>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4" name="Google Shape;334;p56"/>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335" name="Shape 335"/>
        <p:cNvGrpSpPr/>
        <p:nvPr/>
      </p:nvGrpSpPr>
      <p:grpSpPr>
        <a:xfrm>
          <a:off x="0" y="0"/>
          <a:ext cx="0" cy="0"/>
          <a:chOff x="0" y="0"/>
          <a:chExt cx="0" cy="0"/>
        </a:xfrm>
      </p:grpSpPr>
      <p:pic>
        <p:nvPicPr>
          <p:cNvPr descr="IRC-Cover-Yellow-1.jpg" id="336" name="Google Shape;336;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7" name="Google Shape;337;p57"/>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38" name="Google Shape;338;p57"/>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9" name="Google Shape;339;p57"/>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type="obj">
  <p:cSld name="OBJECT">
    <p:bg>
      <p:bgPr>
        <a:blipFill>
          <a:blip r:embed="rId2">
            <a:alphaModFix/>
          </a:blip>
          <a:stretch>
            <a:fillRect/>
          </a:stretch>
        </a:blipFill>
      </p:bgPr>
    </p:bg>
    <p:spTree>
      <p:nvGrpSpPr>
        <p:cNvPr id="340" name="Shape 340"/>
        <p:cNvGrpSpPr/>
        <p:nvPr/>
      </p:nvGrpSpPr>
      <p:grpSpPr>
        <a:xfrm>
          <a:off x="0" y="0"/>
          <a:ext cx="0" cy="0"/>
          <a:chOff x="0" y="0"/>
          <a:chExt cx="0" cy="0"/>
        </a:xfrm>
      </p:grpSpPr>
      <p:pic>
        <p:nvPicPr>
          <p:cNvPr descr="IRC-Left-Background-1.jpg" id="341" name="Google Shape;341;p5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2" name="Google Shape;342;p58"/>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3" name="Google Shape;343;p58"/>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344" name="Shape 344"/>
        <p:cNvGrpSpPr/>
        <p:nvPr/>
      </p:nvGrpSpPr>
      <p:grpSpPr>
        <a:xfrm>
          <a:off x="0" y="0"/>
          <a:ext cx="0" cy="0"/>
          <a:chOff x="0" y="0"/>
          <a:chExt cx="0" cy="0"/>
        </a:xfrm>
      </p:grpSpPr>
      <p:pic>
        <p:nvPicPr>
          <p:cNvPr descr="IRC-Left-Background-3.jpg" id="345" name="Google Shape;345;p5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6" name="Google Shape;346;p59"/>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47" name="Google Shape;347;p59"/>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348" name="Shape 348"/>
        <p:cNvGrpSpPr/>
        <p:nvPr/>
      </p:nvGrpSpPr>
      <p:grpSpPr>
        <a:xfrm>
          <a:off x="0" y="0"/>
          <a:ext cx="0" cy="0"/>
          <a:chOff x="0" y="0"/>
          <a:chExt cx="0" cy="0"/>
        </a:xfrm>
      </p:grpSpPr>
      <p:pic>
        <p:nvPicPr>
          <p:cNvPr descr="IRC-Left-Background-Orange.jpg" id="349" name="Google Shape;349;p6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0" name="Google Shape;350;p60"/>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51" name="Google Shape;351;p60"/>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352" name="Shape 352"/>
        <p:cNvGrpSpPr/>
        <p:nvPr/>
      </p:nvGrpSpPr>
      <p:grpSpPr>
        <a:xfrm>
          <a:off x="0" y="0"/>
          <a:ext cx="0" cy="0"/>
          <a:chOff x="0" y="0"/>
          <a:chExt cx="0" cy="0"/>
        </a:xfrm>
      </p:grpSpPr>
      <p:pic>
        <p:nvPicPr>
          <p:cNvPr descr="IRC-Left-Background-2.jpg" id="353" name="Google Shape;353;p6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4" name="Google Shape;354;p61"/>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55" name="Google Shape;355;p61"/>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4"/>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4"/>
              </a:buClr>
              <a:buSzPts val="1800"/>
              <a:buFont typeface="Libre Franklin"/>
              <a:buChar char="•"/>
              <a:defRPr/>
            </a:lvl2pPr>
            <a:lvl3pPr indent="-317500" lvl="2" marL="1371600" algn="l">
              <a:lnSpc>
                <a:spcPct val="90000"/>
              </a:lnSpc>
              <a:spcBef>
                <a:spcPts val="400"/>
              </a:spcBef>
              <a:spcAft>
                <a:spcPts val="0"/>
              </a:spcAft>
              <a:buClr>
                <a:schemeClr val="accent4"/>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Option 2">
  <p:cSld name="4_Cover Option 2">
    <p:spTree>
      <p:nvGrpSpPr>
        <p:cNvPr id="41" name="Shape 41"/>
        <p:cNvGrpSpPr/>
        <p:nvPr/>
      </p:nvGrpSpPr>
      <p:grpSpPr>
        <a:xfrm>
          <a:off x="0" y="0"/>
          <a:ext cx="0" cy="0"/>
          <a:chOff x="0" y="0"/>
          <a:chExt cx="0" cy="0"/>
        </a:xfrm>
      </p:grpSpPr>
      <p:pic>
        <p:nvPicPr>
          <p:cNvPr descr="IRC-Cover-Yellow-1.jpg" id="42" name="Google Shape;42;p7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79"/>
          <p:cNvSpPr txBox="1"/>
          <p:nvPr>
            <p:ph type="ctrTitle"/>
          </p:nvPr>
        </p:nvSpPr>
        <p:spPr>
          <a:xfrm>
            <a:off x="973667"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4" name="Google Shape;44;p79"/>
          <p:cNvSpPr txBox="1"/>
          <p:nvPr>
            <p:ph idx="1" type="body"/>
          </p:nvPr>
        </p:nvSpPr>
        <p:spPr>
          <a:xfrm>
            <a:off x="973667" y="1269486"/>
            <a:ext cx="10329334" cy="720725"/>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200"/>
              </a:spcBef>
              <a:spcAft>
                <a:spcPts val="0"/>
              </a:spcAft>
              <a:buSzPts val="2800"/>
              <a:buChar char=" "/>
              <a:defRPr b="0" i="0" sz="2800">
                <a:solidFill>
                  <a:schemeClr val="lt1"/>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79"/>
          <p:cNvSpPr txBox="1"/>
          <p:nvPr>
            <p:ph idx="2" type="body"/>
          </p:nvPr>
        </p:nvSpPr>
        <p:spPr>
          <a:xfrm>
            <a:off x="973667" y="4890030"/>
            <a:ext cx="10201275" cy="803275"/>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200"/>
              </a:spcBef>
              <a:spcAft>
                <a:spcPts val="0"/>
              </a:spcAft>
              <a:buSzPts val="3200"/>
              <a:buChar char=" "/>
              <a:defRPr b="0" i="0" sz="3200">
                <a:solidFill>
                  <a:srgbClr val="FFFFFF"/>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blipFill>
          <a:blip r:embed="rId2">
            <a:alphaModFix/>
          </a:blip>
          <a:stretch>
            <a:fillRect/>
          </a:stretch>
        </a:blipFill>
      </p:bgPr>
    </p:bg>
    <p:spTree>
      <p:nvGrpSpPr>
        <p:cNvPr id="356" name="Shape 356"/>
        <p:cNvGrpSpPr/>
        <p:nvPr/>
      </p:nvGrpSpPr>
      <p:grpSpPr>
        <a:xfrm>
          <a:off x="0" y="0"/>
          <a:ext cx="0" cy="0"/>
          <a:chOff x="0" y="0"/>
          <a:chExt cx="0" cy="0"/>
        </a:xfrm>
      </p:grpSpPr>
      <p:pic>
        <p:nvPicPr>
          <p:cNvPr descr="IRC-Left-Background-Yellow.jpg" id="357" name="Google Shape;357;p6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8" name="Google Shape;358;p6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59" name="Google Shape;359;p6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6"/>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6"/>
              </a:buClr>
              <a:buSzPts val="1800"/>
              <a:buFont typeface="Libre Franklin"/>
              <a:buChar char="•"/>
              <a:defRPr/>
            </a:lvl2pPr>
            <a:lvl3pPr indent="-317500" lvl="2" marL="1371600" algn="l">
              <a:lnSpc>
                <a:spcPct val="90000"/>
              </a:lnSpc>
              <a:spcBef>
                <a:spcPts val="400"/>
              </a:spcBef>
              <a:spcAft>
                <a:spcPts val="0"/>
              </a:spcAft>
              <a:buClr>
                <a:schemeClr val="accent6"/>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60" name="Shape 360"/>
        <p:cNvGrpSpPr/>
        <p:nvPr/>
      </p:nvGrpSpPr>
      <p:grpSpPr>
        <a:xfrm>
          <a:off x="0" y="0"/>
          <a:ext cx="0" cy="0"/>
          <a:chOff x="0" y="0"/>
          <a:chExt cx="0" cy="0"/>
        </a:xfrm>
      </p:grpSpPr>
      <p:pic>
        <p:nvPicPr>
          <p:cNvPr descr="IRC-Top-Border-1.jpg" id="361" name="Google Shape;361;p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2" name="Google Shape;362;p6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63" name="Google Shape;363;p63"/>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364" name="Shape 364"/>
        <p:cNvGrpSpPr/>
        <p:nvPr/>
      </p:nvGrpSpPr>
      <p:grpSpPr>
        <a:xfrm>
          <a:off x="0" y="0"/>
          <a:ext cx="0" cy="0"/>
          <a:chOff x="0" y="0"/>
          <a:chExt cx="0" cy="0"/>
        </a:xfrm>
      </p:grpSpPr>
      <p:pic>
        <p:nvPicPr>
          <p:cNvPr descr="IRC-Top-Border-Green.jpg" id="365" name="Google Shape;365;p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6" name="Google Shape;366;p6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67" name="Google Shape;367;p64"/>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368" name="Shape 368"/>
        <p:cNvGrpSpPr/>
        <p:nvPr/>
      </p:nvGrpSpPr>
      <p:grpSpPr>
        <a:xfrm>
          <a:off x="0" y="0"/>
          <a:ext cx="0" cy="0"/>
          <a:chOff x="0" y="0"/>
          <a:chExt cx="0" cy="0"/>
        </a:xfrm>
      </p:grpSpPr>
      <p:pic>
        <p:nvPicPr>
          <p:cNvPr descr="IRC-Top-Border-3.jpg" id="369" name="Google Shape;369;p6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0" name="Google Shape;370;p6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71" name="Google Shape;371;p65"/>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372" name="Shape 372"/>
        <p:cNvGrpSpPr/>
        <p:nvPr/>
      </p:nvGrpSpPr>
      <p:grpSpPr>
        <a:xfrm>
          <a:off x="0" y="0"/>
          <a:ext cx="0" cy="0"/>
          <a:chOff x="0" y="0"/>
          <a:chExt cx="0" cy="0"/>
        </a:xfrm>
      </p:grpSpPr>
      <p:pic>
        <p:nvPicPr>
          <p:cNvPr descr="IRC-Top-Border-Purple.jpg" id="373" name="Google Shape;373;p6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4" name="Google Shape;374;p66"/>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75" name="Google Shape;375;p66"/>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376" name="Shape 376"/>
        <p:cNvGrpSpPr/>
        <p:nvPr/>
      </p:nvGrpSpPr>
      <p:grpSpPr>
        <a:xfrm>
          <a:off x="0" y="0"/>
          <a:ext cx="0" cy="0"/>
          <a:chOff x="0" y="0"/>
          <a:chExt cx="0" cy="0"/>
        </a:xfrm>
      </p:grpSpPr>
      <p:pic>
        <p:nvPicPr>
          <p:cNvPr descr="IRC-Top-Border-2.jpg" id="377" name="Google Shape;377;p6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8" name="Google Shape;378;p6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79" name="Google Shape;379;p67"/>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solidFill>
                  <a:schemeClr val="dk2"/>
                </a:solidFill>
                <a:latin typeface="Arial"/>
                <a:ea typeface="Arial"/>
                <a:cs typeface="Arial"/>
                <a:sym typeface="Arial"/>
              </a:defRPr>
            </a:lvl1pPr>
            <a:lvl2pPr indent="-342900" lvl="1" marL="914400" algn="l">
              <a:lnSpc>
                <a:spcPct val="90000"/>
              </a:lnSpc>
              <a:spcBef>
                <a:spcPts val="200"/>
              </a:spcBef>
              <a:spcAft>
                <a:spcPts val="0"/>
              </a:spcAft>
              <a:buSzPts val="1800"/>
              <a:buChar char="?"/>
              <a:defRPr/>
            </a:lvl2pPr>
            <a:lvl3pPr indent="-317500" lvl="2" marL="1371600" algn="l">
              <a:lnSpc>
                <a:spcPct val="90000"/>
              </a:lnSpc>
              <a:spcBef>
                <a:spcPts val="400"/>
              </a:spcBef>
              <a:spcAft>
                <a:spcPts val="0"/>
              </a:spcAft>
              <a:buSzPts val="14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380" name="Shape 380"/>
        <p:cNvGrpSpPr/>
        <p:nvPr/>
      </p:nvGrpSpPr>
      <p:grpSpPr>
        <a:xfrm>
          <a:off x="0" y="0"/>
          <a:ext cx="0" cy="0"/>
          <a:chOff x="0" y="0"/>
          <a:chExt cx="0" cy="0"/>
        </a:xfrm>
      </p:grpSpPr>
      <p:pic>
        <p:nvPicPr>
          <p:cNvPr descr="IRC-Top-Border-3.jpg" id="381" name="Google Shape;381;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2" name="Google Shape;382;p68"/>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83" name="Google Shape;383;p68"/>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84" name="Google Shape;384;p68"/>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5" name="Google Shape;385;p68"/>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3"/>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86" name="Google Shape;386;p68"/>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87" name="Shape 387"/>
        <p:cNvGrpSpPr/>
        <p:nvPr/>
      </p:nvGrpSpPr>
      <p:grpSpPr>
        <a:xfrm>
          <a:off x="0" y="0"/>
          <a:ext cx="0" cy="0"/>
          <a:chOff x="0" y="0"/>
          <a:chExt cx="0" cy="0"/>
        </a:xfrm>
      </p:grpSpPr>
      <p:pic>
        <p:nvPicPr>
          <p:cNvPr descr="IRC-Top-Border-2.jpg" id="388" name="Google Shape;388;p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89" name="Google Shape;389;p6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90" name="Google Shape;390;p69"/>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391" name="Google Shape;391;p69"/>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92" name="Google Shape;392;p69"/>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rgbClr val="F3C317"/>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393" name="Shape 393"/>
        <p:cNvGrpSpPr/>
        <p:nvPr/>
      </p:nvGrpSpPr>
      <p:grpSpPr>
        <a:xfrm>
          <a:off x="0" y="0"/>
          <a:ext cx="0" cy="0"/>
          <a:chOff x="0" y="0"/>
          <a:chExt cx="0" cy="0"/>
        </a:xfrm>
      </p:grpSpPr>
      <p:pic>
        <p:nvPicPr>
          <p:cNvPr descr="IRC-Left-Background-1.jpg" id="394" name="Google Shape;394;p7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5" name="Google Shape;395;p70"/>
          <p:cNvSpPr/>
          <p:nvPr/>
        </p:nvSpPr>
        <p:spPr>
          <a:xfrm>
            <a:off x="620713" y="2144713"/>
            <a:ext cx="4868862" cy="2089150"/>
          </a:xfrm>
          <a:prstGeom prst="rect">
            <a:avLst/>
          </a:prstGeom>
          <a:no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6" name="Google Shape;396;p70"/>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397" name="Google Shape;397;p70"/>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98" name="Shape 398"/>
        <p:cNvGrpSpPr/>
        <p:nvPr/>
      </p:nvGrpSpPr>
      <p:grpSpPr>
        <a:xfrm>
          <a:off x="0" y="0"/>
          <a:ext cx="0" cy="0"/>
          <a:chOff x="0" y="0"/>
          <a:chExt cx="0" cy="0"/>
        </a:xfrm>
      </p:grpSpPr>
      <p:pic>
        <p:nvPicPr>
          <p:cNvPr descr="IRC-Top-Border-1.jpg" id="399" name="Google Shape;399;p71"/>
          <p:cNvPicPr preferRelativeResize="0"/>
          <p:nvPr/>
        </p:nvPicPr>
        <p:blipFill rotWithShape="1">
          <a:blip r:embed="rId2">
            <a:alphaModFix/>
          </a:blip>
          <a:srcRect b="0" l="0" r="0" t="0"/>
          <a:stretch/>
        </p:blipFill>
        <p:spPr>
          <a:xfrm>
            <a:off x="0" y="0"/>
            <a:ext cx="12192000" cy="6858000"/>
          </a:xfrm>
          <a:prstGeom prst="rect">
            <a:avLst/>
          </a:prstGeom>
          <a:noFill/>
          <a:ln>
            <a:noFill/>
          </a:ln>
        </p:spPr>
      </p:pic>
      <p:grpSp>
        <p:nvGrpSpPr>
          <p:cNvPr id="400" name="Google Shape;400;p71"/>
          <p:cNvGrpSpPr/>
          <p:nvPr/>
        </p:nvGrpSpPr>
        <p:grpSpPr>
          <a:xfrm>
            <a:off x="860425" y="1974850"/>
            <a:ext cx="4811713" cy="4318000"/>
            <a:chOff x="860776" y="1975557"/>
            <a:chExt cx="4811891" cy="4317998"/>
          </a:xfrm>
        </p:grpSpPr>
        <p:cxnSp>
          <p:nvCxnSpPr>
            <p:cNvPr id="401" name="Google Shape;401;p71"/>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402" name="Google Shape;402;p71"/>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03" name="Google Shape;403;p71"/>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04" name="Google Shape;404;p71"/>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405" name="Google Shape;405;p71"/>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grpSp>
        <p:nvGrpSpPr>
          <p:cNvPr id="406" name="Google Shape;406;p71"/>
          <p:cNvGrpSpPr/>
          <p:nvPr/>
        </p:nvGrpSpPr>
        <p:grpSpPr>
          <a:xfrm>
            <a:off x="6505575" y="1974850"/>
            <a:ext cx="4811713" cy="4318000"/>
            <a:chOff x="860776" y="1975557"/>
            <a:chExt cx="4811891" cy="4317998"/>
          </a:xfrm>
        </p:grpSpPr>
        <p:cxnSp>
          <p:nvCxnSpPr>
            <p:cNvPr id="407" name="Google Shape;407;p71"/>
            <p:cNvCxnSpPr/>
            <p:nvPr/>
          </p:nvCxnSpPr>
          <p:spPr>
            <a:xfrm rot="10800000">
              <a:off x="875065" y="1975557"/>
              <a:ext cx="0" cy="215900"/>
            </a:xfrm>
            <a:prstGeom prst="straightConnector1">
              <a:avLst/>
            </a:prstGeom>
            <a:noFill/>
            <a:ln cap="flat" cmpd="sng" w="76200">
              <a:solidFill>
                <a:schemeClr val="accent1"/>
              </a:solidFill>
              <a:prstDash val="solid"/>
              <a:round/>
              <a:headEnd len="sm" w="sm" type="none"/>
              <a:tailEnd len="sm" w="sm" type="none"/>
            </a:ln>
          </p:spPr>
        </p:cxnSp>
        <p:cxnSp>
          <p:nvCxnSpPr>
            <p:cNvPr id="408" name="Google Shape;408;p71"/>
            <p:cNvCxnSpPr/>
            <p:nvPr/>
          </p:nvCxnSpPr>
          <p:spPr>
            <a:xfrm>
              <a:off x="860776" y="2018420"/>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09" name="Google Shape;409;p71"/>
            <p:cNvCxnSpPr/>
            <p:nvPr/>
          </p:nvCxnSpPr>
          <p:spPr>
            <a:xfrm>
              <a:off x="860776" y="6293555"/>
              <a:ext cx="4811891" cy="0"/>
            </a:xfrm>
            <a:prstGeom prst="straightConnector1">
              <a:avLst/>
            </a:prstGeom>
            <a:noFill/>
            <a:ln cap="flat" cmpd="sng" w="76200">
              <a:solidFill>
                <a:schemeClr val="accent1"/>
              </a:solidFill>
              <a:prstDash val="solid"/>
              <a:round/>
              <a:headEnd len="sm" w="sm" type="none"/>
              <a:tailEnd len="sm" w="sm" type="none"/>
            </a:ln>
          </p:spPr>
        </p:cxnSp>
        <p:cxnSp>
          <p:nvCxnSpPr>
            <p:cNvPr id="410" name="Google Shape;410;p71"/>
            <p:cNvCxnSpPr/>
            <p:nvPr/>
          </p:nvCxnSpPr>
          <p:spPr>
            <a:xfrm rot="10800000">
              <a:off x="5629802" y="2018420"/>
              <a:ext cx="0" cy="4260848"/>
            </a:xfrm>
            <a:prstGeom prst="straightConnector1">
              <a:avLst/>
            </a:prstGeom>
            <a:noFill/>
            <a:ln cap="flat" cmpd="sng" w="76200">
              <a:solidFill>
                <a:schemeClr val="accent1"/>
              </a:solidFill>
              <a:prstDash val="solid"/>
              <a:round/>
              <a:headEnd len="sm" w="sm" type="none"/>
              <a:tailEnd len="sm" w="sm" type="none"/>
            </a:ln>
          </p:spPr>
        </p:cxnSp>
        <p:cxnSp>
          <p:nvCxnSpPr>
            <p:cNvPr id="411" name="Google Shape;411;p71"/>
            <p:cNvCxnSpPr/>
            <p:nvPr/>
          </p:nvCxnSpPr>
          <p:spPr>
            <a:xfrm rot="10800000">
              <a:off x="898877" y="3121731"/>
              <a:ext cx="0" cy="3157537"/>
            </a:xfrm>
            <a:prstGeom prst="straightConnector1">
              <a:avLst/>
            </a:prstGeom>
            <a:noFill/>
            <a:ln cap="flat" cmpd="sng" w="76200">
              <a:solidFill>
                <a:schemeClr val="accent1"/>
              </a:solidFill>
              <a:prstDash val="solid"/>
              <a:round/>
              <a:headEnd len="sm" w="sm" type="none"/>
              <a:tailEnd len="sm" w="sm" type="none"/>
            </a:ln>
          </p:spPr>
        </p:cxnSp>
      </p:grpSp>
      <p:sp>
        <p:nvSpPr>
          <p:cNvPr id="412" name="Google Shape;412;p7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13" name="Google Shape;413;p71"/>
          <p:cNvSpPr txBox="1"/>
          <p:nvPr>
            <p:ph idx="1" type="body"/>
          </p:nvPr>
        </p:nvSpPr>
        <p:spPr>
          <a:xfrm>
            <a:off x="706628"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14" name="Google Shape;414;p71"/>
          <p:cNvSpPr txBox="1"/>
          <p:nvPr>
            <p:ph idx="2" type="body"/>
          </p:nvPr>
        </p:nvSpPr>
        <p:spPr>
          <a:xfrm>
            <a:off x="1024128"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5" name="Google Shape;415;p71"/>
          <p:cNvSpPr txBox="1"/>
          <p:nvPr>
            <p:ph idx="3" type="body"/>
          </p:nvPr>
        </p:nvSpPr>
        <p:spPr>
          <a:xfrm>
            <a:off x="6351073" y="2232552"/>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i="0" sz="2300" cap="none">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16" name="Google Shape;416;p71"/>
          <p:cNvSpPr txBox="1"/>
          <p:nvPr>
            <p:ph idx="4" type="body"/>
          </p:nvPr>
        </p:nvSpPr>
        <p:spPr>
          <a:xfrm>
            <a:off x="6668573" y="3143250"/>
            <a:ext cx="4436872" cy="2973917"/>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type="obj">
  <p:cSld name="OBJECT">
    <p:bg>
      <p:bgPr>
        <a:blipFill>
          <a:blip r:embed="rId2">
            <a:alphaModFix/>
          </a:blip>
          <a:stretch>
            <a:fillRect/>
          </a:stretch>
        </a:blipFill>
      </p:bgPr>
    </p:bg>
    <p:spTree>
      <p:nvGrpSpPr>
        <p:cNvPr id="46" name="Shape 46"/>
        <p:cNvGrpSpPr/>
        <p:nvPr/>
      </p:nvGrpSpPr>
      <p:grpSpPr>
        <a:xfrm>
          <a:off x="0" y="0"/>
          <a:ext cx="0" cy="0"/>
          <a:chOff x="0" y="0"/>
          <a:chExt cx="0" cy="0"/>
        </a:xfrm>
      </p:grpSpPr>
      <p:pic>
        <p:nvPicPr>
          <p:cNvPr descr="IRC-Left-Background-1.jpg" id="47" name="Google Shape;47;p8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 name="Google Shape;48;p80"/>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9" name="Google Shape;49;p80"/>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1"/>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1"/>
              </a:buClr>
              <a:buSzPts val="1800"/>
              <a:buFont typeface="Libre Franklin"/>
              <a:buChar char="•"/>
              <a:defRPr/>
            </a:lvl2pPr>
            <a:lvl3pPr indent="-317500" lvl="2" marL="1371600" algn="l">
              <a:lnSpc>
                <a:spcPct val="90000"/>
              </a:lnSpc>
              <a:spcBef>
                <a:spcPts val="400"/>
              </a:spcBef>
              <a:spcAft>
                <a:spcPts val="0"/>
              </a:spcAft>
              <a:buClr>
                <a:schemeClr val="accent1"/>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7" name="Shape 417"/>
        <p:cNvGrpSpPr/>
        <p:nvPr/>
      </p:nvGrpSpPr>
      <p:grpSpPr>
        <a:xfrm>
          <a:off x="0" y="0"/>
          <a:ext cx="0" cy="0"/>
          <a:chOff x="0" y="0"/>
          <a:chExt cx="0" cy="0"/>
        </a:xfrm>
      </p:grpSpPr>
      <p:pic>
        <p:nvPicPr>
          <p:cNvPr descr="IRC-Top-Border-1.jpg" id="418" name="Google Shape;418;p7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19" name="Google Shape;419;p72"/>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rgbClr val="FFFFFF"/>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20" name="Google Shape;420;p72"/>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1" name="Google Shape;421;p72"/>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Autofit/>
          </a:bodyPr>
          <a:lstStyle>
            <a:lvl1pPr indent="-368300" lvl="0" marL="457200" algn="l">
              <a:lnSpc>
                <a:spcPct val="110000"/>
              </a:lnSpc>
              <a:spcBef>
                <a:spcPts val="1200"/>
              </a:spcBef>
              <a:spcAft>
                <a:spcPts val="0"/>
              </a:spcAft>
              <a:buSzPts val="2200"/>
              <a:buChar char=" "/>
              <a:defRPr b="0" i="0">
                <a:latin typeface="Arial"/>
                <a:ea typeface="Arial"/>
                <a:cs typeface="Arial"/>
                <a:sym typeface="Arial"/>
              </a:defRPr>
            </a:lvl1pPr>
            <a:lvl2pPr indent="-342900" lvl="1" marL="914400" algn="l">
              <a:lnSpc>
                <a:spcPct val="110000"/>
              </a:lnSpc>
              <a:spcBef>
                <a:spcPts val="200"/>
              </a:spcBef>
              <a:spcAft>
                <a:spcPts val="0"/>
              </a:spcAft>
              <a:buSzPts val="1800"/>
              <a:buChar char="?"/>
              <a:defRPr/>
            </a:lvl2pPr>
            <a:lvl3pPr indent="-317500" lvl="2" marL="1371600" algn="l">
              <a:lnSpc>
                <a:spcPct val="110000"/>
              </a:lnSpc>
              <a:spcBef>
                <a:spcPts val="400"/>
              </a:spcBef>
              <a:spcAft>
                <a:spcPts val="0"/>
              </a:spcAft>
              <a:buSzPts val="1400"/>
              <a:buChar char="?"/>
              <a:defRPr/>
            </a:lvl3pPr>
            <a:lvl4pPr indent="-317500" lvl="3" marL="1828800" algn="l">
              <a:lnSpc>
                <a:spcPct val="110000"/>
              </a:lnSpc>
              <a:spcBef>
                <a:spcPts val="400"/>
              </a:spcBef>
              <a:spcAft>
                <a:spcPts val="0"/>
              </a:spcAft>
              <a:buSzPts val="1400"/>
              <a:buChar char="?"/>
              <a:defRPr/>
            </a:lvl4pPr>
            <a:lvl5pPr indent="-317500" lvl="4" marL="2286000" algn="l">
              <a:lnSpc>
                <a:spcPct val="110000"/>
              </a:lnSpc>
              <a:spcBef>
                <a:spcPts val="400"/>
              </a:spcBef>
              <a:spcAft>
                <a:spcPts val="0"/>
              </a:spcAft>
              <a:buSzPts val="14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422" name="Shape 422"/>
        <p:cNvGrpSpPr/>
        <p:nvPr/>
      </p:nvGrpSpPr>
      <p:grpSpPr>
        <a:xfrm>
          <a:off x="0" y="0"/>
          <a:ext cx="0" cy="0"/>
          <a:chOff x="0" y="0"/>
          <a:chExt cx="0" cy="0"/>
        </a:xfrm>
      </p:grpSpPr>
      <p:pic>
        <p:nvPicPr>
          <p:cNvPr descr="IRC-Top-Border-1.jpg" id="423" name="Google Shape;423;p73"/>
          <p:cNvPicPr preferRelativeResize="0"/>
          <p:nvPr/>
        </p:nvPicPr>
        <p:blipFill rotWithShape="1">
          <a:blip r:embed="rId2">
            <a:alphaModFix/>
          </a:blip>
          <a:srcRect b="0" l="0" r="0" t="0"/>
          <a:stretch/>
        </p:blipFill>
        <p:spPr>
          <a:xfrm>
            <a:off x="0" y="0"/>
            <a:ext cx="12192000" cy="6858000"/>
          </a:xfrm>
          <a:prstGeom prst="rect">
            <a:avLst/>
          </a:prstGeom>
          <a:noFill/>
          <a:ln>
            <a:noFill/>
          </a:ln>
        </p:spPr>
      </p:pic>
      <p:cxnSp>
        <p:nvCxnSpPr>
          <p:cNvPr id="424" name="Google Shape;424;p73"/>
          <p:cNvCxnSpPr/>
          <p:nvPr/>
        </p:nvCxnSpPr>
        <p:spPr>
          <a:xfrm>
            <a:off x="1085850" y="3725863"/>
            <a:ext cx="4332288" cy="0"/>
          </a:xfrm>
          <a:prstGeom prst="straightConnector1">
            <a:avLst/>
          </a:prstGeom>
          <a:noFill/>
          <a:ln cap="flat" cmpd="sng" w="76200">
            <a:solidFill>
              <a:schemeClr val="lt2"/>
            </a:solidFill>
            <a:prstDash val="solid"/>
            <a:round/>
            <a:headEnd len="sm" w="sm" type="none"/>
            <a:tailEnd len="sm" w="sm" type="none"/>
          </a:ln>
        </p:spPr>
      </p:cxnSp>
      <p:sp>
        <p:nvSpPr>
          <p:cNvPr id="425" name="Google Shape;425;p7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1400"/>
              <a:buNone/>
              <a:defRPr b="0" i="0" sz="4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426" name="Google Shape;426;p73"/>
          <p:cNvSpPr txBox="1"/>
          <p:nvPr>
            <p:ph idx="1" type="body"/>
          </p:nvPr>
        </p:nvSpPr>
        <p:spPr>
          <a:xfrm>
            <a:off x="5715000" y="2234060"/>
            <a:ext cx="5678424" cy="3946607"/>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1200"/>
              </a:spcBef>
              <a:spcAft>
                <a:spcPts val="0"/>
              </a:spcAft>
              <a:buSzPts val="2400"/>
              <a:buChar char=" "/>
              <a:defRPr b="0" i="0" sz="2400">
                <a:latin typeface="Arial"/>
                <a:ea typeface="Arial"/>
                <a:cs typeface="Arial"/>
                <a:sym typeface="Arial"/>
              </a:defRPr>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427" name="Google Shape;427;p73"/>
          <p:cNvSpPr txBox="1"/>
          <p:nvPr>
            <p:ph idx="2" type="body"/>
          </p:nvPr>
        </p:nvSpPr>
        <p:spPr>
          <a:xfrm>
            <a:off x="1024128" y="3908778"/>
            <a:ext cx="4389120" cy="2271889"/>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2400"/>
              <a:buNone/>
              <a:defRPr b="0" i="0" sz="2400">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428" name="Google Shape;428;p73"/>
          <p:cNvSpPr txBox="1"/>
          <p:nvPr>
            <p:ph idx="3" type="body"/>
          </p:nvPr>
        </p:nvSpPr>
        <p:spPr>
          <a:xfrm>
            <a:off x="1024128" y="1975557"/>
            <a:ext cx="4389120" cy="1580444"/>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600"/>
              </a:spcBef>
              <a:spcAft>
                <a:spcPts val="0"/>
              </a:spcAft>
              <a:buSzPts val="4400"/>
              <a:buNone/>
              <a:defRPr b="0" i="0" sz="4400">
                <a:solidFill>
                  <a:schemeClr val="accent1"/>
                </a:solidFill>
                <a:latin typeface="Arial"/>
                <a:ea typeface="Arial"/>
                <a:cs typeface="Arial"/>
                <a:sym typeface="Aria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29" name="Shape 429"/>
        <p:cNvGrpSpPr/>
        <p:nvPr/>
      </p:nvGrpSpPr>
      <p:grpSpPr>
        <a:xfrm>
          <a:off x="0" y="0"/>
          <a:ext cx="0" cy="0"/>
          <a:chOff x="0" y="0"/>
          <a:chExt cx="0" cy="0"/>
        </a:xfrm>
      </p:grpSpPr>
      <p:pic>
        <p:nvPicPr>
          <p:cNvPr descr="IRC-Cover-1.jpg" id="430" name="Google Shape;430;p7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1" name="Google Shape;431;p74"/>
          <p:cNvSpPr txBox="1"/>
          <p:nvPr/>
        </p:nvSpPr>
        <p:spPr>
          <a:xfrm>
            <a:off x="982663" y="1268413"/>
            <a:ext cx="10244137" cy="661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Libre Franklin Medium"/>
              <a:buNone/>
            </a:pPr>
            <a:r>
              <a:rPr b="0" i="0" lang="en-US" sz="2800" u="none" cap="none" strike="noStrike">
                <a:solidFill>
                  <a:srgbClr val="FFFFFF"/>
                </a:solidFill>
                <a:latin typeface="Arial"/>
                <a:ea typeface="Arial"/>
                <a:cs typeface="Arial"/>
                <a:sym typeface="Arial"/>
              </a:rPr>
              <a:t>МОДУЛЬ 1</a:t>
            </a:r>
            <a:endParaRPr b="0" i="0" sz="1400" u="none" cap="none" strike="noStrike">
              <a:solidFill>
                <a:srgbClr val="000000"/>
              </a:solidFill>
              <a:latin typeface="Arial"/>
              <a:ea typeface="Arial"/>
              <a:cs typeface="Arial"/>
              <a:sym typeface="Arial"/>
            </a:endParaRPr>
          </a:p>
        </p:txBody>
      </p:sp>
      <p:sp>
        <p:nvSpPr>
          <p:cNvPr id="432" name="Google Shape;432;p74"/>
          <p:cNvSpPr txBox="1"/>
          <p:nvPr/>
        </p:nvSpPr>
        <p:spPr>
          <a:xfrm>
            <a:off x="982663" y="4745038"/>
            <a:ext cx="10244137" cy="9667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3200"/>
              <a:buFont typeface="Libre Franklin"/>
              <a:buNone/>
            </a:pPr>
            <a:r>
              <a:rPr b="0" i="0" lang="en-US" sz="3200" u="none" cap="none" strike="noStrike">
                <a:solidFill>
                  <a:srgbClr val="FFFFFF"/>
                </a:solidFill>
                <a:latin typeface="Arial"/>
                <a:ea typeface="Arial"/>
                <a:cs typeface="Arial"/>
                <a:sym typeface="Arial"/>
              </a:rPr>
              <a:t>CLICK TO EDIT SUB TITLE</a:t>
            </a:r>
            <a:endParaRPr b="0" i="0" sz="1400" u="none" cap="none" strike="noStrike">
              <a:solidFill>
                <a:srgbClr val="000000"/>
              </a:solidFill>
              <a:latin typeface="Arial"/>
              <a:ea typeface="Arial"/>
              <a:cs typeface="Arial"/>
              <a:sym typeface="Arial"/>
            </a:endParaRPr>
          </a:p>
        </p:txBody>
      </p:sp>
      <p:cxnSp>
        <p:nvCxnSpPr>
          <p:cNvPr id="433" name="Google Shape;433;p74"/>
          <p:cNvCxnSpPr/>
          <p:nvPr/>
        </p:nvCxnSpPr>
        <p:spPr>
          <a:xfrm>
            <a:off x="1085850" y="4387850"/>
            <a:ext cx="10104438" cy="0"/>
          </a:xfrm>
          <a:prstGeom prst="straightConnector1">
            <a:avLst/>
          </a:prstGeom>
          <a:noFill/>
          <a:ln cap="flat" cmpd="sng" w="76200">
            <a:solidFill>
              <a:schemeClr val="lt2"/>
            </a:solidFill>
            <a:prstDash val="solid"/>
            <a:round/>
            <a:headEnd len="sm" w="sm" type="none"/>
            <a:tailEnd len="sm" w="sm" type="none"/>
          </a:ln>
        </p:spPr>
      </p:cxnSp>
      <p:sp>
        <p:nvSpPr>
          <p:cNvPr id="434" name="Google Shape;434;p74"/>
          <p:cNvSpPr txBox="1"/>
          <p:nvPr>
            <p:ph type="ctrTitle"/>
          </p:nvPr>
        </p:nvSpPr>
        <p:spPr>
          <a:xfrm>
            <a:off x="982132" y="1962937"/>
            <a:ext cx="10244667" cy="21349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sz="60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IRC-Left-Background-3.jpg" id="51" name="Google Shape;51;p8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 name="Google Shape;52;p81"/>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3" name="Google Shape;53;p81"/>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Clr>
                <a:schemeClr val="accent5"/>
              </a:buClr>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Clr>
                <a:schemeClr val="accent5"/>
              </a:buClr>
              <a:buSzPts val="1800"/>
              <a:buFont typeface="Libre Franklin"/>
              <a:buChar char="•"/>
              <a:defRPr/>
            </a:lvl2pPr>
            <a:lvl3pPr indent="-317500" lvl="2" marL="1371600" algn="l">
              <a:lnSpc>
                <a:spcPct val="90000"/>
              </a:lnSpc>
              <a:spcBef>
                <a:spcPts val="400"/>
              </a:spcBef>
              <a:spcAft>
                <a:spcPts val="0"/>
              </a:spcAft>
              <a:buClr>
                <a:schemeClr val="accent5"/>
              </a:buClr>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54" name="Shape 54"/>
        <p:cNvGrpSpPr/>
        <p:nvPr/>
      </p:nvGrpSpPr>
      <p:grpSpPr>
        <a:xfrm>
          <a:off x="0" y="0"/>
          <a:ext cx="0" cy="0"/>
          <a:chOff x="0" y="0"/>
          <a:chExt cx="0" cy="0"/>
        </a:xfrm>
      </p:grpSpPr>
      <p:pic>
        <p:nvPicPr>
          <p:cNvPr descr="IRC-Left-Background-Orange.jpg" id="55" name="Google Shape;55;p8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6" name="Google Shape;56;p8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SzPts val="1400"/>
              <a:buNone/>
              <a:defRPr b="0" i="0" sz="4400">
                <a:solidFill>
                  <a:schemeClr val="lt1"/>
                </a:solidFill>
                <a:latin typeface="Arial"/>
                <a:ea typeface="Arial"/>
                <a:cs typeface="Arial"/>
                <a:sym typeface="Arial"/>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7" name="Google Shape;57;p82"/>
          <p:cNvSpPr txBox="1"/>
          <p:nvPr>
            <p:ph idx="1" type="body"/>
          </p:nvPr>
        </p:nvSpPr>
        <p:spPr>
          <a:xfrm>
            <a:off x="7027333" y="860778"/>
            <a:ext cx="4478866" cy="5053469"/>
          </a:xfrm>
          <a:prstGeom prst="rect">
            <a:avLst/>
          </a:prstGeom>
          <a:noFill/>
          <a:ln>
            <a:noFill/>
          </a:ln>
        </p:spPr>
        <p:txBody>
          <a:bodyPr anchorCtr="0" anchor="ctr" bIns="45700" lIns="45700" spcFirstLastPara="1" rIns="45700" wrap="square" tIns="45700">
            <a:noAutofit/>
          </a:bodyPr>
          <a:lstStyle>
            <a:lvl1pPr indent="-355600" lvl="0" marL="457200" algn="l">
              <a:lnSpc>
                <a:spcPct val="110000"/>
              </a:lnSpc>
              <a:spcBef>
                <a:spcPts val="1200"/>
              </a:spcBef>
              <a:spcAft>
                <a:spcPts val="0"/>
              </a:spcAft>
              <a:buSzPts val="2000"/>
              <a:buFont typeface="Libre Franklin"/>
              <a:buChar char="•"/>
              <a:defRPr b="0" i="0" sz="2000">
                <a:latin typeface="Arial"/>
                <a:ea typeface="Arial"/>
                <a:cs typeface="Arial"/>
                <a:sym typeface="Arial"/>
              </a:defRPr>
            </a:lvl1pPr>
            <a:lvl2pPr indent="-342900" lvl="1" marL="914400" algn="l">
              <a:lnSpc>
                <a:spcPct val="90000"/>
              </a:lnSpc>
              <a:spcBef>
                <a:spcPts val="2400"/>
              </a:spcBef>
              <a:spcAft>
                <a:spcPts val="0"/>
              </a:spcAft>
              <a:buSzPts val="1800"/>
              <a:buFont typeface="Libre Franklin"/>
              <a:buChar char="•"/>
              <a:defRPr/>
            </a:lvl2pPr>
            <a:lvl3pPr indent="-317500" lvl="2" marL="1371600" algn="l">
              <a:lnSpc>
                <a:spcPct val="90000"/>
              </a:lnSpc>
              <a:spcBef>
                <a:spcPts val="400"/>
              </a:spcBef>
              <a:spcAft>
                <a:spcPts val="0"/>
              </a:spcAft>
              <a:buSzPts val="1400"/>
              <a:buFont typeface="Libre Franklin"/>
              <a:buChar char="•"/>
              <a:defRPr/>
            </a:lvl3pPr>
            <a:lvl4pPr indent="-317500" lvl="3" marL="1828800" algn="l">
              <a:lnSpc>
                <a:spcPct val="90000"/>
              </a:lnSpc>
              <a:spcBef>
                <a:spcPts val="400"/>
              </a:spcBef>
              <a:spcAft>
                <a:spcPts val="0"/>
              </a:spcAft>
              <a:buSzPts val="1400"/>
              <a:buFont typeface="Libre Franklin"/>
              <a:buChar char="•"/>
              <a:defRPr/>
            </a:lvl4pPr>
            <a:lvl5pPr indent="-317500" lvl="4" marL="2286000" algn="l">
              <a:lnSpc>
                <a:spcPct val="90000"/>
              </a:lnSpc>
              <a:spcBef>
                <a:spcPts val="400"/>
              </a:spcBef>
              <a:spcAft>
                <a:spcPts val="0"/>
              </a:spcAft>
              <a:buSzPts val="1400"/>
              <a:buFont typeface="Libre Franklin"/>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25" Type="http://schemas.openxmlformats.org/officeDocument/2006/relationships/theme" Target="../theme/theme3.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11" name="Google Shape;11;p23"/>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2" name="Google Shape;12;p23"/>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D0D0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23"/>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23"/>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5"/>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153" name="Google Shape;153;p25"/>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54" name="Google Shape;154;p25"/>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D0D0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5" name="Google Shape;155;p25"/>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6" name="Google Shape;156;p25"/>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29"/>
          <p:cNvSpPr txBox="1"/>
          <p:nvPr>
            <p:ph type="title"/>
          </p:nvPr>
        </p:nvSpPr>
        <p:spPr>
          <a:xfrm>
            <a:off x="1023938" y="585788"/>
            <a:ext cx="9720262" cy="14986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1pPr>
            <a:lvl2pPr lvl="1"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2pPr>
            <a:lvl3pPr lvl="2"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3pPr>
            <a:lvl4pPr lvl="3"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4pPr>
            <a:lvl5pPr lvl="4"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5pPr>
            <a:lvl6pPr lvl="5"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6pPr>
            <a:lvl7pPr lvl="6"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7pPr>
            <a:lvl8pPr lvl="7"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8pPr>
            <a:lvl9pPr lvl="8" marR="0" rtl="0" algn="l">
              <a:lnSpc>
                <a:spcPct val="80000"/>
              </a:lnSpc>
              <a:spcBef>
                <a:spcPts val="0"/>
              </a:spcBef>
              <a:spcAft>
                <a:spcPts val="0"/>
              </a:spcAft>
              <a:buClr>
                <a:srgbClr val="000000"/>
              </a:buClr>
              <a:buSzPts val="1400"/>
              <a:buFont typeface="Arial"/>
              <a:buNone/>
              <a:defRPr b="0" i="0" sz="5000" u="none" cap="none" strike="noStrike">
                <a:solidFill>
                  <a:srgbClr val="27282A"/>
                </a:solidFill>
                <a:latin typeface="Libre Franklin Medium"/>
                <a:ea typeface="Libre Franklin Medium"/>
                <a:cs typeface="Libre Franklin Medium"/>
                <a:sym typeface="Libre Franklin Medium"/>
              </a:defRPr>
            </a:lvl9pPr>
          </a:lstStyle>
          <a:p/>
        </p:txBody>
      </p:sp>
      <p:sp>
        <p:nvSpPr>
          <p:cNvPr id="295" name="Google Shape;295;p29"/>
          <p:cNvSpPr txBox="1"/>
          <p:nvPr>
            <p:ph idx="1" type="body"/>
          </p:nvPr>
        </p:nvSpPr>
        <p:spPr>
          <a:xfrm>
            <a:off x="1023938" y="2286000"/>
            <a:ext cx="9720262" cy="4022725"/>
          </a:xfrm>
          <a:prstGeom prst="rect">
            <a:avLst/>
          </a:prstGeom>
          <a:noFill/>
          <a:ln>
            <a:noFill/>
          </a:ln>
        </p:spPr>
        <p:txBody>
          <a:bodyPr anchorCtr="0" anchor="t" bIns="45700" lIns="45700" spcFirstLastPara="1" rIns="45700" wrap="square" tIns="45700">
            <a:noAutofit/>
          </a:bodyPr>
          <a:lstStyle>
            <a:lvl1pPr indent="-368300" lvl="0" marL="457200" marR="0" rtl="0" algn="l">
              <a:lnSpc>
                <a:spcPct val="90000"/>
              </a:lnSpc>
              <a:spcBef>
                <a:spcPts val="1200"/>
              </a:spcBef>
              <a:spcAft>
                <a:spcPts val="0"/>
              </a:spcAft>
              <a:buClr>
                <a:srgbClr val="E8722D"/>
              </a:buClr>
              <a:buSzPts val="2200"/>
              <a:buFont typeface="Twentieth Century"/>
              <a:buChar char=" "/>
              <a:defRPr b="0" i="0" sz="2200" u="none" cap="none" strike="noStrike">
                <a:solidFill>
                  <a:schemeClr val="dk2"/>
                </a:solidFill>
                <a:latin typeface="Libre Franklin"/>
                <a:ea typeface="Libre Franklin"/>
                <a:cs typeface="Libre Franklin"/>
                <a:sym typeface="Libre Franklin"/>
              </a:defRPr>
            </a:lvl1pPr>
            <a:lvl2pPr indent="-342900" lvl="1" marL="914400" marR="0" rtl="0" algn="l">
              <a:lnSpc>
                <a:spcPct val="90000"/>
              </a:lnSpc>
              <a:spcBef>
                <a:spcPts val="200"/>
              </a:spcBef>
              <a:spcAft>
                <a:spcPts val="0"/>
              </a:spcAft>
              <a:buClr>
                <a:srgbClr val="E8722D"/>
              </a:buClr>
              <a:buSzPts val="1800"/>
              <a:buFont typeface="Noto Sans Symbols"/>
              <a:buChar char="🢝"/>
              <a:defRPr b="0" i="0" sz="1800" u="none" cap="none" strike="noStrike">
                <a:solidFill>
                  <a:schemeClr val="dk2"/>
                </a:solidFill>
                <a:latin typeface="Libre Franklin"/>
                <a:ea typeface="Libre Franklin"/>
                <a:cs typeface="Libre Franklin"/>
                <a:sym typeface="Libre Franklin"/>
              </a:defRPr>
            </a:lvl2pPr>
            <a:lvl3pPr indent="-317500" lvl="2" marL="13716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3pPr>
            <a:lvl4pPr indent="-317500" lvl="3" marL="18288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4pPr>
            <a:lvl5pPr indent="-317500" lvl="4" marL="2286000" marR="0" rtl="0" algn="l">
              <a:lnSpc>
                <a:spcPct val="90000"/>
              </a:lnSpc>
              <a:spcBef>
                <a:spcPts val="400"/>
              </a:spcBef>
              <a:spcAft>
                <a:spcPts val="0"/>
              </a:spcAft>
              <a:buClr>
                <a:srgbClr val="E8722D"/>
              </a:buClr>
              <a:buSzPts val="1400"/>
              <a:buFont typeface="Noto Sans Symbols"/>
              <a:buChar char="🢝"/>
              <a:defRPr b="0" i="0" sz="1400" u="none" cap="none" strike="noStrike">
                <a:solidFill>
                  <a:schemeClr val="dk2"/>
                </a:solidFill>
                <a:latin typeface="Libre Franklin"/>
                <a:ea typeface="Libre Franklin"/>
                <a:cs typeface="Libre Franklin"/>
                <a:sym typeface="Libre Franklin"/>
              </a:defRPr>
            </a:lvl5pPr>
            <a:lvl6pPr indent="-317500" lvl="5" marL="27432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400"/>
              </a:spcAft>
              <a:buClr>
                <a:schemeClr val="accent3"/>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296" name="Google Shape;296;p29"/>
          <p:cNvSpPr txBox="1"/>
          <p:nvPr>
            <p:ph idx="10" type="dt"/>
          </p:nvPr>
        </p:nvSpPr>
        <p:spPr>
          <a:xfrm>
            <a:off x="1023938" y="6470650"/>
            <a:ext cx="2154237" cy="274638"/>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0D0D0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297" name="Google Shape;297;p29"/>
          <p:cNvSpPr txBox="1"/>
          <p:nvPr>
            <p:ph idx="11" type="ftr"/>
          </p:nvPr>
        </p:nvSpPr>
        <p:spPr>
          <a:xfrm>
            <a:off x="4843463" y="6470650"/>
            <a:ext cx="5900737" cy="27463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0C0C0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298" name="Google Shape;298;p29"/>
          <p:cNvSpPr txBox="1"/>
          <p:nvPr>
            <p:ph idx="12" type="sldNum"/>
          </p:nvPr>
        </p:nvSpPr>
        <p:spPr>
          <a:xfrm>
            <a:off x="10837863" y="6470650"/>
            <a:ext cx="973137" cy="274638"/>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0D0D0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hyperlink" Target="https://drive.google.com/file/d/1fZwFp-4QOQrl56Jzu9deZDxY72YgQjlf/view?usp=sharing" TargetMode="External"/><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1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40000"/>
              <a:buNone/>
            </a:pPr>
            <a:r>
              <a:rPr lang="en-US" sz="3500">
                <a:solidFill>
                  <a:schemeClr val="lt1"/>
                </a:solidFill>
              </a:rPr>
              <a:t>РЕКОМЕНДАЦІЇ ЩОДО ОБОВ'ЯЗКОВОГО ПОВІДОМЛЕННЯ ПРО СЕН В ГЗН КЕЙС-МЕНЕДЖМЕНТІ </a:t>
            </a:r>
            <a:endParaRPr/>
          </a:p>
        </p:txBody>
      </p:sp>
      <p:sp>
        <p:nvSpPr>
          <p:cNvPr id="505" name="Google Shape;505;p10"/>
          <p:cNvSpPr txBox="1"/>
          <p:nvPr>
            <p:ph idx="1" type="body"/>
          </p:nvPr>
        </p:nvSpPr>
        <p:spPr>
          <a:xfrm>
            <a:off x="869462" y="1815960"/>
            <a:ext cx="10286218" cy="4219080"/>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chemeClr val="dk2"/>
              </a:buClr>
              <a:buSzPts val="2400"/>
              <a:buFont typeface="Arial"/>
              <a:buChar char="•"/>
            </a:pPr>
            <a:r>
              <a:rPr lang="en-US" sz="2400"/>
              <a:t>ГЗН кейс-менеджери повинні знати, яку інформацію потрібно надати для внутрішніх процедур повідомлення організації під час отримання розкриття випадку СЕН; організації повинні бути ознайомлені з міжвідомчими протоколами.</a:t>
            </a:r>
            <a:endParaRPr/>
          </a:p>
          <a:p>
            <a:pPr indent="-361950" lvl="0" marL="457200" rtl="0" algn="l">
              <a:lnSpc>
                <a:spcPct val="110000"/>
              </a:lnSpc>
              <a:spcBef>
                <a:spcPts val="0"/>
              </a:spcBef>
              <a:spcAft>
                <a:spcPts val="0"/>
              </a:spcAft>
              <a:buSzPts val="2100"/>
              <a:buFont typeface="Courier New"/>
              <a:buChar char="o"/>
            </a:pPr>
            <a:r>
              <a:rPr lang="en-US" sz="1900"/>
              <a:t>Кому ви, як кейс-менеджер ГЗН, повинні повідомити першочергово?</a:t>
            </a:r>
            <a:endParaRPr sz="2100"/>
          </a:p>
          <a:p>
            <a:pPr indent="-361950" lvl="0" marL="457200" rtl="0" algn="l">
              <a:lnSpc>
                <a:spcPct val="110000"/>
              </a:lnSpc>
              <a:spcBef>
                <a:spcPts val="0"/>
              </a:spcBef>
              <a:spcAft>
                <a:spcPts val="0"/>
              </a:spcAft>
              <a:buSzPts val="2100"/>
              <a:buFont typeface="Courier New"/>
              <a:buChar char="o"/>
            </a:pPr>
            <a:r>
              <a:rPr lang="en-US" sz="1900"/>
              <a:t>Який термін для подання повідомлення?</a:t>
            </a:r>
            <a:endParaRPr sz="2100"/>
          </a:p>
          <a:p>
            <a:pPr indent="-361950" lvl="0" marL="457200" rtl="0" algn="l">
              <a:lnSpc>
                <a:spcPct val="110000"/>
              </a:lnSpc>
              <a:spcBef>
                <a:spcPts val="0"/>
              </a:spcBef>
              <a:spcAft>
                <a:spcPts val="0"/>
              </a:spcAft>
              <a:buSzPts val="2100"/>
              <a:buFont typeface="Courier New"/>
              <a:buChar char="o"/>
            </a:pPr>
            <a:r>
              <a:rPr lang="en-US" sz="1900"/>
              <a:t>Хто ще буде проінформований і коли?</a:t>
            </a:r>
            <a:endParaRPr sz="2100"/>
          </a:p>
          <a:p>
            <a:pPr indent="-361950" lvl="0" marL="457200" rtl="0" algn="l">
              <a:lnSpc>
                <a:spcPct val="110000"/>
              </a:lnSpc>
              <a:spcBef>
                <a:spcPts val="0"/>
              </a:spcBef>
              <a:spcAft>
                <a:spcPts val="0"/>
              </a:spcAft>
              <a:buSzPts val="2100"/>
              <a:buFont typeface="Courier New"/>
              <a:buChar char="o"/>
            </a:pPr>
            <a:r>
              <a:rPr lang="en-US" sz="1900"/>
              <a:t>Яку інформацію потрібно надати і як?</a:t>
            </a:r>
            <a:endParaRPr sz="2100"/>
          </a:p>
          <a:p>
            <a:pPr indent="-361950" lvl="0" marL="457200" rtl="0" algn="l">
              <a:lnSpc>
                <a:spcPct val="110000"/>
              </a:lnSpc>
              <a:spcBef>
                <a:spcPts val="0"/>
              </a:spcBef>
              <a:spcAft>
                <a:spcPts val="0"/>
              </a:spcAft>
              <a:buSzPts val="2100"/>
              <a:buFont typeface="Courier New"/>
              <a:buChar char="o"/>
            </a:pPr>
            <a:r>
              <a:rPr lang="en-US" sz="1900"/>
              <a:t>Кому буде подано повідомлення?</a:t>
            </a:r>
            <a:endParaRPr sz="2100"/>
          </a:p>
          <a:p>
            <a:pPr indent="-361950" lvl="0" marL="457200" rtl="0" algn="l">
              <a:lnSpc>
                <a:spcPct val="110000"/>
              </a:lnSpc>
              <a:spcBef>
                <a:spcPts val="0"/>
              </a:spcBef>
              <a:spcAft>
                <a:spcPts val="0"/>
              </a:spcAft>
              <a:buSzPts val="2100"/>
              <a:buFont typeface="Courier New"/>
              <a:buChar char="o"/>
            </a:pPr>
            <a:r>
              <a:rPr lang="en-US" sz="1900"/>
              <a:t>Яка інформація буде поділена?</a:t>
            </a:r>
            <a:endParaRPr sz="2100"/>
          </a:p>
          <a:p>
            <a:pPr indent="-361950" lvl="0" marL="457200" rtl="0" algn="l">
              <a:lnSpc>
                <a:spcPct val="110000"/>
              </a:lnSpc>
              <a:spcBef>
                <a:spcPts val="0"/>
              </a:spcBef>
              <a:spcAft>
                <a:spcPts val="0"/>
              </a:spcAft>
              <a:buSzPts val="2100"/>
              <a:buFont typeface="Courier New"/>
              <a:buChar char="o"/>
            </a:pPr>
            <a:r>
              <a:rPr lang="en-US" sz="1900"/>
              <a:t>Чи має постраждала особа право вибору щодо участі в розслідуванні чи ні?</a:t>
            </a:r>
            <a:endParaRPr sz="2100"/>
          </a:p>
          <a:p>
            <a:pPr indent="-361950" lvl="0" marL="457200" rtl="0" algn="l">
              <a:lnSpc>
                <a:spcPct val="110000"/>
              </a:lnSpc>
              <a:spcBef>
                <a:spcPts val="0"/>
              </a:spcBef>
              <a:spcAft>
                <a:spcPts val="0"/>
              </a:spcAft>
              <a:buSzPts val="2100"/>
              <a:buFont typeface="Courier New"/>
              <a:buChar char="o"/>
            </a:pPr>
            <a:r>
              <a:rPr lang="en-US" sz="1900"/>
              <a:t>Що можна очікувати від залучення постраждалої особи?</a:t>
            </a:r>
            <a:endParaRPr sz="2100"/>
          </a:p>
          <a:p>
            <a:pPr indent="-361950" lvl="0" marL="457200" rtl="0" algn="l">
              <a:lnSpc>
                <a:spcPct val="110000"/>
              </a:lnSpc>
              <a:spcBef>
                <a:spcPts val="0"/>
              </a:spcBef>
              <a:spcAft>
                <a:spcPts val="0"/>
              </a:spcAft>
              <a:buSzPts val="2100"/>
              <a:buFont typeface="Courier New"/>
              <a:buChar char="o"/>
            </a:pPr>
            <a:r>
              <a:rPr lang="en-US" sz="1900"/>
              <a:t>Які юридичні наслідки можуть виникнути у разі неповідомлення? </a:t>
            </a:r>
            <a:endParaRPr sz="19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1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40000"/>
              <a:buNone/>
            </a:pPr>
            <a:r>
              <a:rPr lang="en-US" sz="3500">
                <a:solidFill>
                  <a:schemeClr val="lt1"/>
                </a:solidFill>
              </a:rPr>
              <a:t>РЕКОМЕНДАЦІЇ ЩОДО ОБОВ'ЯЗКОВОГО ПОВІДОМЛЕННЯ ПРО СЕН В ГЗН КЕЙС-МЕНЕДЖМЕНТІ </a:t>
            </a:r>
            <a:endParaRPr/>
          </a:p>
        </p:txBody>
      </p:sp>
      <p:sp>
        <p:nvSpPr>
          <p:cNvPr id="512" name="Google Shape;512;p11"/>
          <p:cNvSpPr txBox="1"/>
          <p:nvPr>
            <p:ph idx="1" type="body"/>
          </p:nvPr>
        </p:nvSpPr>
        <p:spPr>
          <a:xfrm>
            <a:off x="851175" y="1815960"/>
            <a:ext cx="9720262" cy="4022725"/>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chemeClr val="dk2"/>
              </a:buClr>
              <a:buSzPts val="2400"/>
              <a:buFont typeface="Arial"/>
              <a:buChar char="•"/>
            </a:pPr>
            <a:r>
              <a:rPr lang="en-US" sz="2400">
                <a:latin typeface="Arial"/>
                <a:ea typeface="Arial"/>
                <a:cs typeface="Arial"/>
                <a:sym typeface="Arial"/>
              </a:rPr>
              <a:t>Інформування vs Звіт</a:t>
            </a:r>
            <a:endParaRPr>
              <a:latin typeface="Arial"/>
              <a:ea typeface="Arial"/>
              <a:cs typeface="Arial"/>
              <a:sym typeface="Arial"/>
            </a:endParaRPr>
          </a:p>
          <a:p>
            <a:pPr indent="-361950" lvl="1" marL="869950" rtl="0" algn="l">
              <a:lnSpc>
                <a:spcPct val="90000"/>
              </a:lnSpc>
              <a:spcBef>
                <a:spcPts val="400"/>
              </a:spcBef>
              <a:spcAft>
                <a:spcPts val="0"/>
              </a:spcAft>
              <a:buClr>
                <a:srgbClr val="0081A5"/>
              </a:buClr>
              <a:buSzPts val="2000"/>
              <a:buFont typeface="Courier New"/>
              <a:buChar char="o"/>
            </a:pPr>
            <a:r>
              <a:rPr lang="en-US">
                <a:solidFill>
                  <a:schemeClr val="dk1"/>
                </a:solidFill>
                <a:latin typeface="Arial"/>
                <a:ea typeface="Arial"/>
                <a:cs typeface="Arial"/>
                <a:sym typeface="Arial"/>
              </a:rPr>
              <a:t>Внутрішні політики можуть вимагати, щоб певні особи були проінформовані, і це може відрізнятися від того, кому має бути подано повідомлення про інцидент. </a:t>
            </a:r>
            <a:endParaRPr>
              <a:latin typeface="Arial"/>
              <a:ea typeface="Arial"/>
              <a:cs typeface="Arial"/>
              <a:sym typeface="Arial"/>
            </a:endParaRPr>
          </a:p>
          <a:p>
            <a:pPr indent="-490537" lvl="1" marL="508000" rtl="0" algn="l">
              <a:lnSpc>
                <a:spcPct val="90000"/>
              </a:lnSpc>
              <a:spcBef>
                <a:spcPts val="600"/>
              </a:spcBef>
              <a:spcAft>
                <a:spcPts val="0"/>
              </a:spcAft>
              <a:buClr>
                <a:schemeClr val="dk2"/>
              </a:buClr>
              <a:buSzPts val="2400"/>
              <a:buFont typeface="Arial"/>
              <a:buChar char="•"/>
            </a:pPr>
            <a:r>
              <a:rPr lang="en-US" sz="2400">
                <a:latin typeface="Arial"/>
                <a:ea typeface="Arial"/>
                <a:cs typeface="Arial"/>
                <a:sym typeface="Arial"/>
              </a:rPr>
              <a:t>Зверніть увагу на різні терміни</a:t>
            </a:r>
            <a:endParaRPr>
              <a:latin typeface="Arial"/>
              <a:ea typeface="Arial"/>
              <a:cs typeface="Arial"/>
              <a:sym typeface="Arial"/>
            </a:endParaRPr>
          </a:p>
          <a:p>
            <a:pPr indent="-344488" lvl="2" marL="869950" rtl="0" algn="l">
              <a:lnSpc>
                <a:spcPct val="90000"/>
              </a:lnSpc>
              <a:spcBef>
                <a:spcPts val="600"/>
              </a:spcBef>
              <a:spcAft>
                <a:spcPts val="0"/>
              </a:spcAft>
              <a:buClr>
                <a:srgbClr val="0081A5"/>
              </a:buClr>
              <a:buSzPts val="2000"/>
              <a:buFont typeface="Courier New"/>
              <a:buChar char="o"/>
            </a:pPr>
            <a:r>
              <a:rPr lang="en-US" sz="1800">
                <a:solidFill>
                  <a:schemeClr val="dk1"/>
                </a:solidFill>
                <a:latin typeface="Arial"/>
                <a:ea typeface="Arial"/>
                <a:cs typeface="Arial"/>
                <a:sym typeface="Arial"/>
              </a:rPr>
              <a:t>«позов», «звіт», «правопорушення», «жертва» (замість постраждала особа), «субʼєкт» (замість кривдника), та «скарга» (замість термінів кейс-менеджменту ГЗН, як «інцидент» або «розкриття»)</a:t>
            </a:r>
            <a:endParaRPr/>
          </a:p>
          <a:p>
            <a:pPr indent="-152400" lvl="0" marL="90488" rtl="0" algn="l">
              <a:lnSpc>
                <a:spcPct val="110000"/>
              </a:lnSpc>
              <a:spcBef>
                <a:spcPts val="600"/>
              </a:spcBef>
              <a:spcAft>
                <a:spcPts val="0"/>
              </a:spcAft>
              <a:buClr>
                <a:schemeClr val="dk2"/>
              </a:buClr>
              <a:buSzPts val="2400"/>
              <a:buFont typeface="Arial"/>
              <a:buChar char="•"/>
            </a:pPr>
            <a:r>
              <a:rPr lang="en-US" sz="2400">
                <a:latin typeface="Arial"/>
                <a:ea typeface="Arial"/>
                <a:cs typeface="Arial"/>
                <a:sym typeface="Arial"/>
              </a:rPr>
              <a:t>Обговоріть з керівником</a:t>
            </a:r>
            <a:endParaRPr>
              <a:latin typeface="Arial"/>
              <a:ea typeface="Arial"/>
              <a:cs typeface="Arial"/>
              <a:sym typeface="Arial"/>
            </a:endParaRPr>
          </a:p>
          <a:p>
            <a:pPr indent="-361950" lvl="1" marL="869950" rtl="0" algn="l">
              <a:lnSpc>
                <a:spcPct val="90000"/>
              </a:lnSpc>
              <a:spcBef>
                <a:spcPts val="600"/>
              </a:spcBef>
              <a:spcAft>
                <a:spcPts val="0"/>
              </a:spcAft>
              <a:buClr>
                <a:srgbClr val="0081A5"/>
              </a:buClr>
              <a:buSzPts val="2000"/>
              <a:buFont typeface="Courier New"/>
              <a:buChar char="o"/>
            </a:pPr>
            <a:r>
              <a:rPr lang="en-US">
                <a:solidFill>
                  <a:schemeClr val="dk1"/>
                </a:solidFill>
                <a:latin typeface="Arial"/>
                <a:ea typeface="Arial"/>
                <a:cs typeface="Arial"/>
                <a:sym typeface="Arial"/>
              </a:rPr>
              <a:t>Що робитимуть з отриманою інформацією про випадок СЕН та/або постраждалу особу.</a:t>
            </a:r>
            <a:endParaRPr/>
          </a:p>
          <a:p>
            <a:pPr indent="-361950" lvl="1" marL="869950" rtl="0" algn="l">
              <a:lnSpc>
                <a:spcPct val="90000"/>
              </a:lnSpc>
              <a:spcBef>
                <a:spcPts val="600"/>
              </a:spcBef>
              <a:spcAft>
                <a:spcPts val="0"/>
              </a:spcAft>
              <a:buClr>
                <a:srgbClr val="0081A5"/>
              </a:buClr>
              <a:buSzPts val="2000"/>
              <a:buFont typeface="Courier New"/>
              <a:buChar char="o"/>
            </a:pPr>
            <a:r>
              <a:rPr lang="en-US">
                <a:solidFill>
                  <a:schemeClr val="dk1"/>
                </a:solidFill>
                <a:latin typeface="Arial"/>
                <a:ea typeface="Arial"/>
                <a:cs typeface="Arial"/>
                <a:sym typeface="Arial"/>
              </a:rPr>
              <a:t>Чому вони потребують цієї інформації і що з нею робитимуть?</a:t>
            </a:r>
            <a:endParaRPr/>
          </a:p>
          <a:p>
            <a:pPr indent="-361950" lvl="1" marL="869950" rtl="0" algn="l">
              <a:lnSpc>
                <a:spcPct val="90000"/>
              </a:lnSpc>
              <a:spcBef>
                <a:spcPts val="600"/>
              </a:spcBef>
              <a:spcAft>
                <a:spcPts val="0"/>
              </a:spcAft>
              <a:buClr>
                <a:srgbClr val="0081A5"/>
              </a:buClr>
              <a:buSzPts val="2000"/>
              <a:buFont typeface="Courier New"/>
              <a:buChar char="o"/>
            </a:pPr>
            <a:r>
              <a:rPr lang="en-US">
                <a:solidFill>
                  <a:schemeClr val="dk1"/>
                </a:solidFill>
                <a:latin typeface="Arial"/>
                <a:ea typeface="Arial"/>
                <a:cs typeface="Arial"/>
                <a:sym typeface="Arial"/>
              </a:rPr>
              <a:t>Ті, хто не пройшов навчання з кейс-менеджменту ГЗН, можуть не знати протоколів управління інформацією про ГЗН і ризиків, які виникають при їх порушенні. </a:t>
            </a:r>
            <a:endParaRPr/>
          </a:p>
          <a:p>
            <a:pPr indent="-490538" lvl="1" marL="508000" rtl="0" algn="l">
              <a:lnSpc>
                <a:spcPct val="90000"/>
              </a:lnSpc>
              <a:spcBef>
                <a:spcPts val="600"/>
              </a:spcBef>
              <a:spcAft>
                <a:spcPts val="0"/>
              </a:spcAft>
              <a:buClr>
                <a:srgbClr val="0081A5"/>
              </a:buClr>
              <a:buSzPts val="2000"/>
              <a:buNone/>
            </a:pPr>
            <a:r>
              <a:t/>
            </a:r>
            <a:endParaRPr sz="20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2"/>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SzPct val="35353"/>
              <a:buNone/>
            </a:pPr>
            <a:r>
              <a:rPr lang="en-US"/>
              <a:t>АКТИВНІСТЬ: МІЖВІДОМЧИЙ ПРОТОКОЛ ПОВІДОМЛЕННЯ ПРО СЕН/ОБМІНУ ІНФОРМАЦІЄЮ</a:t>
            </a:r>
            <a:br>
              <a:rPr lang="en-US"/>
            </a:br>
            <a:endParaRPr/>
          </a:p>
        </p:txBody>
      </p:sp>
      <p:sp>
        <p:nvSpPr>
          <p:cNvPr id="519" name="Google Shape;519;p12"/>
          <p:cNvSpPr txBox="1"/>
          <p:nvPr>
            <p:ph idx="1" type="body"/>
          </p:nvPr>
        </p:nvSpPr>
        <p:spPr>
          <a:xfrm>
            <a:off x="6844922" y="621792"/>
            <a:ext cx="4478866" cy="5571463"/>
          </a:xfrm>
          <a:prstGeom prst="rect">
            <a:avLst/>
          </a:prstGeom>
          <a:noFill/>
          <a:ln>
            <a:noFill/>
          </a:ln>
        </p:spPr>
        <p:txBody>
          <a:bodyPr anchorCtr="0" anchor="ctr" bIns="45700" lIns="45700" spcFirstLastPara="1" rIns="45700" wrap="square" tIns="45700">
            <a:normAutofit/>
          </a:bodyPr>
          <a:lstStyle/>
          <a:p>
            <a:pPr indent="0" lvl="0" marL="0" rtl="0" algn="l">
              <a:lnSpc>
                <a:spcPct val="110000"/>
              </a:lnSpc>
              <a:spcBef>
                <a:spcPts val="0"/>
              </a:spcBef>
              <a:spcAft>
                <a:spcPts val="0"/>
              </a:spcAft>
              <a:buSzPts val="2400"/>
              <a:buNone/>
            </a:pPr>
            <a:r>
              <a:rPr lang="en-US" sz="2400"/>
              <a:t>Міжвідомчі та організаційні політики визначають, як подаються повідомлення про СЕН. Міжвідомчі протоколи повідомлення про СЕН, як правило, підтримуються мережею ЗСЕН і можуть включати протокол обміну інформацією.</a:t>
            </a:r>
            <a:endParaRPr/>
          </a:p>
          <a:p>
            <a:pPr indent="-457200" lvl="0" marL="457200" rtl="0" algn="l">
              <a:lnSpc>
                <a:spcPct val="110000"/>
              </a:lnSpc>
              <a:spcBef>
                <a:spcPts val="3600"/>
              </a:spcBef>
              <a:spcAft>
                <a:spcPts val="0"/>
              </a:spcAft>
              <a:buSzPts val="2400"/>
              <a:buChar char="•"/>
            </a:pPr>
            <a:r>
              <a:rPr lang="en-US" sz="2400"/>
              <a:t>Прочитайте протокол і відповідайте на питання в малих групах.</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3"/>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400"/>
              <a:buNone/>
            </a:pPr>
            <a:r>
              <a:rPr lang="en-US" sz="3200"/>
              <a:t>РЕКОМЕНДАЦІЇ ЩОДО ОБОВ'ЯЗКОВОГО ПОВІДОМЛЕННЯ ПРО СЕН В </a:t>
            </a:r>
            <a:r>
              <a:rPr lang="en-US" sz="3200">
                <a:solidFill>
                  <a:schemeClr val="lt1"/>
                </a:solidFill>
              </a:rPr>
              <a:t>ГЗН КЕЙС-МЕНЕДЖМЕНТІ </a:t>
            </a:r>
            <a:endParaRPr sz="3200"/>
          </a:p>
        </p:txBody>
      </p:sp>
      <p:sp>
        <p:nvSpPr>
          <p:cNvPr id="526" name="Google Shape;526;p13"/>
          <p:cNvSpPr txBox="1"/>
          <p:nvPr>
            <p:ph idx="1" type="body"/>
          </p:nvPr>
        </p:nvSpPr>
        <p:spPr>
          <a:xfrm>
            <a:off x="851174" y="1596504"/>
            <a:ext cx="10597114" cy="5455225"/>
          </a:xfrm>
          <a:prstGeom prst="rect">
            <a:avLst/>
          </a:prstGeom>
          <a:noFill/>
          <a:ln>
            <a:noFill/>
          </a:ln>
        </p:spPr>
        <p:txBody>
          <a:bodyPr anchorCtr="0" anchor="t" bIns="45700" lIns="45700" spcFirstLastPara="1" rIns="45700" wrap="square" tIns="45700">
            <a:noAutofit/>
          </a:bodyPr>
          <a:lstStyle/>
          <a:p>
            <a:pPr indent="-139700" lvl="0" marL="90488" rtl="0" algn="l">
              <a:lnSpc>
                <a:spcPct val="110000"/>
              </a:lnSpc>
              <a:spcBef>
                <a:spcPts val="0"/>
              </a:spcBef>
              <a:spcAft>
                <a:spcPts val="0"/>
              </a:spcAft>
              <a:buClr>
                <a:srgbClr val="0081A5"/>
              </a:buClr>
              <a:buSzPts val="2200"/>
              <a:buFont typeface="Arial"/>
              <a:buChar char="•"/>
            </a:pPr>
            <a:r>
              <a:rPr lang="en-US" sz="1800">
                <a:solidFill>
                  <a:schemeClr val="dk1"/>
                </a:solidFill>
              </a:rPr>
              <a:t>Подання повідомлення про випадок СЕН</a:t>
            </a:r>
            <a:endParaRPr sz="2000"/>
          </a:p>
          <a:p>
            <a:pPr indent="-349250" lvl="1" marL="869950" rtl="0" algn="l">
              <a:lnSpc>
                <a:spcPct val="90000"/>
              </a:lnSpc>
              <a:spcBef>
                <a:spcPts val="400"/>
              </a:spcBef>
              <a:spcAft>
                <a:spcPts val="0"/>
              </a:spcAft>
              <a:buClr>
                <a:srgbClr val="0081A5"/>
              </a:buClr>
              <a:buSzPts val="1800"/>
              <a:buFont typeface="Courier New"/>
              <a:buChar char="o"/>
            </a:pPr>
            <a:r>
              <a:rPr lang="en-US" sz="1400">
                <a:solidFill>
                  <a:schemeClr val="dk1"/>
                </a:solidFill>
                <a:latin typeface="Arial"/>
                <a:ea typeface="Arial"/>
                <a:cs typeface="Arial"/>
                <a:sym typeface="Arial"/>
              </a:rPr>
              <a:t>Дотримуйтеся підходу, орієнтованого на постраждалу особу, пояснюючи їй усі можливі варіанти подання повідомлення, наприклад через онлайн-форму, електронну пошту, текстові повідомлення або дзвінок за номером, а також механізми зворотного зв'язку на рівні громад (CBCM). </a:t>
            </a:r>
            <a:endParaRPr sz="1600"/>
          </a:p>
          <a:p>
            <a:pPr indent="-349250" lvl="1" marL="869950" rtl="0" algn="l">
              <a:lnSpc>
                <a:spcPct val="90000"/>
              </a:lnSpc>
              <a:spcBef>
                <a:spcPts val="600"/>
              </a:spcBef>
              <a:spcAft>
                <a:spcPts val="0"/>
              </a:spcAft>
              <a:buClr>
                <a:srgbClr val="0081A5"/>
              </a:buClr>
              <a:buSzPts val="1800"/>
              <a:buFont typeface="Courier New"/>
              <a:buChar char="o"/>
            </a:pPr>
            <a:r>
              <a:rPr lang="en-US" sz="1400">
                <a:solidFill>
                  <a:schemeClr val="dk1"/>
                </a:solidFill>
                <a:latin typeface="Arial"/>
                <a:ea typeface="Arial"/>
                <a:cs typeface="Arial"/>
                <a:sym typeface="Arial"/>
              </a:rPr>
              <a:t>Будьте обізнані про доступні варіанти подання повідомлення та про те, хто матиме доступ до наданої інформації, щоб належним чином поінформувати постраждалу особу. </a:t>
            </a:r>
            <a:endParaRPr sz="1600"/>
          </a:p>
          <a:p>
            <a:pPr indent="-349250" lvl="1" marL="869950" rtl="0" algn="l">
              <a:lnSpc>
                <a:spcPct val="90000"/>
              </a:lnSpc>
              <a:spcBef>
                <a:spcPts val="600"/>
              </a:spcBef>
              <a:spcAft>
                <a:spcPts val="0"/>
              </a:spcAft>
              <a:buClr>
                <a:srgbClr val="0081A5"/>
              </a:buClr>
              <a:buSzPts val="1800"/>
              <a:buFont typeface="Courier New"/>
              <a:buChar char="o"/>
            </a:pPr>
            <a:r>
              <a:rPr lang="en-US" sz="1400">
                <a:solidFill>
                  <a:schemeClr val="dk1"/>
                </a:solidFill>
                <a:latin typeface="Arial"/>
                <a:ea typeface="Arial"/>
                <a:cs typeface="Arial"/>
                <a:sym typeface="Arial"/>
              </a:rPr>
              <a:t>Постраждала особа може самостійно вирішити, чи подавати повідомлення; у разі відсутності підтвердження може виникнути потреба у поданні повідомлення.</a:t>
            </a:r>
            <a:endParaRPr sz="1600"/>
          </a:p>
          <a:p>
            <a:pPr indent="-349250" lvl="1" marL="869950" rtl="0" algn="l">
              <a:lnSpc>
                <a:spcPct val="90000"/>
              </a:lnSpc>
              <a:spcBef>
                <a:spcPts val="600"/>
              </a:spcBef>
              <a:spcAft>
                <a:spcPts val="0"/>
              </a:spcAft>
              <a:buClr>
                <a:srgbClr val="0081A5"/>
              </a:buClr>
              <a:buSzPts val="1800"/>
              <a:buFont typeface="Courier New"/>
              <a:buChar char="o"/>
            </a:pPr>
            <a:r>
              <a:rPr lang="en-US" sz="1400">
                <a:solidFill>
                  <a:schemeClr val="dk1"/>
                </a:solidFill>
                <a:latin typeface="Arial"/>
                <a:ea typeface="Arial"/>
                <a:cs typeface="Arial"/>
                <a:sym typeface="Arial"/>
              </a:rPr>
              <a:t>Методи подання повідомлень і зворотного зв’язку можуть не враховувати необхідність перекладу.</a:t>
            </a:r>
            <a:endParaRPr sz="1600"/>
          </a:p>
          <a:p>
            <a:pPr indent="-477838" lvl="1" marL="508000" rtl="0" algn="l">
              <a:lnSpc>
                <a:spcPct val="90000"/>
              </a:lnSpc>
              <a:spcBef>
                <a:spcPts val="600"/>
              </a:spcBef>
              <a:spcAft>
                <a:spcPts val="0"/>
              </a:spcAft>
              <a:buClr>
                <a:srgbClr val="0081A5"/>
              </a:buClr>
              <a:buSzPts val="2200"/>
              <a:buFont typeface="Arial"/>
              <a:buChar char="•"/>
            </a:pPr>
            <a:r>
              <a:rPr lang="en-US">
                <a:solidFill>
                  <a:schemeClr val="dk1"/>
                </a:solidFill>
                <a:latin typeface="Arial"/>
                <a:ea typeface="Arial"/>
                <a:cs typeface="Arial"/>
                <a:sym typeface="Arial"/>
              </a:rPr>
              <a:t>Анонімне подання повідомлення</a:t>
            </a:r>
            <a:endParaRPr sz="1600"/>
          </a:p>
          <a:p>
            <a:pPr indent="-331788" lvl="2" marL="869950" rtl="0" algn="l">
              <a:lnSpc>
                <a:spcPct val="90000"/>
              </a:lnSpc>
              <a:spcBef>
                <a:spcPts val="600"/>
              </a:spcBef>
              <a:spcAft>
                <a:spcPts val="0"/>
              </a:spcAft>
              <a:buClr>
                <a:srgbClr val="0081A5"/>
              </a:buClr>
              <a:buSzPts val="1800"/>
              <a:buFont typeface="Courier New"/>
              <a:buChar char="o"/>
            </a:pPr>
            <a:r>
              <a:rPr lang="en-US">
                <a:solidFill>
                  <a:schemeClr val="dk1"/>
                </a:solidFill>
                <a:latin typeface="Arial"/>
                <a:ea typeface="Arial"/>
                <a:cs typeface="Arial"/>
                <a:sym typeface="Arial"/>
              </a:rPr>
              <a:t>Надати постраждалій особі можливість повідомити про випадок без розкриття її імені чи іншої ідентифікаційної інформації. </a:t>
            </a:r>
            <a:endParaRPr sz="1200"/>
          </a:p>
          <a:p>
            <a:pPr indent="-331788" lvl="2" marL="869950" rtl="0" algn="l">
              <a:lnSpc>
                <a:spcPct val="90000"/>
              </a:lnSpc>
              <a:spcBef>
                <a:spcPts val="600"/>
              </a:spcBef>
              <a:spcAft>
                <a:spcPts val="0"/>
              </a:spcAft>
              <a:buClr>
                <a:srgbClr val="0081A5"/>
              </a:buClr>
              <a:buSzPts val="1800"/>
              <a:buFont typeface="Courier New"/>
              <a:buChar char="o"/>
            </a:pPr>
            <a:r>
              <a:rPr lang="en-US">
                <a:solidFill>
                  <a:schemeClr val="dk1"/>
                </a:solidFill>
                <a:latin typeface="Arial"/>
                <a:ea typeface="Arial"/>
                <a:cs typeface="Arial"/>
                <a:sym typeface="Arial"/>
              </a:rPr>
              <a:t>Подати повідомлення без розкриття вашого (особи, що повідомляє) імені. </a:t>
            </a:r>
            <a:endParaRPr sz="1200"/>
          </a:p>
          <a:p>
            <a:pPr indent="-331788" lvl="2" marL="869950" rtl="0" algn="l">
              <a:lnSpc>
                <a:spcPct val="90000"/>
              </a:lnSpc>
              <a:spcBef>
                <a:spcPts val="600"/>
              </a:spcBef>
              <a:spcAft>
                <a:spcPts val="0"/>
              </a:spcAft>
              <a:buClr>
                <a:srgbClr val="0081A5"/>
              </a:buClr>
              <a:buSzPts val="1800"/>
              <a:buFont typeface="Courier New"/>
              <a:buChar char="o"/>
            </a:pPr>
            <a:r>
              <a:rPr lang="en-US">
                <a:solidFill>
                  <a:schemeClr val="dk1"/>
                </a:solidFill>
                <a:latin typeface="Arial"/>
                <a:ea typeface="Arial"/>
                <a:cs typeface="Arial"/>
                <a:sym typeface="Arial"/>
              </a:rPr>
              <a:t>Обговорити деталі, які необхідно надати щодо кривдника та оцінити можливі ризики.</a:t>
            </a:r>
            <a:endParaRPr sz="1200"/>
          </a:p>
          <a:p>
            <a:pPr indent="-139700" lvl="0" marL="90488" rtl="0" algn="l">
              <a:lnSpc>
                <a:spcPct val="110000"/>
              </a:lnSpc>
              <a:spcBef>
                <a:spcPts val="600"/>
              </a:spcBef>
              <a:spcAft>
                <a:spcPts val="0"/>
              </a:spcAft>
              <a:buClr>
                <a:srgbClr val="0081A5"/>
              </a:buClr>
              <a:buSzPts val="2200"/>
              <a:buFont typeface="Arial"/>
              <a:buChar char="•"/>
            </a:pPr>
            <a:r>
              <a:rPr lang="en-US" sz="1800">
                <a:solidFill>
                  <a:schemeClr val="dk1"/>
                </a:solidFill>
              </a:rPr>
              <a:t>Рекомендації щодо безпеки</a:t>
            </a:r>
            <a:endParaRPr sz="2000"/>
          </a:p>
          <a:p>
            <a:pPr indent="-349250" lvl="1" marL="869950" rtl="0" algn="l">
              <a:lnSpc>
                <a:spcPct val="90000"/>
              </a:lnSpc>
              <a:spcBef>
                <a:spcPts val="600"/>
              </a:spcBef>
              <a:spcAft>
                <a:spcPts val="0"/>
              </a:spcAft>
              <a:buClr>
                <a:srgbClr val="0081A5"/>
              </a:buClr>
              <a:buSzPts val="1800"/>
              <a:buFont typeface="Courier New"/>
              <a:buChar char="o"/>
            </a:pPr>
            <a:r>
              <a:rPr lang="en-US" sz="1400">
                <a:solidFill>
                  <a:schemeClr val="dk1"/>
                </a:solidFill>
                <a:latin typeface="Arial"/>
                <a:ea typeface="Arial"/>
                <a:cs typeface="Arial"/>
                <a:sym typeface="Arial"/>
              </a:rPr>
              <a:t>Не всі організації приймають анонімні повідомлення, вимоги можуть відрізнятися; не всі організації гарантують конфіденційність поданих повідомлень. Постраждалій особі необхідно знати, яка інформація буде передана кривднику.</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4"/>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SzPct val="35353"/>
              <a:buNone/>
            </a:pPr>
            <a:r>
              <a:rPr lang="en-US"/>
              <a:t>АКТИВНІСТЬ: ФОРМА ПОДАННЯ ПОВІДОМЛЕННЯ ПРО СЕН</a:t>
            </a:r>
            <a:endParaRPr/>
          </a:p>
        </p:txBody>
      </p:sp>
      <p:sp>
        <p:nvSpPr>
          <p:cNvPr id="533" name="Google Shape;533;p14"/>
          <p:cNvSpPr txBox="1"/>
          <p:nvPr>
            <p:ph idx="1" type="body"/>
          </p:nvPr>
        </p:nvSpPr>
        <p:spPr>
          <a:xfrm>
            <a:off x="6844922" y="621792"/>
            <a:ext cx="4478866" cy="5571463"/>
          </a:xfrm>
          <a:prstGeom prst="rect">
            <a:avLst/>
          </a:prstGeom>
          <a:noFill/>
          <a:ln>
            <a:noFill/>
          </a:ln>
        </p:spPr>
        <p:txBody>
          <a:bodyPr anchorCtr="0" anchor="ctr" bIns="45700" lIns="45700" spcFirstLastPara="1" rIns="45700" wrap="square" tIns="45700">
            <a:normAutofit/>
          </a:bodyPr>
          <a:lstStyle/>
          <a:p>
            <a:pPr indent="-457200" lvl="0" marL="457200" rtl="0" algn="l">
              <a:lnSpc>
                <a:spcPct val="110000"/>
              </a:lnSpc>
              <a:spcBef>
                <a:spcPts val="0"/>
              </a:spcBef>
              <a:spcAft>
                <a:spcPts val="0"/>
              </a:spcAft>
              <a:buClr>
                <a:schemeClr val="accent6"/>
              </a:buClr>
              <a:buSzPts val="2400"/>
              <a:buFont typeface="Libre Franklin"/>
              <a:buChar char="•"/>
            </a:pPr>
            <a:r>
              <a:rPr lang="en-US" sz="2400"/>
              <a:t>У групах попрактикуйте заповнення форми подання повідомлення про СЕН.</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sz="3200">
                <a:solidFill>
                  <a:schemeClr val="lt1"/>
                </a:solidFill>
              </a:rPr>
              <a:t>РЕКОМЕНДАЦІЇ ЩОДО ОБОВ'ЯЗКОВОГО ПОВІДОМЛЕННЯ ПРО СЕН В ГЗН КЕЙС-МЕНЕДЖМЕНТІ </a:t>
            </a:r>
            <a:endParaRPr/>
          </a:p>
        </p:txBody>
      </p:sp>
      <p:sp>
        <p:nvSpPr>
          <p:cNvPr id="540" name="Google Shape;540;p15"/>
          <p:cNvSpPr txBox="1"/>
          <p:nvPr>
            <p:ph idx="1" type="body"/>
          </p:nvPr>
        </p:nvSpPr>
        <p:spPr>
          <a:xfrm>
            <a:off x="778022" y="1943976"/>
            <a:ext cx="10286218" cy="4914024"/>
          </a:xfrm>
          <a:prstGeom prst="rect">
            <a:avLst/>
          </a:prstGeom>
          <a:noFill/>
          <a:ln>
            <a:noFill/>
          </a:ln>
        </p:spPr>
        <p:txBody>
          <a:bodyPr anchorCtr="0" anchor="t" bIns="45700" lIns="45700" spcFirstLastPara="1" rIns="45700" wrap="square" tIns="45700">
            <a:noAutofit/>
          </a:bodyPr>
          <a:lstStyle/>
          <a:p>
            <a:pPr indent="-139700" lvl="0" marL="90488" rtl="0" algn="l">
              <a:lnSpc>
                <a:spcPct val="110000"/>
              </a:lnSpc>
              <a:spcBef>
                <a:spcPts val="0"/>
              </a:spcBef>
              <a:spcAft>
                <a:spcPts val="0"/>
              </a:spcAft>
              <a:buClr>
                <a:srgbClr val="0081A5"/>
              </a:buClr>
              <a:buSzPts val="2200"/>
              <a:buFont typeface="Arial"/>
              <a:buChar char="•"/>
            </a:pPr>
            <a:r>
              <a:rPr lang="en-US" sz="1900">
                <a:solidFill>
                  <a:schemeClr val="dk1"/>
                </a:solidFill>
              </a:rPr>
              <a:t>Попрактикуйте отримання інформованої згоди у контексті СЕН. Повідомляйте постраждалих про обов’язкові вимоги щодо звітування перед тим, як вони розкриють інформацію про інцидент.</a:t>
            </a:r>
            <a:endParaRPr sz="1900"/>
          </a:p>
          <a:p>
            <a:pPr indent="-477838" lvl="1" marL="508000" rtl="0" algn="l">
              <a:lnSpc>
                <a:spcPct val="90000"/>
              </a:lnSpc>
              <a:spcBef>
                <a:spcPts val="400"/>
              </a:spcBef>
              <a:spcAft>
                <a:spcPts val="0"/>
              </a:spcAft>
              <a:buClr>
                <a:srgbClr val="0081A5"/>
              </a:buClr>
              <a:buSzPts val="2200"/>
              <a:buFont typeface="Arial"/>
              <a:buChar char="•"/>
            </a:pPr>
            <a:r>
              <a:rPr lang="en-US" sz="1900">
                <a:solidFill>
                  <a:schemeClr val="dk1"/>
                </a:solidFill>
                <a:latin typeface="Arial"/>
                <a:ea typeface="Arial"/>
                <a:cs typeface="Arial"/>
                <a:sym typeface="Arial"/>
              </a:rPr>
              <a:t>Ви зобов’язані повідомляти про СЕН; поясніть, яку інформацію необхідно передати та кому.</a:t>
            </a:r>
            <a:endParaRPr sz="1900">
              <a:latin typeface="Arial"/>
              <a:ea typeface="Arial"/>
              <a:cs typeface="Arial"/>
              <a:sym typeface="Arial"/>
            </a:endParaRPr>
          </a:p>
          <a:p>
            <a:pPr indent="-477838" lvl="1" marL="508000" rtl="0" algn="l">
              <a:lnSpc>
                <a:spcPct val="90000"/>
              </a:lnSpc>
              <a:spcBef>
                <a:spcPts val="600"/>
              </a:spcBef>
              <a:spcAft>
                <a:spcPts val="0"/>
              </a:spcAft>
              <a:buClr>
                <a:srgbClr val="0081A5"/>
              </a:buClr>
              <a:buSzPts val="2200"/>
              <a:buFont typeface="Arial"/>
              <a:buChar char="•"/>
            </a:pPr>
            <a:r>
              <a:rPr lang="en-US" sz="1900">
                <a:solidFill>
                  <a:schemeClr val="dk1"/>
                </a:solidFill>
                <a:latin typeface="Arial"/>
                <a:ea typeface="Arial"/>
                <a:cs typeface="Arial"/>
                <a:sym typeface="Arial"/>
              </a:rPr>
              <a:t>Пропонуйте послуги незалежно від подання повідомлення та проведення розслідування.</a:t>
            </a:r>
            <a:endParaRPr sz="1900">
              <a:latin typeface="Arial"/>
              <a:ea typeface="Arial"/>
              <a:cs typeface="Arial"/>
              <a:sym typeface="Arial"/>
            </a:endParaRPr>
          </a:p>
          <a:p>
            <a:pPr indent="-139700" lvl="0" marL="90488" rtl="0" algn="l">
              <a:lnSpc>
                <a:spcPct val="110000"/>
              </a:lnSpc>
              <a:spcBef>
                <a:spcPts val="600"/>
              </a:spcBef>
              <a:spcAft>
                <a:spcPts val="0"/>
              </a:spcAft>
              <a:buClr>
                <a:srgbClr val="0081A5"/>
              </a:buClr>
              <a:buSzPts val="2200"/>
              <a:buFont typeface="Arial"/>
              <a:buChar char="•"/>
            </a:pPr>
            <a:r>
              <a:rPr lang="en-US" sz="1900">
                <a:solidFill>
                  <a:schemeClr val="dk1"/>
                </a:solidFill>
              </a:rPr>
              <a:t>Ознайомтеся з політиками обов’язкового повідомлення у вашій організації, міжвідомчими зобов’язаннями та законодавчими вимогами.</a:t>
            </a:r>
            <a:endParaRPr sz="1900"/>
          </a:p>
          <a:p>
            <a:pPr indent="-139700" lvl="0" marL="90488" rtl="0" algn="l">
              <a:lnSpc>
                <a:spcPct val="110000"/>
              </a:lnSpc>
              <a:spcBef>
                <a:spcPts val="600"/>
              </a:spcBef>
              <a:spcAft>
                <a:spcPts val="0"/>
              </a:spcAft>
              <a:buClr>
                <a:srgbClr val="0081A5"/>
              </a:buClr>
              <a:buSzPts val="2200"/>
              <a:buFont typeface="Arial"/>
              <a:buChar char="•"/>
            </a:pPr>
            <a:r>
              <a:rPr lang="en-US" sz="1900">
                <a:solidFill>
                  <a:schemeClr val="dk1"/>
                </a:solidFill>
              </a:rPr>
              <a:t>Навчайте кейс-менеджерів із ГЗН та перекладачів щодо обов’язкового подання повідомлень про СЕН.</a:t>
            </a:r>
            <a:endParaRPr sz="1900"/>
          </a:p>
          <a:p>
            <a:pPr indent="-139700" lvl="0" marL="90488" rtl="0" algn="l">
              <a:lnSpc>
                <a:spcPct val="110000"/>
              </a:lnSpc>
              <a:spcBef>
                <a:spcPts val="600"/>
              </a:spcBef>
              <a:spcAft>
                <a:spcPts val="0"/>
              </a:spcAft>
              <a:buClr>
                <a:srgbClr val="0081A5"/>
              </a:buClr>
              <a:buSzPts val="2200"/>
              <a:buFont typeface="Arial"/>
              <a:buChar char="•"/>
            </a:pPr>
            <a:r>
              <a:rPr lang="en-US" sz="1900">
                <a:solidFill>
                  <a:schemeClr val="dk1"/>
                </a:solidFill>
              </a:rPr>
              <a:t>Обговорюйте питання безпеки, пов’язані з обов’язковим поданням повідомлень. Захищайте персонал і постраждалих.</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6"/>
          <p:cNvSpPr txBox="1"/>
          <p:nvPr>
            <p:ph type="title"/>
          </p:nvPr>
        </p:nvSpPr>
        <p:spPr>
          <a:xfrm>
            <a:off x="375025" y="204226"/>
            <a:ext cx="11885100" cy="1201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35000"/>
              <a:buNone/>
            </a:pPr>
            <a:r>
              <a:rPr lang="en-US"/>
              <a:t>РЕКОМЕНДАЦІЇ ЩОДО </a:t>
            </a:r>
            <a:r>
              <a:rPr lang="en-US">
                <a:solidFill>
                  <a:schemeClr val="lt1"/>
                </a:solidFill>
              </a:rPr>
              <a:t>ГЗН </a:t>
            </a:r>
            <a:r>
              <a:rPr lang="en-US"/>
              <a:t>КЕЙС-МЕНЕДЖМЕНТУ ПІД ЧАС РОЗСЛІДУВАНЬ СЕН</a:t>
            </a:r>
            <a:endParaRPr/>
          </a:p>
        </p:txBody>
      </p:sp>
      <p:sp>
        <p:nvSpPr>
          <p:cNvPr id="547" name="Google Shape;547;p16"/>
          <p:cNvSpPr txBox="1"/>
          <p:nvPr>
            <p:ph idx="1" type="body"/>
          </p:nvPr>
        </p:nvSpPr>
        <p:spPr>
          <a:xfrm>
            <a:off x="778022" y="1943976"/>
            <a:ext cx="10286218" cy="4022725"/>
          </a:xfrm>
          <a:prstGeom prst="rect">
            <a:avLst/>
          </a:prstGeom>
          <a:noFill/>
          <a:ln>
            <a:noFill/>
          </a:ln>
        </p:spPr>
        <p:txBody>
          <a:bodyPr anchorCtr="0" anchor="t" bIns="45700" lIns="45700" spcFirstLastPara="1" rIns="45700" wrap="square" tIns="45700">
            <a:noAutofit/>
          </a:bodyPr>
          <a:lstStyle/>
          <a:p>
            <a:pPr indent="0" lvl="0" marL="0" rtl="0" algn="l">
              <a:lnSpc>
                <a:spcPct val="110000"/>
              </a:lnSpc>
              <a:spcBef>
                <a:spcPts val="0"/>
              </a:spcBef>
              <a:spcAft>
                <a:spcPts val="0"/>
              </a:spcAft>
              <a:buClr>
                <a:srgbClr val="0081A5"/>
              </a:buClr>
              <a:buSzPts val="2400"/>
              <a:buNone/>
            </a:pPr>
            <a:r>
              <a:rPr lang="en-US" sz="2100">
                <a:solidFill>
                  <a:schemeClr val="dk1"/>
                </a:solidFill>
              </a:rPr>
              <a:t>Фахівці з кейс-менеджменту ГЗН не несуть відповідальності за детальне знання процедур розслідування або конкретних розслідувань.</a:t>
            </a:r>
            <a:endParaRPr sz="2100"/>
          </a:p>
          <a:p>
            <a:pPr indent="-152400" lvl="0" marL="90488" rtl="0" algn="l">
              <a:lnSpc>
                <a:spcPct val="110000"/>
              </a:lnSpc>
              <a:spcBef>
                <a:spcPts val="1400"/>
              </a:spcBef>
              <a:spcAft>
                <a:spcPts val="0"/>
              </a:spcAft>
              <a:buClr>
                <a:srgbClr val="0081A5"/>
              </a:buClr>
              <a:buSzPts val="2400"/>
              <a:buFont typeface="Arial"/>
              <a:buChar char="•"/>
            </a:pPr>
            <a:r>
              <a:rPr lang="en-US" sz="2100">
                <a:solidFill>
                  <a:schemeClr val="dk1"/>
                </a:solidFill>
              </a:rPr>
              <a:t>Постраждала особа має отримати достатньо інформації, щоб розуміти переваги та наслідки різних варіантів подання повідомлення.</a:t>
            </a:r>
            <a:endParaRPr/>
          </a:p>
          <a:p>
            <a:pPr indent="-152400" lvl="0" marL="90488" rtl="0" algn="l">
              <a:lnSpc>
                <a:spcPct val="110000"/>
              </a:lnSpc>
              <a:spcBef>
                <a:spcPts val="1400"/>
              </a:spcBef>
              <a:spcAft>
                <a:spcPts val="0"/>
              </a:spcAft>
              <a:buClr>
                <a:srgbClr val="0081A5"/>
              </a:buClr>
              <a:buSzPts val="2400"/>
              <a:buFont typeface="Arial"/>
              <a:buChar char="•"/>
            </a:pPr>
            <a:r>
              <a:rPr lang="en-US" sz="2100">
                <a:solidFill>
                  <a:schemeClr val="dk1"/>
                </a:solidFill>
              </a:rPr>
              <a:t>Постраждала особа повинна мати уявлення про різні етапи процесу, що від неї вимагатиметься, часові рамки та можливі труднощі.</a:t>
            </a:r>
            <a:endParaRPr/>
          </a:p>
          <a:p>
            <a:pPr indent="-152400" lvl="0" marL="90488" rtl="0" algn="l">
              <a:lnSpc>
                <a:spcPct val="110000"/>
              </a:lnSpc>
              <a:spcBef>
                <a:spcPts val="1400"/>
              </a:spcBef>
              <a:spcAft>
                <a:spcPts val="0"/>
              </a:spcAft>
              <a:buClr>
                <a:srgbClr val="0081A5"/>
              </a:buClr>
              <a:buSzPts val="2400"/>
              <a:buFont typeface="Arial"/>
              <a:buChar char="•"/>
            </a:pPr>
            <a:r>
              <a:rPr lang="en-US" sz="2100">
                <a:solidFill>
                  <a:schemeClr val="dk1"/>
                </a:solidFill>
              </a:rPr>
              <a:t>Інформація допоможе керувати очікуваннями постраждалої особи, планувати її час і необхідну підтримку, а також сприятиме тому, щоб вона почувалася максимально захищеною.</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35000"/>
              <a:buNone/>
            </a:pPr>
            <a:r>
              <a:rPr lang="en-US"/>
              <a:t>РЕКОМЕНДАЦІЇ ЩОДО </a:t>
            </a:r>
            <a:r>
              <a:rPr lang="en-US">
                <a:solidFill>
                  <a:schemeClr val="lt1"/>
                </a:solidFill>
              </a:rPr>
              <a:t>ГЗН </a:t>
            </a:r>
            <a:r>
              <a:rPr lang="en-US"/>
              <a:t>КЕЙС-МЕНЕДЖМЕНТУ ПІД ЧАС РОЗСЛІДУВАНЬ СЕН</a:t>
            </a:r>
            <a:endParaRPr/>
          </a:p>
        </p:txBody>
      </p:sp>
      <p:pic>
        <p:nvPicPr>
          <p:cNvPr id="554" name="Google Shape;554;p17"/>
          <p:cNvPicPr preferRelativeResize="0"/>
          <p:nvPr>
            <p:ph idx="1" type="body"/>
          </p:nvPr>
        </p:nvPicPr>
        <p:blipFill rotWithShape="1">
          <a:blip r:embed="rId3">
            <a:alphaModFix/>
          </a:blip>
          <a:srcRect b="0" l="0" r="0" t="0"/>
          <a:stretch/>
        </p:blipFill>
        <p:spPr>
          <a:xfrm>
            <a:off x="2314773" y="1985225"/>
            <a:ext cx="7138500" cy="4022700"/>
          </a:xfrm>
          <a:prstGeom prst="rect">
            <a:avLst/>
          </a:prstGeom>
          <a:noFill/>
          <a:ln>
            <a:noFill/>
          </a:ln>
        </p:spPr>
      </p:pic>
      <p:pic>
        <p:nvPicPr>
          <p:cNvPr id="555" name="Google Shape;555;p17">
            <a:hlinkClick r:id="rId4"/>
          </p:cNvPr>
          <p:cNvPicPr preferRelativeResize="0"/>
          <p:nvPr/>
        </p:nvPicPr>
        <p:blipFill rotWithShape="1">
          <a:blip r:embed="rId5">
            <a:alphaModFix/>
          </a:blip>
          <a:srcRect b="0" l="0" r="0" t="0"/>
          <a:stretch/>
        </p:blipFill>
        <p:spPr>
          <a:xfrm>
            <a:off x="2222075" y="6108206"/>
            <a:ext cx="7323905" cy="6406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8"/>
          <p:cNvSpPr txBox="1"/>
          <p:nvPr>
            <p:ph type="title"/>
          </p:nvPr>
        </p:nvSpPr>
        <p:spPr>
          <a:xfrm>
            <a:off x="663222" y="2419659"/>
            <a:ext cx="4769556"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SzPct val="35353"/>
              <a:buNone/>
            </a:pPr>
            <a:r>
              <a:rPr lang="en-US"/>
              <a:t>АКТИВНІСТЬ: КОРИСНА ІНФОРМАЦІЯ ВІД ОРГАНІЗАЦІЇ, ЩО ПРОВОДИТЬ РОЗСЛІДУВАННЯ</a:t>
            </a:r>
            <a:endParaRPr/>
          </a:p>
        </p:txBody>
      </p:sp>
      <p:sp>
        <p:nvSpPr>
          <p:cNvPr id="562" name="Google Shape;562;p18"/>
          <p:cNvSpPr txBox="1"/>
          <p:nvPr>
            <p:ph idx="1" type="body"/>
          </p:nvPr>
        </p:nvSpPr>
        <p:spPr>
          <a:xfrm>
            <a:off x="6844922" y="621792"/>
            <a:ext cx="4478866" cy="5571463"/>
          </a:xfrm>
          <a:prstGeom prst="rect">
            <a:avLst/>
          </a:prstGeom>
          <a:noFill/>
          <a:ln>
            <a:noFill/>
          </a:ln>
        </p:spPr>
        <p:txBody>
          <a:bodyPr anchorCtr="0" anchor="ctr" bIns="45700" lIns="45700" spcFirstLastPara="1" rIns="45700" wrap="square" tIns="45700">
            <a:normAutofit/>
          </a:bodyPr>
          <a:lstStyle/>
          <a:p>
            <a:pPr indent="0" lvl="0" marL="0" rtl="0" algn="l">
              <a:lnSpc>
                <a:spcPct val="110000"/>
              </a:lnSpc>
              <a:spcBef>
                <a:spcPts val="0"/>
              </a:spcBef>
              <a:spcAft>
                <a:spcPts val="0"/>
              </a:spcAft>
              <a:buSzPts val="2400"/>
              <a:buNone/>
            </a:pPr>
            <a:r>
              <a:rPr lang="en-US" sz="2400">
                <a:solidFill>
                  <a:schemeClr val="dk1"/>
                </a:solidFill>
              </a:rPr>
              <a:t>Тривалість розслідування залежить від організації, кількості людей, залучених до інциденту, доступу до інформації чи доказів, наявних ресурсів для розслідування та загального обсягу роботи.</a:t>
            </a:r>
            <a:endParaRPr/>
          </a:p>
          <a:p>
            <a:pPr indent="-457200" lvl="0" marL="457200" rtl="0" algn="l">
              <a:lnSpc>
                <a:spcPct val="110000"/>
              </a:lnSpc>
              <a:spcBef>
                <a:spcPts val="3600"/>
              </a:spcBef>
              <a:spcAft>
                <a:spcPts val="0"/>
              </a:spcAft>
              <a:buClr>
                <a:schemeClr val="accent6"/>
              </a:buClr>
              <a:buSzPts val="2400"/>
              <a:buFont typeface="Libre Franklin"/>
              <a:buChar char="•"/>
            </a:pPr>
            <a:r>
              <a:rPr lang="en-US" sz="2400">
                <a:solidFill>
                  <a:schemeClr val="dk1"/>
                </a:solidFill>
              </a:rPr>
              <a:t>Прочитайте та опублікуйте інформацію, яка може бути корисною для надання підтримки в управлінні випадками ГЗН.</a:t>
            </a:r>
            <a:endParaRPr/>
          </a:p>
          <a:p>
            <a:pPr indent="-304800" lvl="0" marL="457200" rtl="0" algn="l">
              <a:lnSpc>
                <a:spcPct val="110000"/>
              </a:lnSpc>
              <a:spcBef>
                <a:spcPts val="3600"/>
              </a:spcBef>
              <a:spcAft>
                <a:spcPts val="0"/>
              </a:spcAft>
              <a:buClr>
                <a:schemeClr val="accent6"/>
              </a:buClr>
              <a:buSzPts val="2400"/>
              <a:buFont typeface="Libre Franklin"/>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35000"/>
              <a:buNone/>
            </a:pPr>
            <a:r>
              <a:rPr lang="en-US"/>
              <a:t>РЕКОМЕНДАЦІЇ ЩОДО </a:t>
            </a:r>
            <a:r>
              <a:rPr lang="en-US">
                <a:solidFill>
                  <a:schemeClr val="lt1"/>
                </a:solidFill>
              </a:rPr>
              <a:t>ГЗН </a:t>
            </a:r>
            <a:r>
              <a:rPr lang="en-US"/>
              <a:t>КЕЙС-МЕНЕДЖМЕНТУ ПІД ЧАС РОЗСЛІДУВАНЬ СЕН</a:t>
            </a:r>
            <a:endParaRPr/>
          </a:p>
        </p:txBody>
      </p:sp>
      <p:sp>
        <p:nvSpPr>
          <p:cNvPr id="569" name="Google Shape;569;p19"/>
          <p:cNvSpPr txBox="1"/>
          <p:nvPr>
            <p:ph idx="1" type="body"/>
          </p:nvPr>
        </p:nvSpPr>
        <p:spPr>
          <a:xfrm>
            <a:off x="778022" y="1943976"/>
            <a:ext cx="10286218" cy="4022725"/>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600"/>
              </a:spcBef>
              <a:spcAft>
                <a:spcPts val="0"/>
              </a:spcAft>
              <a:buClr>
                <a:srgbClr val="0081A5"/>
              </a:buClr>
              <a:buSzPts val="2400"/>
              <a:buFont typeface="Arial"/>
              <a:buChar char="•"/>
            </a:pPr>
            <a:r>
              <a:rPr lang="en-US" sz="2400">
                <a:solidFill>
                  <a:schemeClr val="dk1"/>
                </a:solidFill>
              </a:rPr>
              <a:t>Інформація, зібрана під час розслідування, поширюється лише за принципом службової необхідності.</a:t>
            </a:r>
            <a:endParaRPr/>
          </a:p>
          <a:p>
            <a:pPr indent="-152400" lvl="0" marL="90488" rtl="0" algn="l">
              <a:lnSpc>
                <a:spcPct val="110000"/>
              </a:lnSpc>
              <a:spcBef>
                <a:spcPts val="1200"/>
              </a:spcBef>
              <a:spcAft>
                <a:spcPts val="0"/>
              </a:spcAft>
              <a:buClr>
                <a:srgbClr val="0081A5"/>
              </a:buClr>
              <a:buSzPts val="2400"/>
              <a:buFont typeface="Arial"/>
              <a:buChar char="•"/>
            </a:pPr>
            <a:r>
              <a:rPr lang="en-US" sz="2400">
                <a:solidFill>
                  <a:schemeClr val="dk1"/>
                </a:solidFill>
              </a:rPr>
              <a:t>Під час розслідування може бути важко контролювати інформацію, яка передається або розкривається. </a:t>
            </a:r>
            <a:endParaRPr/>
          </a:p>
          <a:p>
            <a:pPr indent="-152400" lvl="0" marL="90488" rtl="0" algn="l">
              <a:lnSpc>
                <a:spcPct val="110000"/>
              </a:lnSpc>
              <a:spcBef>
                <a:spcPts val="1200"/>
              </a:spcBef>
              <a:spcAft>
                <a:spcPts val="0"/>
              </a:spcAft>
              <a:buClr>
                <a:srgbClr val="0081A5"/>
              </a:buClr>
              <a:buSzPts val="2400"/>
              <a:buFont typeface="Arial"/>
              <a:buChar char="•"/>
            </a:pPr>
            <a:r>
              <a:rPr lang="en-US" sz="2400">
                <a:solidFill>
                  <a:schemeClr val="dk1"/>
                </a:solidFill>
              </a:rPr>
              <a:t>Завжди існує ризик того, що інформація буде передана поза межами розслідування.</a:t>
            </a:r>
            <a:endParaRPr/>
          </a:p>
          <a:p>
            <a:pPr indent="-152400" lvl="0" marL="90488" rtl="0" algn="l">
              <a:lnSpc>
                <a:spcPct val="110000"/>
              </a:lnSpc>
              <a:spcBef>
                <a:spcPts val="1200"/>
              </a:spcBef>
              <a:spcAft>
                <a:spcPts val="600"/>
              </a:spcAft>
              <a:buClr>
                <a:srgbClr val="0081A5"/>
              </a:buClr>
              <a:buSzPts val="2400"/>
              <a:buFont typeface="Arial"/>
              <a:buChar char="•"/>
            </a:pPr>
            <a:r>
              <a:rPr lang="en-US" sz="2400">
                <a:solidFill>
                  <a:schemeClr val="dk1"/>
                </a:solidFill>
              </a:rPr>
              <a:t>Свідчення підтверджуються доказами.</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
          <p:cNvSpPr txBox="1"/>
          <p:nvPr>
            <p:ph type="ctrTitle"/>
          </p:nvPr>
        </p:nvSpPr>
        <p:spPr>
          <a:xfrm>
            <a:off x="973667" y="1496435"/>
            <a:ext cx="10244667" cy="213493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600"/>
              <a:t>ГЗН КЕЙС-МЕНЕДЖМЕНТ У ВІДПОВІДЬ НА СЕКСУАЛЬНУ ЕКСПЛУАТАЦІЮ ТА НАРУГУ: ІНФОРМОВАНА ЗГОДА, ОБОВ'ЯЗКОВЕ ПОВІДОМЛЕННЯ ТА РОЗСЛІДУВАННЯ.</a:t>
            </a:r>
            <a:br>
              <a:rPr lang="en-US" sz="4600"/>
            </a:br>
            <a:endParaRPr sz="4600"/>
          </a:p>
        </p:txBody>
      </p:sp>
      <p:sp>
        <p:nvSpPr>
          <p:cNvPr id="446" name="Google Shape;446;p2"/>
          <p:cNvSpPr txBox="1"/>
          <p:nvPr>
            <p:ph idx="1" type="body"/>
          </p:nvPr>
        </p:nvSpPr>
        <p:spPr>
          <a:xfrm>
            <a:off x="973667" y="775710"/>
            <a:ext cx="10329334" cy="720725"/>
          </a:xfrm>
          <a:prstGeom prst="rect">
            <a:avLst/>
          </a:prstGeom>
          <a:noFill/>
          <a:ln>
            <a:noFill/>
          </a:ln>
        </p:spPr>
        <p:txBody>
          <a:bodyPr anchorCtr="0" anchor="t" bIns="45700" lIns="45700" spcFirstLastPara="1" rIns="45700" wrap="square" tIns="45700">
            <a:noAutofit/>
          </a:bodyPr>
          <a:lstStyle/>
          <a:p>
            <a:pPr indent="-90488" lvl="0" marL="90488" rtl="0" algn="l">
              <a:lnSpc>
                <a:spcPct val="90000"/>
              </a:lnSpc>
              <a:spcBef>
                <a:spcPts val="0"/>
              </a:spcBef>
              <a:spcAft>
                <a:spcPts val="0"/>
              </a:spcAft>
              <a:buSzPts val="2800"/>
              <a:buFont typeface="Twentieth Century"/>
              <a:buChar char=" "/>
            </a:pPr>
            <a:r>
              <a:rPr lang="en-US"/>
              <a:t>МОДУЛЬ 21B</a:t>
            </a:r>
            <a:endParaRPr/>
          </a:p>
        </p:txBody>
      </p:sp>
      <p:cxnSp>
        <p:nvCxnSpPr>
          <p:cNvPr id="447" name="Google Shape;447;p2"/>
          <p:cNvCxnSpPr/>
          <p:nvPr/>
        </p:nvCxnSpPr>
        <p:spPr>
          <a:xfrm>
            <a:off x="973667" y="6264547"/>
            <a:ext cx="10104438" cy="0"/>
          </a:xfrm>
          <a:prstGeom prst="straightConnector1">
            <a:avLst/>
          </a:prstGeom>
          <a:noFill/>
          <a:ln cap="flat" cmpd="sng" w="76200">
            <a:solidFill>
              <a:schemeClr val="lt2"/>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0"/>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35000"/>
              <a:buNone/>
            </a:pPr>
            <a:r>
              <a:rPr lang="en-US">
                <a:solidFill>
                  <a:schemeClr val="lt1"/>
                </a:solidFill>
              </a:rPr>
              <a:t>РЕКОМЕНДАЦІЇ ЩОДО ГЗН КЕЙС-МЕНЕДЖМЕНТУ ПІД ЧАС РОЗСЛІДУВАНЬ СЕН</a:t>
            </a:r>
            <a:endParaRPr/>
          </a:p>
        </p:txBody>
      </p:sp>
      <p:sp>
        <p:nvSpPr>
          <p:cNvPr id="576" name="Google Shape;576;p20"/>
          <p:cNvSpPr txBox="1"/>
          <p:nvPr>
            <p:ph idx="1" type="body"/>
          </p:nvPr>
        </p:nvSpPr>
        <p:spPr>
          <a:xfrm>
            <a:off x="778022" y="1943976"/>
            <a:ext cx="10286218" cy="4022725"/>
          </a:xfrm>
          <a:prstGeom prst="rect">
            <a:avLst/>
          </a:prstGeom>
          <a:noFill/>
          <a:ln>
            <a:noFill/>
          </a:ln>
        </p:spPr>
        <p:txBody>
          <a:bodyPr anchorCtr="0" anchor="t" bIns="45700" lIns="45700" spcFirstLastPara="1" rIns="45700" wrap="square" tIns="45700">
            <a:noAutofit/>
          </a:bodyPr>
          <a:lstStyle/>
          <a:p>
            <a:pPr indent="-171450" lvl="0" marL="171450" rtl="0" algn="l">
              <a:lnSpc>
                <a:spcPct val="110000"/>
              </a:lnSpc>
              <a:spcBef>
                <a:spcPts val="600"/>
              </a:spcBef>
              <a:spcAft>
                <a:spcPts val="0"/>
              </a:spcAft>
              <a:buSzPts val="2400"/>
              <a:buFont typeface="Arial"/>
              <a:buChar char="•"/>
            </a:pPr>
            <a:r>
              <a:rPr lang="en-US">
                <a:solidFill>
                  <a:schemeClr val="dk1"/>
                </a:solidFill>
              </a:rPr>
              <a:t>Під час розслідування кривдникам можуть стати відомі імена постраждалих або свідків.</a:t>
            </a:r>
            <a:endParaRPr/>
          </a:p>
          <a:p>
            <a:pPr indent="-171450" lvl="0" marL="171450" rtl="0" algn="l">
              <a:lnSpc>
                <a:spcPct val="110000"/>
              </a:lnSpc>
              <a:spcBef>
                <a:spcPts val="1200"/>
              </a:spcBef>
              <a:spcAft>
                <a:spcPts val="0"/>
              </a:spcAft>
              <a:buSzPts val="2400"/>
              <a:buFont typeface="Arial"/>
              <a:buChar char="•"/>
            </a:pPr>
            <a:r>
              <a:rPr lang="en-US">
                <a:solidFill>
                  <a:schemeClr val="dk1"/>
                </a:solidFill>
              </a:rPr>
              <a:t>Постраждалі можуть вимагати, щоб їхнє ім'я було вилучено зі звіту про розслідування, і вони мають право припинити участь у розслідуванні в будь-який час.</a:t>
            </a:r>
            <a:endParaRPr/>
          </a:p>
          <a:p>
            <a:pPr indent="-171450" lvl="0" marL="171450" rtl="0" algn="l">
              <a:lnSpc>
                <a:spcPct val="110000"/>
              </a:lnSpc>
              <a:spcBef>
                <a:spcPts val="1200"/>
              </a:spcBef>
              <a:spcAft>
                <a:spcPts val="0"/>
              </a:spcAft>
              <a:buSzPts val="2400"/>
              <a:buFont typeface="Arial"/>
              <a:buChar char="•"/>
            </a:pPr>
            <a:r>
              <a:rPr lang="en-US">
                <a:solidFill>
                  <a:schemeClr val="dk1"/>
                </a:solidFill>
              </a:rPr>
              <a:t>Слідча група має право припинити розслідування в будь-який час, якщо вважає, що воно завдає більше шкоди, ніж користі.</a:t>
            </a:r>
            <a:endParaRPr/>
          </a:p>
          <a:p>
            <a:pPr indent="-171450" lvl="0" marL="171450" rtl="0" algn="l">
              <a:lnSpc>
                <a:spcPct val="110000"/>
              </a:lnSpc>
              <a:spcBef>
                <a:spcPts val="1200"/>
              </a:spcBef>
              <a:spcAft>
                <a:spcPts val="600"/>
              </a:spcAft>
              <a:buSzPts val="2400"/>
              <a:buFont typeface="Arial"/>
              <a:buChar char="•"/>
            </a:pPr>
            <a:r>
              <a:rPr lang="en-US">
                <a:solidFill>
                  <a:schemeClr val="dk1"/>
                </a:solidFill>
              </a:rPr>
              <a:t>Постраждалі можуть бути змушені надати повний звіт про інцидент/поділитися своєю історією зі слідчим, що може бути складним завданням і вимагати залучення психолога.</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1"/>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0000"/>
              </a:lnSpc>
              <a:spcBef>
                <a:spcPts val="0"/>
              </a:spcBef>
              <a:spcAft>
                <a:spcPts val="0"/>
              </a:spcAft>
              <a:buSzPct val="35000"/>
              <a:buNone/>
            </a:pPr>
            <a:r>
              <a:rPr lang="en-US"/>
              <a:t>РЕКОМЕНДАЦІЇ ЩОДО </a:t>
            </a:r>
            <a:r>
              <a:rPr lang="en-US">
                <a:solidFill>
                  <a:schemeClr val="lt1"/>
                </a:solidFill>
              </a:rPr>
              <a:t>ГЗН </a:t>
            </a:r>
            <a:r>
              <a:rPr lang="en-US"/>
              <a:t>КЕЙС-МЕНЕДЖМЕНТУ ПІД ЧАС РОЗСЛІДУВАНЬ СЕН</a:t>
            </a:r>
            <a:endParaRPr/>
          </a:p>
        </p:txBody>
      </p:sp>
      <p:sp>
        <p:nvSpPr>
          <p:cNvPr id="583" name="Google Shape;583;p21"/>
          <p:cNvSpPr txBox="1"/>
          <p:nvPr>
            <p:ph idx="1" type="body"/>
          </p:nvPr>
        </p:nvSpPr>
        <p:spPr>
          <a:xfrm>
            <a:off x="741446" y="1761096"/>
            <a:ext cx="10286218" cy="4022725"/>
          </a:xfrm>
          <a:prstGeom prst="rect">
            <a:avLst/>
          </a:prstGeom>
          <a:noFill/>
          <a:ln>
            <a:noFill/>
          </a:ln>
        </p:spPr>
        <p:txBody>
          <a:bodyPr anchorCtr="0" anchor="t" bIns="45700" lIns="45700" spcFirstLastPara="1" rIns="45700" wrap="square" tIns="45700">
            <a:noAutofit/>
          </a:bodyPr>
          <a:lstStyle/>
          <a:p>
            <a:pPr indent="-171450" lvl="0" marL="171450" rtl="0" algn="l">
              <a:lnSpc>
                <a:spcPct val="110000"/>
              </a:lnSpc>
              <a:spcBef>
                <a:spcPts val="0"/>
              </a:spcBef>
              <a:spcAft>
                <a:spcPts val="0"/>
              </a:spcAft>
              <a:buSzPts val="2400"/>
              <a:buFont typeface="Arial"/>
              <a:buChar char="•"/>
            </a:pPr>
            <a:r>
              <a:rPr lang="en-US" sz="2000">
                <a:solidFill>
                  <a:schemeClr val="dk1"/>
                </a:solidFill>
              </a:rPr>
              <a:t>Працівники, які працюють з постраждалими від ГЗН, можуть бути опитані під час розслідування. Порадьтеся зі своїм керівником для отримання рекомендацій. </a:t>
            </a:r>
            <a:endParaRPr sz="2000"/>
          </a:p>
          <a:p>
            <a:pPr indent="-171450" lvl="1" marL="346075" rtl="0" algn="l">
              <a:lnSpc>
                <a:spcPct val="90000"/>
              </a:lnSpc>
              <a:spcBef>
                <a:spcPts val="400"/>
              </a:spcBef>
              <a:spcAft>
                <a:spcPts val="0"/>
              </a:spcAft>
              <a:buSzPts val="2000"/>
              <a:buFont typeface="Arial"/>
              <a:buChar char="•"/>
            </a:pPr>
            <a:r>
              <a:rPr lang="en-US">
                <a:solidFill>
                  <a:schemeClr val="dk1"/>
                </a:solidFill>
                <a:latin typeface="Arial"/>
                <a:ea typeface="Arial"/>
                <a:cs typeface="Arial"/>
                <a:sym typeface="Arial"/>
              </a:rPr>
              <a:t>Зазвичай слідчі шукають інформацію, яка підтверджує розповідь постраждалої особи, наприклад, медичні звіти або будь-який журнал, який показує, що постраждала особа зверталася за послугами в будь-який час у певну дату. Слідчі шукатимуть будь-які докази, які підтверджують, хто був залучений, що сталося, де стався інцидент і коли він стався.</a:t>
            </a:r>
            <a:endParaRPr>
              <a:latin typeface="Arial"/>
              <a:ea typeface="Arial"/>
              <a:cs typeface="Arial"/>
              <a:sym typeface="Arial"/>
            </a:endParaRPr>
          </a:p>
          <a:p>
            <a:pPr indent="-171450" lvl="0" marL="171450" rtl="0" algn="l">
              <a:lnSpc>
                <a:spcPct val="110000"/>
              </a:lnSpc>
              <a:spcBef>
                <a:spcPts val="1600"/>
              </a:spcBef>
              <a:spcAft>
                <a:spcPts val="0"/>
              </a:spcAft>
              <a:buSzPts val="2400"/>
              <a:buFont typeface="Arial"/>
              <a:buChar char="•"/>
            </a:pPr>
            <a:r>
              <a:rPr lang="en-US" sz="2000">
                <a:solidFill>
                  <a:schemeClr val="dk1"/>
                </a:solidFill>
              </a:rPr>
              <a:t>Під час усіх слідчих дій працівникам та/або постраждалим від ГЗН рекомендується не соромитися запитувати слідчих, що вони будуть робити з наданою їм інформацією. </a:t>
            </a:r>
            <a:endParaRPr sz="2000"/>
          </a:p>
          <a:p>
            <a:pPr indent="-171450" lvl="0" marL="171450" rtl="0" algn="l">
              <a:lnSpc>
                <a:spcPct val="110000"/>
              </a:lnSpc>
              <a:spcBef>
                <a:spcPts val="1400"/>
              </a:spcBef>
              <a:spcAft>
                <a:spcPts val="0"/>
              </a:spcAft>
              <a:buSzPts val="2400"/>
              <a:buFont typeface="Arial"/>
              <a:buChar char="•"/>
            </a:pPr>
            <a:r>
              <a:rPr lang="en-US" sz="2000">
                <a:solidFill>
                  <a:schemeClr val="dk1"/>
                </a:solidFill>
              </a:rPr>
              <a:t>З'ясуйте, які існують служби, що можуть захистити жертву СЕН від можливої помсти.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2"/>
          <p:cNvSpPr txBox="1"/>
          <p:nvPr>
            <p:ph type="title"/>
          </p:nvPr>
        </p:nvSpPr>
        <p:spPr>
          <a:xfrm>
            <a:off x="374650" y="204788"/>
            <a:ext cx="11436350" cy="1135062"/>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1400"/>
              <a:buNone/>
            </a:pPr>
            <a:r>
              <a:rPr lang="en-US"/>
              <a:t>ЗАКРИТТЯ</a:t>
            </a:r>
            <a:endParaRPr/>
          </a:p>
        </p:txBody>
      </p:sp>
      <p:sp>
        <p:nvSpPr>
          <p:cNvPr id="590" name="Google Shape;590;p22"/>
          <p:cNvSpPr txBox="1"/>
          <p:nvPr>
            <p:ph idx="1" type="body"/>
          </p:nvPr>
        </p:nvSpPr>
        <p:spPr>
          <a:xfrm>
            <a:off x="3019425" y="2343150"/>
            <a:ext cx="6124575" cy="577850"/>
          </a:xfrm>
          <a:prstGeom prst="rect">
            <a:avLst/>
          </a:prstGeom>
          <a:noFill/>
          <a:ln>
            <a:noFill/>
          </a:ln>
        </p:spPr>
        <p:txBody>
          <a:bodyPr anchorCtr="0" anchor="t" bIns="45700" lIns="45700" spcFirstLastPara="1" rIns="45700" wrap="square" tIns="45700">
            <a:normAutofit/>
          </a:bodyPr>
          <a:lstStyle/>
          <a:p>
            <a:pPr indent="-91440" lvl="0" marL="91440" rtl="0" algn="ctr">
              <a:lnSpc>
                <a:spcPct val="90000"/>
              </a:lnSpc>
              <a:spcBef>
                <a:spcPts val="0"/>
              </a:spcBef>
              <a:spcAft>
                <a:spcPts val="0"/>
              </a:spcAft>
              <a:buClr>
                <a:schemeClr val="accent3"/>
              </a:buClr>
              <a:buSzPts val="3200"/>
              <a:buChar char=" "/>
            </a:pPr>
            <a:r>
              <a:rPr lang="en-US"/>
              <a:t>ЗАПИТАННЯ?</a:t>
            </a:r>
            <a:endParaRPr/>
          </a:p>
        </p:txBody>
      </p:sp>
      <p:sp>
        <p:nvSpPr>
          <p:cNvPr id="591" name="Google Shape;591;p22"/>
          <p:cNvSpPr txBox="1"/>
          <p:nvPr>
            <p:ph idx="2" type="body"/>
          </p:nvPr>
        </p:nvSpPr>
        <p:spPr>
          <a:xfrm>
            <a:off x="3019425" y="3951288"/>
            <a:ext cx="6124575" cy="577850"/>
          </a:xfrm>
          <a:prstGeom prst="rect">
            <a:avLst/>
          </a:prstGeom>
          <a:noFill/>
          <a:ln>
            <a:noFill/>
          </a:ln>
        </p:spPr>
        <p:txBody>
          <a:bodyPr anchorCtr="0" anchor="t" bIns="45700" lIns="45700" spcFirstLastPara="1" rIns="45700" wrap="square" tIns="45700">
            <a:normAutofit/>
          </a:bodyPr>
          <a:lstStyle/>
          <a:p>
            <a:pPr indent="-91440" lvl="0" marL="91440" rtl="0" algn="ctr">
              <a:lnSpc>
                <a:spcPct val="90000"/>
              </a:lnSpc>
              <a:spcBef>
                <a:spcPts val="0"/>
              </a:spcBef>
              <a:spcAft>
                <a:spcPts val="0"/>
              </a:spcAft>
              <a:buClr>
                <a:schemeClr val="accent3"/>
              </a:buClr>
              <a:buSzPts val="3200"/>
              <a:buChar char=" "/>
            </a:pPr>
            <a:r>
              <a:rPr lang="en-US"/>
              <a:t>ЗАНЕПОКОЄННЯ?</a:t>
            </a:r>
            <a:endParaRPr/>
          </a:p>
        </p:txBody>
      </p:sp>
      <p:sp>
        <p:nvSpPr>
          <p:cNvPr id="592" name="Google Shape;592;p22"/>
          <p:cNvSpPr txBox="1"/>
          <p:nvPr>
            <p:ph idx="3" type="body"/>
          </p:nvPr>
        </p:nvSpPr>
        <p:spPr>
          <a:xfrm>
            <a:off x="3019425" y="5573713"/>
            <a:ext cx="6124575" cy="579437"/>
          </a:xfrm>
          <a:prstGeom prst="rect">
            <a:avLst/>
          </a:prstGeom>
          <a:noFill/>
          <a:ln>
            <a:noFill/>
          </a:ln>
        </p:spPr>
        <p:txBody>
          <a:bodyPr anchorCtr="0" anchor="t" bIns="45700" lIns="45700" spcFirstLastPara="1" rIns="45700" wrap="square" tIns="45700">
            <a:normAutofit/>
          </a:bodyPr>
          <a:lstStyle/>
          <a:p>
            <a:pPr indent="-91440" lvl="0" marL="91440" rtl="0" algn="ctr">
              <a:lnSpc>
                <a:spcPct val="90000"/>
              </a:lnSpc>
              <a:spcBef>
                <a:spcPts val="0"/>
              </a:spcBef>
              <a:spcAft>
                <a:spcPts val="0"/>
              </a:spcAft>
              <a:buClr>
                <a:schemeClr val="accent3"/>
              </a:buClr>
              <a:buSzPts val="3200"/>
              <a:buChar char=" "/>
            </a:pPr>
            <a:r>
              <a:rPr lang="en-US"/>
              <a:t>РЕКОМЕНДАЦІЇ?</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
          <p:cNvSpPr txBox="1"/>
          <p:nvPr>
            <p:ph type="title"/>
          </p:nvPr>
        </p:nvSpPr>
        <p:spPr>
          <a:xfrm>
            <a:off x="663222" y="2419659"/>
            <a:ext cx="4769556" cy="1545564"/>
          </a:xfrm>
          <a:prstGeom prst="rect">
            <a:avLst/>
          </a:prstGeom>
          <a:noFill/>
          <a:ln cap="flat" cmpd="sng" w="9525">
            <a:solidFill>
              <a:srgbClr val="FFC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SzPts val="1400"/>
              <a:buNone/>
            </a:pPr>
            <a:r>
              <a:rPr lang="en-US"/>
              <a:t>ЦІЛІ</a:t>
            </a:r>
            <a:endParaRPr/>
          </a:p>
        </p:txBody>
      </p:sp>
      <p:sp>
        <p:nvSpPr>
          <p:cNvPr id="454" name="Google Shape;454;p3"/>
          <p:cNvSpPr txBox="1"/>
          <p:nvPr>
            <p:ph idx="1" type="body"/>
          </p:nvPr>
        </p:nvSpPr>
        <p:spPr>
          <a:xfrm>
            <a:off x="6840187" y="1226538"/>
            <a:ext cx="4647724" cy="5053469"/>
          </a:xfrm>
          <a:prstGeom prst="rect">
            <a:avLst/>
          </a:prstGeom>
          <a:noFill/>
          <a:ln>
            <a:noFill/>
          </a:ln>
        </p:spPr>
        <p:txBody>
          <a:bodyPr anchorCtr="0" anchor="ctr" bIns="45700" lIns="45700" spcFirstLastPara="1" rIns="45700" wrap="square" tIns="45700">
            <a:noAutofit/>
          </a:bodyPr>
          <a:lstStyle/>
          <a:p>
            <a:pPr indent="-457200" lvl="0" marL="457200" rtl="0" algn="l">
              <a:lnSpc>
                <a:spcPct val="110000"/>
              </a:lnSpc>
              <a:spcBef>
                <a:spcPts val="0"/>
              </a:spcBef>
              <a:spcAft>
                <a:spcPts val="0"/>
              </a:spcAft>
              <a:buSzPts val="2000"/>
              <a:buChar char="•"/>
            </a:pPr>
            <a:r>
              <a:rPr lang="en-US">
                <a:solidFill>
                  <a:schemeClr val="dk1"/>
                </a:solidFill>
                <a:latin typeface="Arial"/>
                <a:ea typeface="Arial"/>
                <a:cs typeface="Arial"/>
                <a:sym typeface="Arial"/>
              </a:rPr>
              <a:t>Отримати інформовану згоду (або дозвіл у випадку з дітьми) та виконати вимоги обов'язкового повідомлення, застосовуючи підхід, орієнтований на постраждалу особу.</a:t>
            </a:r>
            <a:endParaRPr/>
          </a:p>
          <a:p>
            <a:pPr indent="-457200" lvl="0" marL="457200" rtl="0" algn="l">
              <a:lnSpc>
                <a:spcPct val="110000"/>
              </a:lnSpc>
              <a:spcBef>
                <a:spcPts val="0"/>
              </a:spcBef>
              <a:spcAft>
                <a:spcPts val="0"/>
              </a:spcAft>
              <a:buSzPts val="2000"/>
              <a:buChar char="•"/>
            </a:pPr>
            <a:br>
              <a:rPr lang="en-US">
                <a:solidFill>
                  <a:schemeClr val="dk1"/>
                </a:solidFill>
                <a:latin typeface="Arial"/>
                <a:ea typeface="Arial"/>
                <a:cs typeface="Arial"/>
                <a:sym typeface="Arial"/>
              </a:rPr>
            </a:br>
            <a:r>
              <a:rPr lang="en-US">
                <a:solidFill>
                  <a:schemeClr val="dk1"/>
                </a:solidFill>
                <a:latin typeface="Arial"/>
                <a:ea typeface="Arial"/>
                <a:cs typeface="Arial"/>
                <a:sym typeface="Arial"/>
              </a:rPr>
              <a:t>Пояснити компоненти розслідування СЕН постраждалій особі та визначити способи підтримки постраждалої особи протягом розслідування СЕН.</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ОБОВ'ЯЗКОВА ЗВІТНІСТЬ В ООН: ШІСТЬ ОСНОВНИХ ПРИНЦИПІВ ЗСЕН.</a:t>
            </a:r>
            <a:endParaRPr/>
          </a:p>
        </p:txBody>
      </p:sp>
      <p:sp>
        <p:nvSpPr>
          <p:cNvPr id="461" name="Google Shape;461;p4"/>
          <p:cNvSpPr txBox="1"/>
          <p:nvPr>
            <p:ph idx="1" type="body"/>
          </p:nvPr>
        </p:nvSpPr>
        <p:spPr>
          <a:xfrm>
            <a:off x="1023950" y="1977075"/>
            <a:ext cx="9720300" cy="4633500"/>
          </a:xfrm>
          <a:prstGeom prst="rect">
            <a:avLst/>
          </a:prstGeom>
          <a:noFill/>
          <a:ln>
            <a:noFill/>
          </a:ln>
        </p:spPr>
        <p:txBody>
          <a:bodyPr anchorCtr="0" anchor="t" bIns="45700" lIns="45700" spcFirstLastPara="1" rIns="45700" wrap="square" tIns="45700">
            <a:normAutofit fontScale="77500" lnSpcReduction="20000"/>
          </a:bodyPr>
          <a:lstStyle/>
          <a:p>
            <a:pPr indent="-472167" lvl="0" marL="457200" rtl="0" algn="l">
              <a:lnSpc>
                <a:spcPct val="110000"/>
              </a:lnSpc>
              <a:spcBef>
                <a:spcPts val="600"/>
              </a:spcBef>
              <a:spcAft>
                <a:spcPts val="0"/>
              </a:spcAft>
              <a:buClr>
                <a:srgbClr val="0081A5"/>
              </a:buClr>
              <a:buSzPct val="98214"/>
              <a:buFont typeface="Libre Franklin Medium"/>
              <a:buAutoNum type="arabicPeriod"/>
            </a:pPr>
            <a:r>
              <a:rPr b="1" lang="en-US" sz="3200">
                <a:solidFill>
                  <a:schemeClr val="dk1"/>
                </a:solidFill>
              </a:rPr>
              <a:t>СЕН є грубим порушенням і підставою для звільнення.</a:t>
            </a:r>
            <a:endParaRPr/>
          </a:p>
          <a:p>
            <a:pPr indent="-472167" lvl="0" marL="457200" rtl="0" algn="l">
              <a:lnSpc>
                <a:spcPct val="110000"/>
              </a:lnSpc>
              <a:spcBef>
                <a:spcPts val="600"/>
              </a:spcBef>
              <a:spcAft>
                <a:spcPts val="0"/>
              </a:spcAft>
              <a:buClr>
                <a:srgbClr val="0081A5"/>
              </a:buClr>
              <a:buSzPct val="98214"/>
              <a:buFont typeface="Libre Franklin Medium"/>
              <a:buAutoNum type="arabicPeriod"/>
            </a:pPr>
            <a:r>
              <a:rPr b="1" lang="en-US" sz="3200">
                <a:solidFill>
                  <a:schemeClr val="dk1"/>
                </a:solidFill>
              </a:rPr>
              <a:t>Будь-яка сексуальна активність з особами віком до 18 років заборонена.</a:t>
            </a:r>
            <a:endParaRPr/>
          </a:p>
          <a:p>
            <a:pPr indent="-472167" lvl="0" marL="457200" rtl="0" algn="l">
              <a:lnSpc>
                <a:spcPct val="110000"/>
              </a:lnSpc>
              <a:spcBef>
                <a:spcPts val="600"/>
              </a:spcBef>
              <a:spcAft>
                <a:spcPts val="0"/>
              </a:spcAft>
              <a:buClr>
                <a:srgbClr val="0081A5"/>
              </a:buClr>
              <a:buSzPct val="98214"/>
              <a:buFont typeface="Libre Franklin Medium"/>
              <a:buAutoNum type="arabicPeriod"/>
            </a:pPr>
            <a:r>
              <a:rPr b="1" lang="en-US" sz="3200">
                <a:solidFill>
                  <a:schemeClr val="dk1"/>
                </a:solidFill>
              </a:rPr>
              <a:t>Обмін грошей, працевлаштування, товарів чи послуг на секс заборонений.</a:t>
            </a:r>
            <a:endParaRPr/>
          </a:p>
          <a:p>
            <a:pPr indent="-472167" lvl="0" marL="457200" rtl="0" algn="l">
              <a:lnSpc>
                <a:spcPct val="110000"/>
              </a:lnSpc>
              <a:spcBef>
                <a:spcPts val="600"/>
              </a:spcBef>
              <a:spcAft>
                <a:spcPts val="0"/>
              </a:spcAft>
              <a:buClr>
                <a:srgbClr val="0081A5"/>
              </a:buClr>
              <a:buSzPct val="98214"/>
              <a:buFont typeface="Libre Franklin Medium"/>
              <a:buAutoNum type="arabicPeriod"/>
            </a:pPr>
            <a:r>
              <a:rPr b="1" lang="en-US" sz="3200">
                <a:solidFill>
                  <a:schemeClr val="dk1"/>
                </a:solidFill>
              </a:rPr>
              <a:t>Будь-які сексуальні стосунки між тими, хто надає допомогу, та тими, хто її отримує, заборонені.</a:t>
            </a:r>
            <a:endParaRPr/>
          </a:p>
          <a:p>
            <a:pPr indent="-472167" lvl="0" marL="457200" rtl="0" algn="l">
              <a:lnSpc>
                <a:spcPct val="110000"/>
              </a:lnSpc>
              <a:spcBef>
                <a:spcPts val="600"/>
              </a:spcBef>
              <a:spcAft>
                <a:spcPts val="0"/>
              </a:spcAft>
              <a:buClr>
                <a:srgbClr val="0081A5"/>
              </a:buClr>
              <a:buSzPct val="98214"/>
              <a:buFont typeface="Libre Franklin Medium"/>
              <a:buAutoNum type="arabicPeriod"/>
            </a:pPr>
            <a:r>
              <a:rPr b="1" lang="en-US" sz="3200">
                <a:solidFill>
                  <a:schemeClr val="dk1"/>
                </a:solidFill>
              </a:rPr>
              <a:t>Необхідно повідомляти про будь-які підозри чи побоювання щодо СЕН через механізми звітування.</a:t>
            </a:r>
            <a:endParaRPr/>
          </a:p>
          <a:p>
            <a:pPr indent="-472519" lvl="0" marL="457200" rtl="0" algn="l">
              <a:lnSpc>
                <a:spcPct val="110000"/>
              </a:lnSpc>
              <a:spcBef>
                <a:spcPts val="600"/>
              </a:spcBef>
              <a:spcAft>
                <a:spcPts val="0"/>
              </a:spcAft>
              <a:buClr>
                <a:srgbClr val="0081A5"/>
              </a:buClr>
              <a:buSzPct val="100000"/>
              <a:buFont typeface="Libre Franklin Medium"/>
              <a:buAutoNum type="arabicPeriod"/>
            </a:pPr>
            <a:r>
              <a:rPr b="1" lang="en-US" sz="3150">
                <a:solidFill>
                  <a:schemeClr val="dk1"/>
                </a:solidFill>
              </a:rPr>
              <a:t>Усі працівники(ці), особливо керівники(ці), зобов’язані </a:t>
            </a:r>
            <a:r>
              <a:rPr b="1" lang="en-US" sz="3150">
                <a:solidFill>
                  <a:schemeClr val="dk1"/>
                </a:solidFill>
              </a:rPr>
              <a:t>створювати та підтримувати середовище, яке запобігає СЕН і сприяє дотриманню Кодексу поведінки</a:t>
            </a:r>
            <a:endParaRPr sz="31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ОБОВ'ЯЗКОВА ЗВІТНІСТЬ В ООН : П'ЯТИЙ ОСНОВНИЙ ПРИНЦИП ЗСЕН</a:t>
            </a:r>
            <a:endParaRPr/>
          </a:p>
        </p:txBody>
      </p:sp>
      <p:sp>
        <p:nvSpPr>
          <p:cNvPr id="468" name="Google Shape;468;p5"/>
          <p:cNvSpPr txBox="1"/>
          <p:nvPr>
            <p:ph idx="1" type="body"/>
          </p:nvPr>
        </p:nvSpPr>
        <p:spPr>
          <a:xfrm>
            <a:off x="1023938" y="1977082"/>
            <a:ext cx="9857422" cy="4387142"/>
          </a:xfrm>
          <a:prstGeom prst="rect">
            <a:avLst/>
          </a:prstGeom>
          <a:noFill/>
          <a:ln>
            <a:noFill/>
          </a:ln>
        </p:spPr>
        <p:txBody>
          <a:bodyPr anchorCtr="0" anchor="t" bIns="45700" lIns="45700" spcFirstLastPara="1" rIns="45700" wrap="square" tIns="45700">
            <a:normAutofit fontScale="55000" lnSpcReduction="20000"/>
          </a:bodyPr>
          <a:lstStyle/>
          <a:p>
            <a:pPr indent="0" lvl="0" marL="0" rtl="0" algn="l">
              <a:lnSpc>
                <a:spcPct val="110000"/>
              </a:lnSpc>
              <a:spcBef>
                <a:spcPts val="0"/>
              </a:spcBef>
              <a:spcAft>
                <a:spcPts val="0"/>
              </a:spcAft>
              <a:buClr>
                <a:srgbClr val="0081A5"/>
              </a:buClr>
              <a:buSzPct val="63919"/>
              <a:buNone/>
            </a:pPr>
            <a:r>
              <a:rPr lang="en-US" sz="3754">
                <a:solidFill>
                  <a:schemeClr val="dk1"/>
                </a:solidFill>
              </a:rPr>
              <a:t>Необхідно повідомляти про будь-які підозри або занепокоєння щодо СЕН через механізм повідомлень </a:t>
            </a:r>
            <a:endParaRPr sz="3554"/>
          </a:p>
          <a:p>
            <a:pPr indent="-354372" lvl="0" marL="457200" rtl="0" algn="l">
              <a:lnSpc>
                <a:spcPct val="110000"/>
              </a:lnSpc>
              <a:spcBef>
                <a:spcPts val="0"/>
              </a:spcBef>
              <a:spcAft>
                <a:spcPts val="0"/>
              </a:spcAft>
              <a:buClr>
                <a:schemeClr val="accent5"/>
              </a:buClr>
              <a:buSzPct val="95879"/>
              <a:buChar char="❖"/>
            </a:pPr>
            <a:r>
              <a:rPr lang="en-US" sz="3754">
                <a:solidFill>
                  <a:schemeClr val="accent5"/>
                </a:solidFill>
              </a:rPr>
              <a:t>Бюлетень Генерального секретаря ООН про спеціальні заходи для захисту від сексуальної експлуатації та наруги (ST/SGB/2003/13)</a:t>
            </a:r>
            <a:endParaRPr sz="3554">
              <a:solidFill>
                <a:schemeClr val="accent5"/>
              </a:solidFill>
            </a:endParaRPr>
          </a:p>
          <a:p>
            <a:pPr indent="-354375" lvl="0" marL="457200" rtl="0" algn="l">
              <a:lnSpc>
                <a:spcPct val="110000"/>
              </a:lnSpc>
              <a:spcBef>
                <a:spcPts val="0"/>
              </a:spcBef>
              <a:spcAft>
                <a:spcPts val="0"/>
              </a:spcAft>
              <a:buClr>
                <a:schemeClr val="accent5"/>
              </a:buClr>
              <a:buSzPct val="101273"/>
              <a:buChar char="❖"/>
            </a:pPr>
            <a:r>
              <a:rPr lang="en-US" sz="3554">
                <a:solidFill>
                  <a:schemeClr val="accent5"/>
                </a:solidFill>
              </a:rPr>
              <a:t>Вимоги щодо обов'язкового повідомлення</a:t>
            </a:r>
            <a:endParaRPr sz="3554">
              <a:solidFill>
                <a:schemeClr val="accent5"/>
              </a:solidFill>
            </a:endParaRPr>
          </a:p>
          <a:p>
            <a:pPr indent="-354375" lvl="0" marL="457200" rtl="0" algn="l">
              <a:lnSpc>
                <a:spcPct val="110000"/>
              </a:lnSpc>
              <a:spcBef>
                <a:spcPts val="0"/>
              </a:spcBef>
              <a:spcAft>
                <a:spcPts val="0"/>
              </a:spcAft>
              <a:buClr>
                <a:schemeClr val="accent5"/>
              </a:buClr>
              <a:buSzPct val="101273"/>
              <a:buChar char="❖"/>
            </a:pPr>
            <a:r>
              <a:rPr lang="en-US" sz="3554">
                <a:solidFill>
                  <a:schemeClr val="accent5"/>
                </a:solidFill>
              </a:rPr>
              <a:t>Внутрішні політики повідомлень</a:t>
            </a:r>
            <a:r>
              <a:rPr lang="en-US" sz="3754"/>
              <a:t> </a:t>
            </a:r>
            <a:endParaRPr sz="3554"/>
          </a:p>
          <a:p>
            <a:pPr indent="0" lvl="0" marL="525462" rtl="0" algn="ctr">
              <a:lnSpc>
                <a:spcPct val="110000"/>
              </a:lnSpc>
              <a:spcBef>
                <a:spcPts val="1200"/>
              </a:spcBef>
              <a:spcAft>
                <a:spcPts val="0"/>
              </a:spcAft>
              <a:buClr>
                <a:srgbClr val="0081A5"/>
              </a:buClr>
              <a:buSzPct val="63919"/>
              <a:buNone/>
            </a:pPr>
            <a:r>
              <a:rPr lang="en-US" sz="3754">
                <a:solidFill>
                  <a:schemeClr val="dk1"/>
                </a:solidFill>
              </a:rPr>
              <a:t>Бути максимально орієнтованим на постраждалу особу, дотримуючись керівних принципів ГЗН</a:t>
            </a:r>
            <a:endParaRPr sz="3754">
              <a:solidFill>
                <a:schemeClr val="dk1"/>
              </a:solidFill>
            </a:endParaRPr>
          </a:p>
          <a:p>
            <a:pPr indent="0" lvl="0" marL="525462" rtl="0" algn="ctr">
              <a:lnSpc>
                <a:spcPct val="110000"/>
              </a:lnSpc>
              <a:spcBef>
                <a:spcPts val="1200"/>
              </a:spcBef>
              <a:spcAft>
                <a:spcPts val="0"/>
              </a:spcAft>
              <a:buClr>
                <a:srgbClr val="0081A5"/>
              </a:buClr>
              <a:buSzPct val="63919"/>
              <a:buNone/>
            </a:pPr>
            <a:br>
              <a:rPr lang="en-US" sz="3754">
                <a:solidFill>
                  <a:schemeClr val="dk1"/>
                </a:solidFill>
              </a:rPr>
            </a:br>
            <a:r>
              <a:rPr lang="en-US" sz="3754">
                <a:solidFill>
                  <a:schemeClr val="dk1"/>
                </a:solidFill>
              </a:rPr>
              <a:t>Через вимоги обов'язкового повідомлення, отримання інформованої згоди та пояснення обмежень конфіденційності є важливим на самому початку процесу ГЗН кейс-менеджменту, перед тим, як постраждалі особи розкриють деталі щодо СЕН, та протягом усієї спільної роботи</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
          <p:cNvSpPr txBox="1"/>
          <p:nvPr>
            <p:ph type="title"/>
          </p:nvPr>
        </p:nvSpPr>
        <p:spPr>
          <a:xfrm>
            <a:off x="296883" y="2419659"/>
            <a:ext cx="5545777" cy="15455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0000"/>
              </a:lnSpc>
              <a:spcBef>
                <a:spcPts val="0"/>
              </a:spcBef>
              <a:spcAft>
                <a:spcPts val="0"/>
              </a:spcAft>
              <a:buSzPct val="35353"/>
              <a:buNone/>
            </a:pPr>
            <a:r>
              <a:rPr lang="en-US"/>
              <a:t>АКТИВНІСТЬ: ІНФОРМОВАНА ЗГОДА В ГЗН КЕЙС-МЕНЕДЖМЕНТІ</a:t>
            </a:r>
            <a:endParaRPr/>
          </a:p>
        </p:txBody>
      </p:sp>
      <p:sp>
        <p:nvSpPr>
          <p:cNvPr id="475" name="Google Shape;475;p6"/>
          <p:cNvSpPr txBox="1"/>
          <p:nvPr>
            <p:ph idx="1" type="body"/>
          </p:nvPr>
        </p:nvSpPr>
        <p:spPr>
          <a:xfrm>
            <a:off x="6863210" y="1048346"/>
            <a:ext cx="4478866" cy="5053469"/>
          </a:xfrm>
          <a:prstGeom prst="rect">
            <a:avLst/>
          </a:prstGeom>
          <a:noFill/>
          <a:ln>
            <a:noFill/>
          </a:ln>
        </p:spPr>
        <p:txBody>
          <a:bodyPr anchorCtr="0" anchor="ctr" bIns="45700" lIns="45700" spcFirstLastPara="1" rIns="45700" wrap="square" tIns="45700">
            <a:normAutofit/>
          </a:bodyPr>
          <a:lstStyle/>
          <a:p>
            <a:pPr indent="-457200" lvl="0" marL="457200" rtl="0" algn="l">
              <a:lnSpc>
                <a:spcPct val="110000"/>
              </a:lnSpc>
              <a:spcBef>
                <a:spcPts val="0"/>
              </a:spcBef>
              <a:spcAft>
                <a:spcPts val="0"/>
              </a:spcAft>
              <a:buClr>
                <a:schemeClr val="accent6"/>
              </a:buClr>
              <a:buSzPts val="2400"/>
              <a:buFont typeface="Libre Franklin"/>
              <a:buChar char="•"/>
            </a:pPr>
            <a:r>
              <a:rPr lang="en-US" sz="2000"/>
              <a:t>Що таке інформована згода?</a:t>
            </a:r>
            <a:endParaRPr/>
          </a:p>
          <a:p>
            <a:pPr indent="-457200" lvl="0" marL="457200" rtl="0" algn="l">
              <a:lnSpc>
                <a:spcPct val="110000"/>
              </a:lnSpc>
              <a:spcBef>
                <a:spcPts val="0"/>
              </a:spcBef>
              <a:spcAft>
                <a:spcPts val="0"/>
              </a:spcAft>
              <a:buClr>
                <a:schemeClr val="accent6"/>
              </a:buClr>
              <a:buSzPts val="2400"/>
              <a:buFont typeface="Libre Franklin"/>
              <a:buChar char="•"/>
            </a:pPr>
            <a:r>
              <a:rPr lang="en-US" sz="2000"/>
              <a:t>Коли слід отримувати інформовану згоду?</a:t>
            </a:r>
            <a:endParaRPr/>
          </a:p>
          <a:p>
            <a:pPr indent="-457200" lvl="0" marL="457200" rtl="0" algn="l">
              <a:lnSpc>
                <a:spcPct val="110000"/>
              </a:lnSpc>
              <a:spcBef>
                <a:spcPts val="0"/>
              </a:spcBef>
              <a:spcAft>
                <a:spcPts val="0"/>
              </a:spcAft>
              <a:buClr>
                <a:schemeClr val="accent6"/>
              </a:buClr>
              <a:buSzPts val="2400"/>
              <a:buFont typeface="Libre Franklin"/>
              <a:buChar char="•"/>
            </a:pPr>
            <a:r>
              <a:rPr lang="en-US" sz="2000"/>
              <a:t>Які кроки отримання інформованої згоди?</a:t>
            </a:r>
            <a:endParaRPr/>
          </a:p>
          <a:p>
            <a:pPr indent="-457200" lvl="0" marL="457200" rtl="0" algn="l">
              <a:lnSpc>
                <a:spcPct val="110000"/>
              </a:lnSpc>
              <a:spcBef>
                <a:spcPts val="0"/>
              </a:spcBef>
              <a:spcAft>
                <a:spcPts val="0"/>
              </a:spcAft>
              <a:buClr>
                <a:schemeClr val="accent6"/>
              </a:buClr>
              <a:buSzPts val="2400"/>
              <a:buFont typeface="Libre Franklin"/>
              <a:buChar char="•"/>
            </a:pPr>
            <a:r>
              <a:rPr lang="en-US" sz="2000"/>
              <a:t>Як отримати інформовану згоду від дітей?</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ІНФОРМОВАНА ЗГОДА В </a:t>
            </a:r>
            <a:r>
              <a:rPr lang="en-US">
                <a:solidFill>
                  <a:schemeClr val="lt1"/>
                </a:solidFill>
              </a:rPr>
              <a:t>ГЗН</a:t>
            </a:r>
            <a:endParaRPr>
              <a:solidFill>
                <a:schemeClr val="lt1"/>
              </a:solidFill>
            </a:endParaRPr>
          </a:p>
          <a:p>
            <a:pPr indent="0" lvl="0" marL="0" rtl="0" algn="l">
              <a:lnSpc>
                <a:spcPct val="80000"/>
              </a:lnSpc>
              <a:spcBef>
                <a:spcPts val="0"/>
              </a:spcBef>
              <a:spcAft>
                <a:spcPts val="0"/>
              </a:spcAft>
              <a:buSzPts val="1400"/>
              <a:buNone/>
            </a:pPr>
            <a:r>
              <a:rPr lang="en-US"/>
              <a:t>КЕЙС-МЕНЕДЖМЕНТІ </a:t>
            </a:r>
            <a:endParaRPr/>
          </a:p>
        </p:txBody>
      </p:sp>
      <p:sp>
        <p:nvSpPr>
          <p:cNvPr id="482" name="Google Shape;482;p7"/>
          <p:cNvSpPr txBox="1"/>
          <p:nvPr>
            <p:ph idx="1" type="body"/>
          </p:nvPr>
        </p:nvSpPr>
        <p:spPr>
          <a:xfrm>
            <a:off x="846138" y="1745505"/>
            <a:ext cx="5664390" cy="3847911"/>
          </a:xfrm>
          <a:prstGeom prst="rect">
            <a:avLst/>
          </a:prstGeom>
          <a:noFill/>
          <a:ln>
            <a:noFill/>
          </a:ln>
        </p:spPr>
        <p:txBody>
          <a:bodyPr anchorCtr="0" anchor="t" bIns="45700" lIns="45700" spcFirstLastPara="1" rIns="45700" wrap="square" tIns="45700">
            <a:normAutofit/>
          </a:bodyPr>
          <a:lstStyle/>
          <a:p>
            <a:pPr indent="-234950" lvl="0" marL="234950" rtl="0" algn="l">
              <a:lnSpc>
                <a:spcPct val="100000"/>
              </a:lnSpc>
              <a:spcBef>
                <a:spcPts val="600"/>
              </a:spcBef>
              <a:spcAft>
                <a:spcPts val="0"/>
              </a:spcAft>
              <a:buClr>
                <a:srgbClr val="0081A5"/>
              </a:buClr>
              <a:buSzPts val="2600"/>
              <a:buFont typeface="Arial"/>
              <a:buChar char="•"/>
            </a:pPr>
            <a:r>
              <a:rPr lang="en-US" sz="2100">
                <a:solidFill>
                  <a:schemeClr val="dk1"/>
                </a:solidFill>
              </a:rPr>
              <a:t>Приклад сценарію з Інструкцій з кейс-менеджменту IA GBV CM</a:t>
            </a:r>
            <a:endParaRPr/>
          </a:p>
          <a:p>
            <a:pPr indent="-234950" lvl="0" marL="234950" rtl="0" algn="l">
              <a:lnSpc>
                <a:spcPct val="100000"/>
              </a:lnSpc>
              <a:spcBef>
                <a:spcPts val="600"/>
              </a:spcBef>
              <a:spcAft>
                <a:spcPts val="0"/>
              </a:spcAft>
              <a:buClr>
                <a:srgbClr val="0081A5"/>
              </a:buClr>
              <a:buSzPts val="2600"/>
              <a:buFont typeface="Arial"/>
              <a:buChar char="•"/>
            </a:pPr>
            <a:r>
              <a:rPr lang="en-US" sz="2100">
                <a:solidFill>
                  <a:schemeClr val="dk1"/>
                </a:solidFill>
              </a:rPr>
              <a:t>Чітко все пояснюйте постраждалим на першому етапі процесу кейс-менеджменту у випадках ГЗН.</a:t>
            </a:r>
            <a:endParaRPr/>
          </a:p>
          <a:p>
            <a:pPr indent="-234950" lvl="0" marL="234950" rtl="0" algn="l">
              <a:lnSpc>
                <a:spcPct val="100000"/>
              </a:lnSpc>
              <a:spcBef>
                <a:spcPts val="600"/>
              </a:spcBef>
              <a:spcAft>
                <a:spcPts val="0"/>
              </a:spcAft>
              <a:buClr>
                <a:srgbClr val="0081A5"/>
              </a:buClr>
              <a:buSzPts val="2600"/>
              <a:buFont typeface="Arial"/>
              <a:buChar char="•"/>
            </a:pPr>
            <a:r>
              <a:rPr lang="en-US" sz="2100">
                <a:solidFill>
                  <a:schemeClr val="dk1"/>
                </a:solidFill>
              </a:rPr>
              <a:t>Навчайте перекладачів.</a:t>
            </a:r>
            <a:endParaRPr/>
          </a:p>
          <a:p>
            <a:pPr indent="-234950" lvl="0" marL="234950" rtl="0" algn="l">
              <a:lnSpc>
                <a:spcPct val="100000"/>
              </a:lnSpc>
              <a:spcBef>
                <a:spcPts val="600"/>
              </a:spcBef>
              <a:spcAft>
                <a:spcPts val="0"/>
              </a:spcAft>
              <a:buClr>
                <a:srgbClr val="0081A5"/>
              </a:buClr>
              <a:buSzPts val="2600"/>
              <a:buFont typeface="Arial"/>
              <a:buChar char="•"/>
            </a:pPr>
            <a:r>
              <a:rPr lang="en-US" sz="2100">
                <a:solidFill>
                  <a:schemeClr val="dk1"/>
                </a:solidFill>
              </a:rPr>
              <a:t>Ознайомтесь з інструкціями CCS (Послуги з догляду за дітьми), коли діти та батьки не дають згоди на надання послуг.</a:t>
            </a:r>
            <a:endParaRPr sz="2100"/>
          </a:p>
        </p:txBody>
      </p:sp>
      <p:pic>
        <p:nvPicPr>
          <p:cNvPr descr="https://lh3.googleusercontent.com/PIzwfPkfr8pmTOlC6XgytxgOwvaZRiT5tM5xbWEcz1VNSQerl_u_N03lCiLO2RadTBNWBiUm_rYAS3eRGSOK0GKRptEWmhDejOv7gXMP_D47w-rZ9vNB1CTLPgiXbwwlQ5q4QLQHgxck6sNfWw" id="483" name="Google Shape;483;p7"/>
          <p:cNvPicPr preferRelativeResize="0"/>
          <p:nvPr/>
        </p:nvPicPr>
        <p:blipFill rotWithShape="1">
          <a:blip r:embed="rId3">
            <a:alphaModFix/>
          </a:blip>
          <a:srcRect b="0" l="0" r="0" t="0"/>
          <a:stretch/>
        </p:blipFill>
        <p:spPr>
          <a:xfrm>
            <a:off x="6664771" y="2450805"/>
            <a:ext cx="4690103" cy="2737662"/>
          </a:xfrm>
          <a:prstGeom prst="rect">
            <a:avLst/>
          </a:prstGeom>
          <a:noFill/>
          <a:ln>
            <a:noFill/>
          </a:ln>
        </p:spPr>
      </p:pic>
      <p:sp>
        <p:nvSpPr>
          <p:cNvPr id="484" name="Google Shape;484;p7"/>
          <p:cNvSpPr txBox="1"/>
          <p:nvPr/>
        </p:nvSpPr>
        <p:spPr>
          <a:xfrm>
            <a:off x="691900" y="5238001"/>
            <a:ext cx="11119200" cy="1754700"/>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Поясніть постраждалим, що якщо вони скажуть вам, що кривдник — працівник гуманітарної організації, вам доведеться повідомити про інцидент, і це може призвести до розслідування іншою особою в організації</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
          <p:cNvSpPr txBox="1"/>
          <p:nvPr>
            <p:ph type="title"/>
          </p:nvPr>
        </p:nvSpPr>
        <p:spPr>
          <a:xfrm>
            <a:off x="457200" y="204215"/>
            <a:ext cx="11353799" cy="1136341"/>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SzPts val="1400"/>
              <a:buNone/>
            </a:pPr>
            <a:r>
              <a:rPr lang="en-US"/>
              <a:t>ОБОВ'ЯЗКОВЕ ПОВІДОМЛЕННЯ </a:t>
            </a:r>
            <a:endParaRPr/>
          </a:p>
        </p:txBody>
      </p:sp>
      <p:sp>
        <p:nvSpPr>
          <p:cNvPr id="491" name="Google Shape;491;p8"/>
          <p:cNvSpPr txBox="1"/>
          <p:nvPr>
            <p:ph idx="1" type="body"/>
          </p:nvPr>
        </p:nvSpPr>
        <p:spPr>
          <a:xfrm>
            <a:off x="895922" y="1773936"/>
            <a:ext cx="10223182" cy="4022725"/>
          </a:xfrm>
          <a:prstGeom prst="rect">
            <a:avLst/>
          </a:prstGeom>
          <a:noFill/>
          <a:ln>
            <a:noFill/>
          </a:ln>
        </p:spPr>
        <p:txBody>
          <a:bodyPr anchorCtr="0" anchor="t" bIns="45700" lIns="45700" spcFirstLastPara="1" rIns="45700" wrap="square" tIns="45700">
            <a:noAutofit/>
          </a:bodyPr>
          <a:lstStyle/>
          <a:p>
            <a:pPr indent="0" lvl="0" marL="0" rtl="0" algn="l">
              <a:lnSpc>
                <a:spcPct val="110000"/>
              </a:lnSpc>
              <a:spcBef>
                <a:spcPts val="0"/>
              </a:spcBef>
              <a:spcAft>
                <a:spcPts val="0"/>
              </a:spcAft>
              <a:buSzPts val="2400"/>
              <a:buNone/>
            </a:pPr>
            <a:r>
              <a:rPr lang="en-US">
                <a:solidFill>
                  <a:schemeClr val="dk1"/>
                </a:solidFill>
              </a:rPr>
              <a:t>Обов'язкове повідомлення відноситься до законів, політик або практик, які вимагають від осіб повідомляти про відомі або підозрювані випадки кримінальних правопорушень правоохоронним органам, включаючи випадки сексуального насильства, експлуатації та наруги, незалежно від того, чи дає постраждала особа згоду на подання повідомлення.</a:t>
            </a:r>
            <a:endParaRPr/>
          </a:p>
          <a:p>
            <a:pPr indent="-457200" lvl="0" marL="457200" rtl="0" algn="l">
              <a:lnSpc>
                <a:spcPct val="110000"/>
              </a:lnSpc>
              <a:spcBef>
                <a:spcPts val="1400"/>
              </a:spcBef>
              <a:spcAft>
                <a:spcPts val="0"/>
              </a:spcAft>
              <a:buSzPts val="2400"/>
              <a:buFont typeface="Libre Franklin Medium"/>
              <a:buAutoNum type="arabicPeriod"/>
            </a:pPr>
            <a:r>
              <a:rPr lang="en-US">
                <a:solidFill>
                  <a:schemeClr val="dk1"/>
                </a:solidFill>
              </a:rPr>
              <a:t>Повідомлення, що вимагається державами за законодавчими актами. У багатьох країнах обов'язкове повідомлення в основному стосується випадків насильства над дітьми та жорстокого поводження з неповнолітніми.  </a:t>
            </a:r>
            <a:endParaRPr/>
          </a:p>
          <a:p>
            <a:pPr indent="-457200" lvl="0" marL="457200" rtl="0" algn="l">
              <a:lnSpc>
                <a:spcPct val="110000"/>
              </a:lnSpc>
              <a:spcBef>
                <a:spcPts val="1400"/>
              </a:spcBef>
              <a:spcAft>
                <a:spcPts val="0"/>
              </a:spcAft>
              <a:buSzPts val="2400"/>
              <a:buFont typeface="Libre Franklin Medium"/>
              <a:buAutoNum type="arabicPeriod"/>
            </a:pPr>
            <a:r>
              <a:rPr lang="en-US"/>
              <a:t>Повідомлення про СЕН, скоєні гуманітарними працівниками та працівниками в сфері розвитку або миротворцями, а також про інші порушення Кодексу поведінки.</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9"/>
          <p:cNvSpPr txBox="1"/>
          <p:nvPr>
            <p:ph type="title"/>
          </p:nvPr>
        </p:nvSpPr>
        <p:spPr>
          <a:xfrm>
            <a:off x="375016" y="204215"/>
            <a:ext cx="11435983" cy="1136341"/>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1400"/>
              <a:buNone/>
            </a:pPr>
            <a:r>
              <a:rPr lang="en-US" sz="3200"/>
              <a:t>РЕКОМЕНДАЦІЇ ЩОДО ОБОВ'ЯЗКОВОГО ПОВІДОМЛЕННЯ ПРО СЕН </a:t>
            </a:r>
            <a:r>
              <a:rPr lang="en-US" sz="3200">
                <a:solidFill>
                  <a:schemeClr val="lt1"/>
                </a:solidFill>
              </a:rPr>
              <a:t>В ГЗН КЕЙС-МЕНЕДЖМЕНТІ </a:t>
            </a:r>
            <a:endParaRPr sz="3200"/>
          </a:p>
        </p:txBody>
      </p:sp>
      <p:sp>
        <p:nvSpPr>
          <p:cNvPr id="498" name="Google Shape;498;p9"/>
          <p:cNvSpPr txBox="1"/>
          <p:nvPr>
            <p:ph idx="1" type="body"/>
          </p:nvPr>
        </p:nvSpPr>
        <p:spPr>
          <a:xfrm>
            <a:off x="869462" y="1815960"/>
            <a:ext cx="10194777" cy="4219080"/>
          </a:xfrm>
          <a:prstGeom prst="rect">
            <a:avLst/>
          </a:prstGeom>
          <a:noFill/>
          <a:ln>
            <a:noFill/>
          </a:ln>
        </p:spPr>
        <p:txBody>
          <a:bodyPr anchorCtr="0" anchor="t" bIns="45700" lIns="45700" spcFirstLastPara="1" rIns="45700" wrap="square" tIns="45700">
            <a:noAutofit/>
          </a:bodyPr>
          <a:lstStyle/>
          <a:p>
            <a:pPr indent="-152400" lvl="0" marL="90488" rtl="0" algn="l">
              <a:lnSpc>
                <a:spcPct val="110000"/>
              </a:lnSpc>
              <a:spcBef>
                <a:spcPts val="0"/>
              </a:spcBef>
              <a:spcAft>
                <a:spcPts val="0"/>
              </a:spcAft>
              <a:buClr>
                <a:srgbClr val="0081A5"/>
              </a:buClr>
              <a:buSzPts val="2400"/>
              <a:buFont typeface="Arial"/>
              <a:buChar char="•"/>
            </a:pPr>
            <a:r>
              <a:rPr lang="en-US" sz="2400"/>
              <a:t>Будьте орієнтованими на постраждалу особу, інформуючи її про обов'язкові вимоги щодо повідомлення до того, як буде надана будь-яка інформація про інцидент</a:t>
            </a:r>
            <a:endParaRPr/>
          </a:p>
          <a:p>
            <a:pPr indent="-152400" lvl="0" marL="90488" rtl="0" algn="l">
              <a:lnSpc>
                <a:spcPct val="110000"/>
              </a:lnSpc>
              <a:spcBef>
                <a:spcPts val="1400"/>
              </a:spcBef>
              <a:spcAft>
                <a:spcPts val="0"/>
              </a:spcAft>
              <a:buClr>
                <a:schemeClr val="dk2"/>
              </a:buClr>
              <a:buSzPts val="2400"/>
              <a:buFont typeface="Arial"/>
              <a:buChar char="•"/>
            </a:pPr>
            <a:r>
              <a:rPr lang="en-US" sz="2400"/>
              <a:t>Оцінюйте безпеку і негайно дійте, враховуючи критичні потреби</a:t>
            </a:r>
            <a:endParaRPr/>
          </a:p>
          <a:p>
            <a:pPr indent="-361950" lvl="1" marL="869950" rtl="0" algn="l">
              <a:lnSpc>
                <a:spcPct val="90000"/>
              </a:lnSpc>
              <a:spcBef>
                <a:spcPts val="400"/>
              </a:spcBef>
              <a:spcAft>
                <a:spcPts val="0"/>
              </a:spcAft>
              <a:buClr>
                <a:schemeClr val="dk2"/>
              </a:buClr>
              <a:buSzPts val="2000"/>
              <a:buFont typeface="Courier New"/>
              <a:buChar char="o"/>
            </a:pPr>
            <a:r>
              <a:rPr lang="en-US" sz="2000">
                <a:latin typeface="Arial"/>
                <a:ea typeface="Arial"/>
                <a:cs typeface="Arial"/>
                <a:sym typeface="Arial"/>
              </a:rPr>
              <a:t>Безпека постраждалої особи та кейс-менеджера є найважливішою</a:t>
            </a:r>
            <a:endParaRPr/>
          </a:p>
          <a:p>
            <a:pPr indent="-361950" lvl="1" marL="869950" rtl="0" algn="l">
              <a:lnSpc>
                <a:spcPct val="90000"/>
              </a:lnSpc>
              <a:spcBef>
                <a:spcPts val="400"/>
              </a:spcBef>
              <a:spcAft>
                <a:spcPts val="0"/>
              </a:spcAft>
              <a:buClr>
                <a:schemeClr val="dk2"/>
              </a:buClr>
              <a:buSzPts val="2000"/>
              <a:buFont typeface="Courier New"/>
              <a:buChar char="o"/>
            </a:pPr>
            <a:r>
              <a:rPr lang="en-US" sz="2000">
                <a:latin typeface="Arial"/>
                <a:ea typeface="Arial"/>
                <a:cs typeface="Arial"/>
                <a:sym typeface="Arial"/>
              </a:rPr>
              <a:t>Обговоріть ситуацію з керівником</a:t>
            </a:r>
            <a:endParaRPr/>
          </a:p>
          <a:p>
            <a:pPr indent="-361950" lvl="1" marL="869950" rtl="0" algn="l">
              <a:lnSpc>
                <a:spcPct val="90000"/>
              </a:lnSpc>
              <a:spcBef>
                <a:spcPts val="400"/>
              </a:spcBef>
              <a:spcAft>
                <a:spcPts val="0"/>
              </a:spcAft>
              <a:buClr>
                <a:schemeClr val="dk2"/>
              </a:buClr>
              <a:buSzPts val="2000"/>
              <a:buFont typeface="Courier New"/>
              <a:buChar char="o"/>
            </a:pPr>
            <a:r>
              <a:rPr lang="en-US" sz="2000">
                <a:latin typeface="Arial"/>
                <a:ea typeface="Arial"/>
                <a:cs typeface="Arial"/>
                <a:sym typeface="Arial"/>
              </a:rPr>
              <a:t>Контролюйте ситуацію під час проведення будь-яких розслідувальних заходів</a:t>
            </a:r>
            <a:endParaRPr sz="2400">
              <a:latin typeface="Arial"/>
              <a:ea typeface="Arial"/>
              <a:cs typeface="Arial"/>
              <a:sym typeface="Arial"/>
            </a:endParaRPr>
          </a:p>
          <a:p>
            <a:pPr indent="-454025" lvl="1" marL="471488" rtl="0" algn="l">
              <a:lnSpc>
                <a:spcPct val="90000"/>
              </a:lnSpc>
              <a:spcBef>
                <a:spcPts val="1000"/>
              </a:spcBef>
              <a:spcAft>
                <a:spcPts val="0"/>
              </a:spcAft>
              <a:buClr>
                <a:schemeClr val="dk2"/>
              </a:buClr>
              <a:buSzPts val="2400"/>
              <a:buFont typeface="Arial"/>
              <a:buChar char="•"/>
            </a:pPr>
            <a:r>
              <a:rPr lang="en-US" sz="2400">
                <a:latin typeface="Arial"/>
                <a:ea typeface="Arial"/>
                <a:cs typeface="Arial"/>
                <a:sym typeface="Arial"/>
              </a:rPr>
              <a:t>Оцінюйте медичні потреби і негайно дійте, враховуючи пріоритетні питання здоров'я.</a:t>
            </a:r>
            <a:endParaRPr>
              <a:latin typeface="Arial"/>
              <a:ea typeface="Arial"/>
              <a:cs typeface="Arial"/>
              <a:sym typeface="Arial"/>
            </a:endParaRPr>
          </a:p>
          <a:p>
            <a:pPr indent="0" lvl="1" marL="17463" rtl="0" algn="ctr">
              <a:lnSpc>
                <a:spcPct val="90000"/>
              </a:lnSpc>
              <a:spcBef>
                <a:spcPts val="1000"/>
              </a:spcBef>
              <a:spcAft>
                <a:spcPts val="0"/>
              </a:spcAft>
              <a:buClr>
                <a:srgbClr val="0081A5"/>
              </a:buClr>
              <a:buSzPts val="2600"/>
              <a:buNone/>
            </a:pPr>
            <a:r>
              <a:rPr b="1" i="1" lang="en-US" sz="2500">
                <a:solidFill>
                  <a:schemeClr val="dk1"/>
                </a:solidFill>
                <a:latin typeface="Arial"/>
                <a:ea typeface="Arial"/>
                <a:cs typeface="Arial"/>
                <a:sym typeface="Arial"/>
              </a:rPr>
              <a:t>Негайні потреби у безпеці та здоров'ї повинні мати пріоритет при врахуванні будь-яких вимог щодо обов'язкового повідомлення.</a:t>
            </a:r>
            <a:endParaRPr b="1" i="1" sz="17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IRC-Module-Template-V2">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IRC-Module-Template-V2">
  <a:themeElements>
    <a:clrScheme name="IRC">
      <a:dk1>
        <a:srgbClr val="000000"/>
      </a:dk1>
      <a:lt1>
        <a:srgbClr val="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RC-Module-Template-V2">
  <a:themeElements>
    <a:clrScheme name="IRC">
      <a:dk1>
        <a:srgbClr val="000000"/>
      </a:dk1>
      <a:lt1>
        <a:srgbClr val="FFFFFF"/>
      </a:lt1>
      <a:dk2>
        <a:srgbClr val="27282A"/>
      </a:dk2>
      <a:lt2>
        <a:srgbClr val="E7E6E6"/>
      </a:lt2>
      <a:accent1>
        <a:srgbClr val="0092BA"/>
      </a:accent1>
      <a:accent2>
        <a:srgbClr val="7CC5D1"/>
      </a:accent2>
      <a:accent3>
        <a:srgbClr val="E8722D"/>
      </a:accent3>
      <a:accent4>
        <a:srgbClr val="7D357C"/>
      </a:accent4>
      <a:accent5>
        <a:srgbClr val="829E3D"/>
      </a:accent5>
      <a:accent6>
        <a:srgbClr val="F3C317"/>
      </a:accent6>
      <a:hlink>
        <a:srgbClr val="0092BA"/>
      </a:hlink>
      <a:folHlink>
        <a:srgbClr val="7D35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2016-02-24T17:55:23Z</dcterms:created>
  <dc:creator>Jessica Dalpe</dc:creator>
</cp:coreProperties>
</file>