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3.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45" r:id="rId2"/>
    <p:sldMasterId id="2147483762" r:id="rId3"/>
    <p:sldMasterId id="2147483787" r:id="rId4"/>
  </p:sldMasterIdLst>
  <p:notesMasterIdLst>
    <p:notesMasterId r:id="rId14"/>
  </p:notesMasterIdLst>
  <p:sldIdLst>
    <p:sldId id="313" r:id="rId5"/>
    <p:sldId id="311" r:id="rId6"/>
    <p:sldId id="312" r:id="rId7"/>
    <p:sldId id="307" r:id="rId8"/>
    <p:sldId id="308" r:id="rId9"/>
    <p:sldId id="301" r:id="rId10"/>
    <p:sldId id="302" r:id="rId11"/>
    <p:sldId id="303" r:id="rId12"/>
    <p:sldId id="31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 id="2" name="IRCAdmin" initials="I"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8" autoAdjust="0"/>
    <p:restoredTop sz="60212" autoAdjust="0"/>
  </p:normalViewPr>
  <p:slideViewPr>
    <p:cSldViewPr snapToGrid="0">
      <p:cViewPr varScale="1">
        <p:scale>
          <a:sx n="58" d="100"/>
          <a:sy n="58" d="100"/>
        </p:scale>
        <p:origin x="-1662" y="-96"/>
      </p:cViewPr>
      <p:guideLst>
        <p:guide orient="horz" pos="2160"/>
        <p:guide pos="3840"/>
      </p:guideLst>
    </p:cSldViewPr>
  </p:slideViewPr>
  <p:notesTextViewPr>
    <p:cViewPr>
      <p:scale>
        <a:sx n="1" d="1"/>
        <a:sy n="1" d="1"/>
      </p:scale>
      <p:origin x="0" y="0"/>
    </p:cViewPr>
  </p:notesTextViewPr>
  <p:notesViewPr>
    <p:cSldViewPr snapToGrid="0">
      <p:cViewPr varScale="1">
        <p:scale>
          <a:sx n="77" d="100"/>
          <a:sy n="77" d="100"/>
        </p:scale>
        <p:origin x="-32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5E37B0-271D-45B1-A356-56940B81EBCA}" type="doc">
      <dgm:prSet loTypeId="urn:microsoft.com/office/officeart/2005/8/layout/cycle6" loCatId="process" qsTypeId="urn:microsoft.com/office/officeart/2005/8/quickstyle/simple1" qsCatId="simple" csTypeId="urn:microsoft.com/office/officeart/2005/8/colors/colorful5" csCatId="colorful" phldr="1"/>
      <dgm:spPr/>
      <dgm:t>
        <a:bodyPr/>
        <a:lstStyle/>
        <a:p>
          <a:endParaRPr lang="en-US"/>
        </a:p>
      </dgm:t>
    </dgm:pt>
    <dgm:pt modelId="{FE662C53-0A70-40B8-80A4-53B1A5063590}">
      <dgm:prSet/>
      <dgm:spPr/>
      <dgm:t>
        <a:bodyPr/>
        <a:lstStyle/>
        <a:p>
          <a:pPr rtl="0"/>
          <a:r>
            <a:rPr lang="fr-FR" dirty="0">
              <a:latin typeface="Open Sans" pitchFamily="34" charset="0"/>
            </a:rPr>
            <a:t>Ouvert au partage d'idées et d'opinions</a:t>
          </a:r>
        </a:p>
      </dgm:t>
    </dgm:pt>
    <dgm:pt modelId="{573F120B-68FF-4608-9091-095351BF2D2D}" type="parTrans" cxnId="{C1AF8413-AB26-4158-AD35-254D48532E43}">
      <dgm:prSet/>
      <dgm:spPr/>
      <dgm:t>
        <a:bodyPr/>
        <a:lstStyle/>
        <a:p>
          <a:endParaRPr lang="en-US">
            <a:latin typeface="Open Sans" pitchFamily="34" charset="0"/>
            <a:ea typeface="Open Sans" pitchFamily="34" charset="0"/>
            <a:cs typeface="Open Sans" pitchFamily="34" charset="0"/>
          </a:endParaRPr>
        </a:p>
      </dgm:t>
    </dgm:pt>
    <dgm:pt modelId="{2896705D-E738-4983-B8BD-BBBCE143C613}" type="sibTrans" cxnId="{C1AF8413-AB26-4158-AD35-254D48532E43}">
      <dgm:prSet/>
      <dgm:spPr/>
      <dgm:t>
        <a:bodyPr/>
        <a:lstStyle/>
        <a:p>
          <a:endParaRPr lang="en-US">
            <a:latin typeface="Open Sans" pitchFamily="34" charset="0"/>
            <a:ea typeface="Open Sans" pitchFamily="34" charset="0"/>
            <a:cs typeface="Open Sans" pitchFamily="34" charset="0"/>
          </a:endParaRPr>
        </a:p>
      </dgm:t>
    </dgm:pt>
    <dgm:pt modelId="{15FF202E-99D5-4D55-AAED-EDDA2F560D88}">
      <dgm:prSet/>
      <dgm:spPr/>
      <dgm:t>
        <a:bodyPr/>
        <a:lstStyle/>
        <a:p>
          <a:pPr rtl="0"/>
          <a:r>
            <a:rPr lang="fr-FR" dirty="0">
              <a:latin typeface="Open Sans" pitchFamily="34" charset="0"/>
            </a:rPr>
            <a:t>Environnement dans lequel on ne porte aucun jugement</a:t>
          </a:r>
        </a:p>
      </dgm:t>
    </dgm:pt>
    <dgm:pt modelId="{6959FD3D-C55C-4E3E-BB84-B3A301D7489C}" type="parTrans" cxnId="{F7DF265E-9066-4F8C-B15C-173C2257E139}">
      <dgm:prSet/>
      <dgm:spPr/>
      <dgm:t>
        <a:bodyPr/>
        <a:lstStyle/>
        <a:p>
          <a:endParaRPr lang="en-US">
            <a:latin typeface="Open Sans" pitchFamily="34" charset="0"/>
            <a:ea typeface="Open Sans" pitchFamily="34" charset="0"/>
            <a:cs typeface="Open Sans" pitchFamily="34" charset="0"/>
          </a:endParaRPr>
        </a:p>
      </dgm:t>
    </dgm:pt>
    <dgm:pt modelId="{36D1A752-867F-4ACC-BB7C-2958EA416726}" type="sibTrans" cxnId="{F7DF265E-9066-4F8C-B15C-173C2257E139}">
      <dgm:prSet/>
      <dgm:spPr/>
      <dgm:t>
        <a:bodyPr/>
        <a:lstStyle/>
        <a:p>
          <a:endParaRPr lang="en-US">
            <a:latin typeface="Open Sans" pitchFamily="34" charset="0"/>
            <a:ea typeface="Open Sans" pitchFamily="34" charset="0"/>
            <a:cs typeface="Open Sans" pitchFamily="34" charset="0"/>
          </a:endParaRPr>
        </a:p>
      </dgm:t>
    </dgm:pt>
    <dgm:pt modelId="{DF91234E-1D59-466D-BFC3-1E74A51C5D93}">
      <dgm:prSet/>
      <dgm:spPr/>
      <dgm:t>
        <a:bodyPr/>
        <a:lstStyle/>
        <a:p>
          <a:pPr rtl="0"/>
          <a:r>
            <a:rPr lang="fr-FR">
              <a:latin typeface="Open Sans" pitchFamily="34" charset="0"/>
            </a:rPr>
            <a:t>Sécurité du groupe</a:t>
          </a:r>
        </a:p>
      </dgm:t>
    </dgm:pt>
    <dgm:pt modelId="{740D2CE7-6971-43A0-85DC-F3B4E090C1A4}" type="parTrans" cxnId="{D7F5F9CD-4D84-4E93-A1C6-AAF97F57F2CB}">
      <dgm:prSet/>
      <dgm:spPr/>
      <dgm:t>
        <a:bodyPr/>
        <a:lstStyle/>
        <a:p>
          <a:endParaRPr lang="en-US">
            <a:latin typeface="Open Sans" pitchFamily="34" charset="0"/>
            <a:ea typeface="Open Sans" pitchFamily="34" charset="0"/>
            <a:cs typeface="Open Sans" pitchFamily="34" charset="0"/>
          </a:endParaRPr>
        </a:p>
      </dgm:t>
    </dgm:pt>
    <dgm:pt modelId="{46D78DA0-3F89-4790-95F4-328634BE950B}" type="sibTrans" cxnId="{D7F5F9CD-4D84-4E93-A1C6-AAF97F57F2CB}">
      <dgm:prSet/>
      <dgm:spPr/>
      <dgm:t>
        <a:bodyPr/>
        <a:lstStyle/>
        <a:p>
          <a:endParaRPr lang="en-US">
            <a:latin typeface="Open Sans" pitchFamily="34" charset="0"/>
            <a:ea typeface="Open Sans" pitchFamily="34" charset="0"/>
            <a:cs typeface="Open Sans" pitchFamily="34" charset="0"/>
          </a:endParaRPr>
        </a:p>
      </dgm:t>
    </dgm:pt>
    <dgm:pt modelId="{437160B6-C35A-2A42-A56A-1D2F33C8621E}" type="pres">
      <dgm:prSet presAssocID="{2B5E37B0-271D-45B1-A356-56940B81EBCA}" presName="cycle" presStyleCnt="0">
        <dgm:presLayoutVars>
          <dgm:dir/>
          <dgm:resizeHandles val="exact"/>
        </dgm:presLayoutVars>
      </dgm:prSet>
      <dgm:spPr/>
      <dgm:t>
        <a:bodyPr/>
        <a:lstStyle/>
        <a:p>
          <a:endParaRPr lang="bg-BG"/>
        </a:p>
      </dgm:t>
    </dgm:pt>
    <dgm:pt modelId="{E582C1D9-F86A-0D42-83AF-65AC83112248}" type="pres">
      <dgm:prSet presAssocID="{FE662C53-0A70-40B8-80A4-53B1A5063590}" presName="node" presStyleLbl="node1" presStyleIdx="0" presStyleCnt="3">
        <dgm:presLayoutVars>
          <dgm:bulletEnabled val="1"/>
        </dgm:presLayoutVars>
      </dgm:prSet>
      <dgm:spPr/>
      <dgm:t>
        <a:bodyPr/>
        <a:lstStyle/>
        <a:p>
          <a:endParaRPr lang="bg-BG"/>
        </a:p>
      </dgm:t>
    </dgm:pt>
    <dgm:pt modelId="{47C22DDE-514D-A748-8004-67593DBF050D}" type="pres">
      <dgm:prSet presAssocID="{FE662C53-0A70-40B8-80A4-53B1A5063590}" presName="spNode" presStyleCnt="0"/>
      <dgm:spPr/>
    </dgm:pt>
    <dgm:pt modelId="{E539A6C1-B907-F340-AB04-A713DD4DB2C2}" type="pres">
      <dgm:prSet presAssocID="{2896705D-E738-4983-B8BD-BBBCE143C613}" presName="sibTrans" presStyleLbl="sibTrans1D1" presStyleIdx="0" presStyleCnt="3"/>
      <dgm:spPr/>
      <dgm:t>
        <a:bodyPr/>
        <a:lstStyle/>
        <a:p>
          <a:endParaRPr lang="bg-BG"/>
        </a:p>
      </dgm:t>
    </dgm:pt>
    <dgm:pt modelId="{02DC457F-E33E-E841-BFC5-489D9C0C9621}" type="pres">
      <dgm:prSet presAssocID="{15FF202E-99D5-4D55-AAED-EDDA2F560D88}" presName="node" presStyleLbl="node1" presStyleIdx="1" presStyleCnt="3" custRadScaleRad="98337" custRadScaleInc="-32513">
        <dgm:presLayoutVars>
          <dgm:bulletEnabled val="1"/>
        </dgm:presLayoutVars>
      </dgm:prSet>
      <dgm:spPr/>
      <dgm:t>
        <a:bodyPr/>
        <a:lstStyle/>
        <a:p>
          <a:endParaRPr lang="bg-BG"/>
        </a:p>
      </dgm:t>
    </dgm:pt>
    <dgm:pt modelId="{59AC16EC-71AA-7242-B4C8-C9F0F067B288}" type="pres">
      <dgm:prSet presAssocID="{15FF202E-99D5-4D55-AAED-EDDA2F560D88}" presName="spNode" presStyleCnt="0"/>
      <dgm:spPr/>
    </dgm:pt>
    <dgm:pt modelId="{33B1DD8E-EDD4-B94D-BD71-3DE961DA4795}" type="pres">
      <dgm:prSet presAssocID="{36D1A752-867F-4ACC-BB7C-2958EA416726}" presName="sibTrans" presStyleLbl="sibTrans1D1" presStyleIdx="1" presStyleCnt="3"/>
      <dgm:spPr/>
      <dgm:t>
        <a:bodyPr/>
        <a:lstStyle/>
        <a:p>
          <a:endParaRPr lang="bg-BG"/>
        </a:p>
      </dgm:t>
    </dgm:pt>
    <dgm:pt modelId="{8186E04C-C418-5949-89E2-34D1AE665E44}" type="pres">
      <dgm:prSet presAssocID="{DF91234E-1D59-466D-BFC3-1E74A51C5D93}" presName="node" presStyleLbl="node1" presStyleIdx="2" presStyleCnt="3" custRadScaleRad="104915" custRadScaleInc="38259">
        <dgm:presLayoutVars>
          <dgm:bulletEnabled val="1"/>
        </dgm:presLayoutVars>
      </dgm:prSet>
      <dgm:spPr/>
      <dgm:t>
        <a:bodyPr/>
        <a:lstStyle/>
        <a:p>
          <a:endParaRPr lang="bg-BG"/>
        </a:p>
      </dgm:t>
    </dgm:pt>
    <dgm:pt modelId="{D123704E-6A7C-2D4F-8ED5-7A08C29F6B50}" type="pres">
      <dgm:prSet presAssocID="{DF91234E-1D59-466D-BFC3-1E74A51C5D93}" presName="spNode" presStyleCnt="0"/>
      <dgm:spPr/>
    </dgm:pt>
    <dgm:pt modelId="{A2316CF7-CAC0-8B48-A685-4DD6209C8F76}" type="pres">
      <dgm:prSet presAssocID="{46D78DA0-3F89-4790-95F4-328634BE950B}" presName="sibTrans" presStyleLbl="sibTrans1D1" presStyleIdx="2" presStyleCnt="3"/>
      <dgm:spPr/>
      <dgm:t>
        <a:bodyPr/>
        <a:lstStyle/>
        <a:p>
          <a:endParaRPr lang="bg-BG"/>
        </a:p>
      </dgm:t>
    </dgm:pt>
  </dgm:ptLst>
  <dgm:cxnLst>
    <dgm:cxn modelId="{8E52799C-A58E-8944-8628-474BAC05040C}" type="presOf" srcId="{DF91234E-1D59-466D-BFC3-1E74A51C5D93}" destId="{8186E04C-C418-5949-89E2-34D1AE665E44}" srcOrd="0" destOrd="0" presId="urn:microsoft.com/office/officeart/2005/8/layout/cycle6"/>
    <dgm:cxn modelId="{CB7E282C-247C-FA4A-884F-808690AC199B}" type="presOf" srcId="{2B5E37B0-271D-45B1-A356-56940B81EBCA}" destId="{437160B6-C35A-2A42-A56A-1D2F33C8621E}" srcOrd="0" destOrd="0" presId="urn:microsoft.com/office/officeart/2005/8/layout/cycle6"/>
    <dgm:cxn modelId="{F7DF265E-9066-4F8C-B15C-173C2257E139}" srcId="{2B5E37B0-271D-45B1-A356-56940B81EBCA}" destId="{15FF202E-99D5-4D55-AAED-EDDA2F560D88}" srcOrd="1" destOrd="0" parTransId="{6959FD3D-C55C-4E3E-BB84-B3A301D7489C}" sibTransId="{36D1A752-867F-4ACC-BB7C-2958EA416726}"/>
    <dgm:cxn modelId="{B8178AA1-2864-494B-8272-A259268489F0}" type="presOf" srcId="{46D78DA0-3F89-4790-95F4-328634BE950B}" destId="{A2316CF7-CAC0-8B48-A685-4DD6209C8F76}" srcOrd="0" destOrd="0" presId="urn:microsoft.com/office/officeart/2005/8/layout/cycle6"/>
    <dgm:cxn modelId="{97855A7B-0F78-8D49-B977-7011215CFC13}" type="presOf" srcId="{2896705D-E738-4983-B8BD-BBBCE143C613}" destId="{E539A6C1-B907-F340-AB04-A713DD4DB2C2}" srcOrd="0" destOrd="0" presId="urn:microsoft.com/office/officeart/2005/8/layout/cycle6"/>
    <dgm:cxn modelId="{D7F5F9CD-4D84-4E93-A1C6-AAF97F57F2CB}" srcId="{2B5E37B0-271D-45B1-A356-56940B81EBCA}" destId="{DF91234E-1D59-466D-BFC3-1E74A51C5D93}" srcOrd="2" destOrd="0" parTransId="{740D2CE7-6971-43A0-85DC-F3B4E090C1A4}" sibTransId="{46D78DA0-3F89-4790-95F4-328634BE950B}"/>
    <dgm:cxn modelId="{A958CE6F-2979-AC44-BCAF-10750C975028}" type="presOf" srcId="{36D1A752-867F-4ACC-BB7C-2958EA416726}" destId="{33B1DD8E-EDD4-B94D-BD71-3DE961DA4795}" srcOrd="0" destOrd="0" presId="urn:microsoft.com/office/officeart/2005/8/layout/cycle6"/>
    <dgm:cxn modelId="{40DF5FC5-F5B6-BF45-B173-57A468FDFDF0}" type="presOf" srcId="{15FF202E-99D5-4D55-AAED-EDDA2F560D88}" destId="{02DC457F-E33E-E841-BFC5-489D9C0C9621}" srcOrd="0" destOrd="0" presId="urn:microsoft.com/office/officeart/2005/8/layout/cycle6"/>
    <dgm:cxn modelId="{C1AF8413-AB26-4158-AD35-254D48532E43}" srcId="{2B5E37B0-271D-45B1-A356-56940B81EBCA}" destId="{FE662C53-0A70-40B8-80A4-53B1A5063590}" srcOrd="0" destOrd="0" parTransId="{573F120B-68FF-4608-9091-095351BF2D2D}" sibTransId="{2896705D-E738-4983-B8BD-BBBCE143C613}"/>
    <dgm:cxn modelId="{9C0A21B9-0EDA-3C42-899C-18E27BA8B59B}" type="presOf" srcId="{FE662C53-0A70-40B8-80A4-53B1A5063590}" destId="{E582C1D9-F86A-0D42-83AF-65AC83112248}" srcOrd="0" destOrd="0" presId="urn:microsoft.com/office/officeart/2005/8/layout/cycle6"/>
    <dgm:cxn modelId="{A7DE8522-1F97-734C-8E37-68C25F585C64}" type="presParOf" srcId="{437160B6-C35A-2A42-A56A-1D2F33C8621E}" destId="{E582C1D9-F86A-0D42-83AF-65AC83112248}" srcOrd="0" destOrd="0" presId="urn:microsoft.com/office/officeart/2005/8/layout/cycle6"/>
    <dgm:cxn modelId="{3CBEFFBF-CB11-4B4B-A0BA-61FA43DBCC72}" type="presParOf" srcId="{437160B6-C35A-2A42-A56A-1D2F33C8621E}" destId="{47C22DDE-514D-A748-8004-67593DBF050D}" srcOrd="1" destOrd="0" presId="urn:microsoft.com/office/officeart/2005/8/layout/cycle6"/>
    <dgm:cxn modelId="{CD499BE2-71BB-1F42-9353-7B40D66FB10E}" type="presParOf" srcId="{437160B6-C35A-2A42-A56A-1D2F33C8621E}" destId="{E539A6C1-B907-F340-AB04-A713DD4DB2C2}" srcOrd="2" destOrd="0" presId="urn:microsoft.com/office/officeart/2005/8/layout/cycle6"/>
    <dgm:cxn modelId="{BB575CAF-9277-844A-9ABD-C855E1E4554F}" type="presParOf" srcId="{437160B6-C35A-2A42-A56A-1D2F33C8621E}" destId="{02DC457F-E33E-E841-BFC5-489D9C0C9621}" srcOrd="3" destOrd="0" presId="urn:microsoft.com/office/officeart/2005/8/layout/cycle6"/>
    <dgm:cxn modelId="{BA8142F1-B310-4743-AB26-E55367EC8124}" type="presParOf" srcId="{437160B6-C35A-2A42-A56A-1D2F33C8621E}" destId="{59AC16EC-71AA-7242-B4C8-C9F0F067B288}" srcOrd="4" destOrd="0" presId="urn:microsoft.com/office/officeart/2005/8/layout/cycle6"/>
    <dgm:cxn modelId="{7CF061D4-B466-F147-8FE7-0CA15A85F068}" type="presParOf" srcId="{437160B6-C35A-2A42-A56A-1D2F33C8621E}" destId="{33B1DD8E-EDD4-B94D-BD71-3DE961DA4795}" srcOrd="5" destOrd="0" presId="urn:microsoft.com/office/officeart/2005/8/layout/cycle6"/>
    <dgm:cxn modelId="{12494AD8-5EDD-C141-BAED-E8E10FE1624C}" type="presParOf" srcId="{437160B6-C35A-2A42-A56A-1D2F33C8621E}" destId="{8186E04C-C418-5949-89E2-34D1AE665E44}" srcOrd="6" destOrd="0" presId="urn:microsoft.com/office/officeart/2005/8/layout/cycle6"/>
    <dgm:cxn modelId="{C5494DAC-3230-0840-91D8-63538DE843F9}" type="presParOf" srcId="{437160B6-C35A-2A42-A56A-1D2F33C8621E}" destId="{D123704E-6A7C-2D4F-8ED5-7A08C29F6B50}" srcOrd="7" destOrd="0" presId="urn:microsoft.com/office/officeart/2005/8/layout/cycle6"/>
    <dgm:cxn modelId="{CF6E9107-4710-F449-B47E-16AF4882920B}" type="presParOf" srcId="{437160B6-C35A-2A42-A56A-1D2F33C8621E}" destId="{A2316CF7-CAC0-8B48-A685-4DD6209C8F76}" srcOrd="8"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82C1D9-F86A-0D42-83AF-65AC83112248}">
      <dsp:nvSpPr>
        <dsp:cNvPr id="0" name=""/>
        <dsp:cNvSpPr/>
      </dsp:nvSpPr>
      <dsp:spPr>
        <a:xfrm>
          <a:off x="4003562" y="685"/>
          <a:ext cx="2306454" cy="1499195"/>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fr-FR" sz="2200" kern="1200" dirty="0">
              <a:latin typeface="Open Sans" pitchFamily="34" charset="0"/>
            </a:rPr>
            <a:t>Ouvert au partage d'idées et d'opinions</a:t>
          </a:r>
        </a:p>
      </dsp:txBody>
      <dsp:txXfrm>
        <a:off x="4076747" y="73870"/>
        <a:ext cx="2160084" cy="1352825"/>
      </dsp:txXfrm>
    </dsp:sp>
    <dsp:sp modelId="{E539A6C1-B907-F340-AB04-A713DD4DB2C2}">
      <dsp:nvSpPr>
        <dsp:cNvPr id="0" name=""/>
        <dsp:cNvSpPr/>
      </dsp:nvSpPr>
      <dsp:spPr>
        <a:xfrm>
          <a:off x="3120583" y="724672"/>
          <a:ext cx="4001455" cy="4001455"/>
        </a:xfrm>
        <a:custGeom>
          <a:avLst/>
          <a:gdLst/>
          <a:ahLst/>
          <a:cxnLst/>
          <a:rect l="0" t="0" r="0" b="0"/>
          <a:pathLst>
            <a:path>
              <a:moveTo>
                <a:pt x="3202811" y="401382"/>
              </a:moveTo>
              <a:arcTo wR="2000727" hR="2000727" stAng="18415733" swAng="2899469"/>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2DC457F-E33E-E841-BFC5-489D9C0C9621}">
      <dsp:nvSpPr>
        <dsp:cNvPr id="0" name=""/>
        <dsp:cNvSpPr/>
      </dsp:nvSpPr>
      <dsp:spPr>
        <a:xfrm>
          <a:off x="5885102" y="2576471"/>
          <a:ext cx="2306454" cy="1499195"/>
        </a:xfrm>
        <a:prstGeom prst="roundRect">
          <a:avLst/>
        </a:prstGeom>
        <a:solidFill>
          <a:schemeClr val="accent5">
            <a:hueOff val="-1548259"/>
            <a:satOff val="15522"/>
            <a:lumOff val="-1078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fr-FR" sz="2200" kern="1200" dirty="0">
              <a:latin typeface="Open Sans" pitchFamily="34" charset="0"/>
            </a:rPr>
            <a:t>Environnement dans lequel on ne porte aucun jugement</a:t>
          </a:r>
        </a:p>
      </dsp:txBody>
      <dsp:txXfrm>
        <a:off x="5958287" y="2649656"/>
        <a:ext cx="2160084" cy="1352825"/>
      </dsp:txXfrm>
    </dsp:sp>
    <dsp:sp modelId="{33B1DD8E-EDD4-B94D-BD71-3DE961DA4795}">
      <dsp:nvSpPr>
        <dsp:cNvPr id="0" name=""/>
        <dsp:cNvSpPr/>
      </dsp:nvSpPr>
      <dsp:spPr>
        <a:xfrm>
          <a:off x="3069536" y="799197"/>
          <a:ext cx="4001455" cy="4001455"/>
        </a:xfrm>
        <a:custGeom>
          <a:avLst/>
          <a:gdLst/>
          <a:ahLst/>
          <a:cxnLst/>
          <a:rect l="0" t="0" r="0" b="0"/>
          <a:pathLst>
            <a:path>
              <a:moveTo>
                <a:pt x="3521898" y="3300325"/>
              </a:moveTo>
              <a:arcTo wR="2000727" hR="2000727" stAng="2430517" swAng="6032785"/>
            </a:path>
          </a:pathLst>
        </a:custGeom>
        <a:noFill/>
        <a:ln w="9525" cap="flat" cmpd="sng" algn="ctr">
          <a:solidFill>
            <a:schemeClr val="accent5">
              <a:hueOff val="-1548259"/>
              <a:satOff val="15522"/>
              <a:lumOff val="-10784"/>
              <a:alphaOff val="0"/>
            </a:schemeClr>
          </a:solidFill>
          <a:prstDash val="solid"/>
        </a:ln>
        <a:effectLst/>
      </dsp:spPr>
      <dsp:style>
        <a:lnRef idx="1">
          <a:scrgbClr r="0" g="0" b="0"/>
        </a:lnRef>
        <a:fillRef idx="0">
          <a:scrgbClr r="0" g="0" b="0"/>
        </a:fillRef>
        <a:effectRef idx="0">
          <a:scrgbClr r="0" g="0" b="0"/>
        </a:effectRef>
        <a:fontRef idx="minor"/>
      </dsp:style>
    </dsp:sp>
    <dsp:sp modelId="{8186E04C-C418-5949-89E2-34D1AE665E44}">
      <dsp:nvSpPr>
        <dsp:cNvPr id="0" name=""/>
        <dsp:cNvSpPr/>
      </dsp:nvSpPr>
      <dsp:spPr>
        <a:xfrm>
          <a:off x="1973172" y="2533940"/>
          <a:ext cx="2306454" cy="1499195"/>
        </a:xfrm>
        <a:prstGeom prst="roundRect">
          <a:avLst/>
        </a:prstGeom>
        <a:solidFill>
          <a:schemeClr val="accent5">
            <a:hueOff val="-3096518"/>
            <a:satOff val="31044"/>
            <a:lumOff val="-2156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fr-FR" sz="2200" kern="1200">
              <a:latin typeface="Open Sans" pitchFamily="34" charset="0"/>
            </a:rPr>
            <a:t>Sécurité du groupe</a:t>
          </a:r>
        </a:p>
      </dsp:txBody>
      <dsp:txXfrm>
        <a:off x="2046357" y="2607125"/>
        <a:ext cx="2160084" cy="1352825"/>
      </dsp:txXfrm>
    </dsp:sp>
    <dsp:sp modelId="{A2316CF7-CAC0-8B48-A685-4DD6209C8F76}">
      <dsp:nvSpPr>
        <dsp:cNvPr id="0" name=""/>
        <dsp:cNvSpPr/>
      </dsp:nvSpPr>
      <dsp:spPr>
        <a:xfrm>
          <a:off x="3048129" y="821310"/>
          <a:ext cx="4001455" cy="4001455"/>
        </a:xfrm>
        <a:custGeom>
          <a:avLst/>
          <a:gdLst/>
          <a:ahLst/>
          <a:cxnLst/>
          <a:rect l="0" t="0" r="0" b="0"/>
          <a:pathLst>
            <a:path>
              <a:moveTo>
                <a:pt x="23367" y="1695835"/>
              </a:moveTo>
              <a:arcTo wR="2000727" hR="2000727" stAng="11325930" swAng="2955058"/>
            </a:path>
          </a:pathLst>
        </a:custGeom>
        <a:noFill/>
        <a:ln w="9525" cap="flat" cmpd="sng" algn="ctr">
          <a:solidFill>
            <a:schemeClr val="accent5">
              <a:hueOff val="-3096518"/>
              <a:satOff val="31044"/>
              <a:lumOff val="-21569"/>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14456-DEEF-4972-B698-60218FD09197}" type="datetimeFigureOut">
              <a:rPr lang="en-US" smtClean="0"/>
              <a:pPr/>
              <a:t>9/8/2017</a:t>
            </a:fld>
            <a:endParaRPr lang="fr-F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0BC76-76F8-4FB8-83AB-63CD4BC2D091}" type="slidenum">
              <a:rPr lang="en-US" smtClean="0"/>
              <a:pPr/>
              <a:t>‹#›</a:t>
            </a:fld>
            <a:endParaRPr lang="fr-FR" dirty="0"/>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smtClean="0"/>
              <a:t>Remarque :  Il s'agit simplement d'une diapositive de couverture. Elle ne fait pas partie des diapositives numérotées dans le Guide du formateur.  </a:t>
            </a:r>
          </a:p>
          <a:p>
            <a:pPr eaLnBrk="1" hangingPunct="1">
              <a:spcBef>
                <a:spcPct val="0"/>
              </a:spcBef>
            </a:pPr>
            <a:endParaRPr lang="fr-FR"/>
          </a:p>
        </p:txBody>
      </p:sp>
      <p:sp>
        <p:nvSpPr>
          <p:cNvPr id="33796" name="Slide Number Placeholder 3"/>
          <p:cNvSpPr>
            <a:spLocks noGrp="1"/>
          </p:cNvSpPr>
          <p:nvPr>
            <p:ph type="sldNum" sz="quarter" idx="5"/>
          </p:nvPr>
        </p:nvSpPr>
        <p:spPr bwMode="auto">
          <a:noFill/>
          <a:ln>
            <a:miter lim="800000"/>
            <a:headEnd/>
            <a:tailEnd/>
          </a:ln>
        </p:spPr>
        <p:txBody>
          <a:bodyPr/>
          <a:lstStyle/>
          <a:p>
            <a:fld id="{30426365-481A-43C3-962F-966B4A7F4431}" type="slidenum">
              <a:rPr lang="en-US">
                <a:solidFill>
                  <a:prstClr val="black"/>
                </a:solidFill>
              </a:rPr>
              <a:pPr/>
              <a:t>1</a:t>
            </a:fld>
            <a:endParaRPr lang="fr-FR">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mtClean="0"/>
              <a:t>Souhaitez la bienvenue à tout le monde (formateur, présentez-vous et, si vous le souhaitez, demandez aux participants de se présenter également). </a:t>
            </a:r>
            <a:endParaRPr lang="fr-FR" sz="1200" b="1"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Vue d'ensemble - Accueil, présentation</a:t>
            </a:r>
            <a:endParaRPr lang="fr-FR" sz="1200" b="1"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Objectifs de la formation</a:t>
            </a:r>
          </a:p>
          <a:p>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Présenter la formation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Présenter les formateurs et les participants</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Examiner le programme, la structure et le processus de formation</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Durée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 heure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Matériel</a:t>
            </a:r>
            <a:endParaRPr lang="fr-FR" sz="1200" kern="1200" dirty="0">
              <a:solidFill>
                <a:schemeClr val="tx1"/>
              </a:solidFill>
              <a:effectLst/>
              <a:latin typeface="+mn-lt"/>
              <a:ea typeface="+mn-ea"/>
              <a:cs typeface="+mn-cs"/>
            </a:endParaRPr>
          </a:p>
          <a:p>
            <a:pPr lvl="0"/>
            <a:r>
              <a:rPr lang="fr-FR" sz="1200" kern="1200" dirty="0">
                <a:solidFill>
                  <a:schemeClr val="tx1"/>
                </a:solidFill>
                <a:effectLst/>
                <a:latin typeface="+mn-lt"/>
              </a:rPr>
              <a:t>Programmes des participants </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 </a:t>
            </a:r>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rPr>
              <a:t>Préparation</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Imprimez les documents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une feuille de flip chart intitulée « Parking » pour les questions en suspend</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une feuille de flip chart intitulée « Attentes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une feuille de flip chart intitulée « Conventions du groupe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Préparez la salle </a:t>
            </a:r>
            <a:endParaRPr lang="fr-FR" sz="1200" kern="1200" dirty="0">
              <a:solidFill>
                <a:schemeClr val="tx1"/>
              </a:solidFill>
              <a:effectLst/>
              <a:latin typeface="+mn-lt"/>
              <a:ea typeface="+mn-ea"/>
              <a:cs typeface="+mn-cs"/>
            </a:endParaRPr>
          </a:p>
          <a:p>
            <a:pPr marL="171450" lvl="0" indent="-171450">
              <a:buFont typeface="Arial" charset="0"/>
              <a:buChar char="•"/>
            </a:pPr>
            <a:r>
              <a:rPr lang="fr-FR" sz="1200" kern="1200" dirty="0">
                <a:solidFill>
                  <a:schemeClr val="tx1"/>
                </a:solidFill>
                <a:effectLst/>
                <a:latin typeface="+mn-lt"/>
              </a:rPr>
              <a:t>Revoyez les diapositives et les notes du formateur </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Programme</a:t>
            </a:r>
            <a:endParaRPr lang="fr-FR" sz="1200" kern="1200" dirty="0">
              <a:solidFill>
                <a:schemeClr val="tx1"/>
              </a:solidFill>
              <a:effectLst/>
              <a:latin typeface="+mn-lt"/>
              <a:ea typeface="+mn-ea"/>
              <a:cs typeface="+mn-cs"/>
            </a:endParaRPr>
          </a:p>
          <a:p>
            <a:endParaRPr lang="fr-FR" sz="1200" b="1"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Accueil, objectifs de la session (1-2)</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20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Présentations (3)</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Objectifs et attentes de la formation (4)</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Vue d'ensemble de la formation (5)</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10</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Conventions du groupe (6)</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rPr>
              <a:t>5</a:t>
            </a:r>
            <a:r>
              <a:rPr lang="fr-FR" smtClean="0"/>
              <a:t> </a:t>
            </a:r>
            <a:r>
              <a:rPr lang="fr-FR" sz="1200" kern="1200" baseline="0" dirty="0">
                <a:solidFill>
                  <a:schemeClr val="tx1"/>
                </a:solidFill>
                <a:effectLst/>
                <a:latin typeface="+mn-lt"/>
              </a:rPr>
              <a:t>minutes – </a:t>
            </a:r>
            <a:r>
              <a:rPr lang="fr-FR" sz="1200" kern="1200" dirty="0">
                <a:solidFill>
                  <a:schemeClr val="tx1"/>
                </a:solidFill>
                <a:effectLst/>
                <a:latin typeface="+mn-lt"/>
              </a:rPr>
              <a:t>Questions d'ordre pratique (7)</a:t>
            </a:r>
          </a:p>
          <a:p>
            <a:endParaRPr lang="fr-FR" sz="1200" b="1" kern="1200" dirty="0">
              <a:solidFill>
                <a:schemeClr val="tx1"/>
              </a:solidFill>
              <a:effectLst/>
              <a:latin typeface="+mn-lt"/>
              <a:ea typeface="+mn-ea"/>
              <a:cs typeface="+mn-cs"/>
            </a:endParaRPr>
          </a:p>
          <a:p>
            <a:r>
              <a:rPr lang="fr-FR" sz="1200" b="1" kern="1200" dirty="0">
                <a:solidFill>
                  <a:schemeClr val="tx1"/>
                </a:solidFill>
                <a:effectLst/>
                <a:latin typeface="+mn-lt"/>
              </a:rPr>
              <a:t>Soumettez le</a:t>
            </a:r>
            <a:r>
              <a:rPr lang="fr-FR" smtClean="0"/>
              <a:t> </a:t>
            </a:r>
            <a:r>
              <a:rPr lang="fr-FR" sz="1200" b="1" kern="1200" dirty="0">
                <a:solidFill>
                  <a:schemeClr val="tx1"/>
                </a:solidFill>
                <a:effectLst/>
                <a:latin typeface="+mn-lt"/>
              </a:rPr>
              <a:t>test préliminaire (vous aurez besoin de 20 à 30 minutes pour le test préliminaire)</a:t>
            </a:r>
            <a:endParaRPr lang="fr-FR" sz="1200" b="1" kern="1200" dirty="0">
              <a:solidFill>
                <a:schemeClr val="tx1"/>
              </a:solidFill>
              <a:effectLst/>
              <a:latin typeface="+mn-lt"/>
              <a:ea typeface="+mn-ea"/>
              <a:cs typeface="+mn-cs"/>
            </a:endParaRPr>
          </a:p>
          <a:p>
            <a:pPr eaLnBrk="1" hangingPunct="1">
              <a:spcBef>
                <a:spcPct val="0"/>
              </a:spcBef>
            </a:pPr>
            <a:endParaRPr lang="fr-FR" b="1" dirty="0"/>
          </a:p>
        </p:txBody>
      </p:sp>
      <p:sp>
        <p:nvSpPr>
          <p:cNvPr id="30723" name="Slide Number Placeholder 3"/>
          <p:cNvSpPr>
            <a:spLocks noGrp="1"/>
          </p:cNvSpPr>
          <p:nvPr>
            <p:ph type="sldNum" sz="quarter" idx="5"/>
          </p:nvPr>
        </p:nvSpPr>
        <p:spPr bwMode="auto">
          <a:noFill/>
          <a:ln>
            <a:miter lim="800000"/>
            <a:headEnd/>
            <a:tailEnd/>
          </a:ln>
        </p:spPr>
        <p:txBody>
          <a:bodyPr/>
          <a:lstStyle/>
          <a:p>
            <a:fld id="{852FA020-EEF9-4D5A-B123-353B53D84BC6}" type="slidenum">
              <a:rPr lang="en-US"/>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mtClean="0"/>
              <a:t>Nos objectifs pour cette session sont les suivants :</a:t>
            </a:r>
          </a:p>
          <a:p>
            <a:pPr marL="171450" lvl="0" indent="-171450" rtl="0">
              <a:buFont typeface="Arial" charset="0"/>
              <a:buChar char="•"/>
            </a:pPr>
            <a:r>
              <a:rPr lang="fr-FR" smtClean="0"/>
              <a:t>Présenter la formation </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fr-FR" smtClean="0"/>
              <a:t>Présenter les participants et les formateurs</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fr-FR" smtClean="0"/>
              <a:t>Examiner le programme, la structure et le processus de formation</a:t>
            </a:r>
          </a:p>
          <a:p>
            <a:pPr eaLnBrk="1" hangingPunct="1">
              <a:spcBef>
                <a:spcPct val="0"/>
              </a:spcBef>
            </a:pPr>
            <a:endParaRPr lang="fr-FR" dirty="0"/>
          </a:p>
          <a:p>
            <a:pPr eaLnBrk="1" hangingPunct="1">
              <a:spcBef>
                <a:spcPct val="0"/>
              </a:spcBef>
            </a:pPr>
            <a:endParaRPr lang="fr-FR" dirty="0"/>
          </a:p>
        </p:txBody>
      </p:sp>
      <p:sp>
        <p:nvSpPr>
          <p:cNvPr id="30723" name="Slide Number Placeholder 3"/>
          <p:cNvSpPr>
            <a:spLocks noGrp="1"/>
          </p:cNvSpPr>
          <p:nvPr>
            <p:ph type="sldNum" sz="quarter" idx="5"/>
          </p:nvPr>
        </p:nvSpPr>
        <p:spPr bwMode="auto">
          <a:noFill/>
          <a:ln>
            <a:miter lim="800000"/>
            <a:headEnd/>
            <a:tailEnd/>
          </a:ln>
        </p:spPr>
        <p:txBody>
          <a:bodyPr/>
          <a:lstStyle/>
          <a:p>
            <a:fld id="{852FA020-EEF9-4D5A-B123-353B53D84BC6}" type="slidenum">
              <a:rPr lang="en-US">
                <a:solidFill>
                  <a:prstClr val="black"/>
                </a:solidFill>
              </a:rPr>
              <a:pPr/>
              <a:t>3</a:t>
            </a:fld>
            <a:endParaRPr lang="fr-FR">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fr-FR" smtClean="0"/>
              <a:t>Avant de commencer à parler de la formation en elle-même, nous allons apprendre à nous connaître un peu mieux. J'aimerais que chacun se présente en indiquant son nom, son poste et une chose intéressante le concernant (que les autres ne connaissent peut-être pas). </a:t>
            </a:r>
          </a:p>
          <a:p>
            <a:pPr eaLnBrk="1" hangingPunct="1">
              <a:spcBef>
                <a:spcPct val="0"/>
              </a:spcBef>
            </a:pPr>
            <a:endParaRPr lang="fr-FR" b="1" dirty="0"/>
          </a:p>
        </p:txBody>
      </p:sp>
      <p:sp>
        <p:nvSpPr>
          <p:cNvPr id="25604" name="Slide Number Placeholder 3"/>
          <p:cNvSpPr>
            <a:spLocks noGrp="1"/>
          </p:cNvSpPr>
          <p:nvPr>
            <p:ph type="sldNum" sz="quarter" idx="5"/>
          </p:nvPr>
        </p:nvSpPr>
        <p:spPr bwMode="auto">
          <a:noFill/>
          <a:ln>
            <a:miter lim="800000"/>
            <a:headEnd/>
            <a:tailEnd/>
          </a:ln>
        </p:spPr>
        <p:txBody>
          <a:bodyPr/>
          <a:lstStyle/>
          <a:p>
            <a:fld id="{6914649C-E9B0-4245-926B-357C3FCAE959}" type="slidenum">
              <a:rPr lang="en-US"/>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1" kern="1200" dirty="0">
                <a:solidFill>
                  <a:schemeClr val="tx1"/>
                </a:solidFill>
                <a:effectLst/>
                <a:latin typeface="+mn-lt"/>
              </a:rPr>
              <a:t>*Adaptez les objectifs détaillés ici selon que vous faites une formation préliminaire pour des participants qui n'ont aucune expérience de la gestion des cas, ou que vous animez des formations de révision pour des intervenants expérimentés*</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rPr>
              <a:t>Le principal objectif de cette formation est de développer sa compréhension et ses compétences en gestion des cas des survivantes de violences basées sur le genre. Pour appuyer cette démarche, la formation a également pour but de mieux comprendre les VBG, leurs causes et conséquences, ainsi que les cadres théoriques sous-jacents et les approches axées sur les survivantes.</a:t>
            </a:r>
            <a:endParaRPr lang="fr-FR" sz="1200" kern="1200" dirty="0">
              <a:solidFill>
                <a:schemeClr val="tx1"/>
              </a:solidFill>
              <a:effectLst/>
              <a:latin typeface="+mn-lt"/>
              <a:ea typeface="+mn-ea"/>
              <a:cs typeface="+mn-cs"/>
            </a:endParaRPr>
          </a:p>
          <a:p>
            <a:endParaRPr lang="fr-FR" baseline="0" dirty="0"/>
          </a:p>
          <a:p>
            <a:r>
              <a:rPr lang="fr-FR" smtClean="0"/>
              <a:t>Avant de commencer, j'aimerais m'assurer que nous sommes tous sur la même longueur d'onde en ce qui concerne les attentes par rapport à cette formation. </a:t>
            </a:r>
            <a:r>
              <a:rPr lang="fr-FR" b="1" baseline="0" dirty="0">
                <a:solidFill>
                  <a:schemeClr val="tx1"/>
                </a:solidFill>
              </a:rPr>
              <a:t>*Distribuez des Post-it* </a:t>
            </a:r>
            <a:r>
              <a:rPr lang="fr-FR" smtClean="0"/>
              <a:t>Veuillez prendre quelques Post-it et noter sur chacun d'eux l'une de vos attentes par rapport à cette semaine. Par exemple, d'ici la fin de cette semaine, j'aimerais... Une fois que vous les avez notées, veuillez les coller sur la feuille de flip chart intitulée « Attentes ». Je les examinerai pendant la journée, et nous en discuterons s'il y a des attentes auxquelles nous ne pourrons vraisemblablement pas répondre pendant cette formation. </a:t>
            </a:r>
          </a:p>
          <a:p>
            <a:endParaRPr lang="fr-FR" baseline="0" dirty="0"/>
          </a:p>
          <a:p>
            <a:r>
              <a:rPr lang="fr-FR" b="1" baseline="0" dirty="0"/>
              <a:t>*Ramassez les Post-it avant la fin de la journée et examinez-les. S'il y a des attentes qui font clairement partie du processus de formation, conservez-les pour les revoir au moment de la conclusion. S'il y a des attentes qui ne figurent pas dans le plan de formation mais qui pourraient en faire partie, réfléchissez à la façon de les inclure. S'il y a des attentes qui sont clairement hors du cadre de la formation, indiquez-le aux participants au moment de la conclusion à la fin de la journée. Si possible, discutez de la façon dont ces questions seront traitées à l'avenir.*</a:t>
            </a:r>
          </a:p>
          <a:p>
            <a:pPr eaLnBrk="1" hangingPunct="1">
              <a:spcBef>
                <a:spcPct val="0"/>
              </a:spcBef>
            </a:pPr>
            <a:endParaRPr lang="fr-FR" b="1" dirty="0"/>
          </a:p>
        </p:txBody>
      </p:sp>
      <p:sp>
        <p:nvSpPr>
          <p:cNvPr id="27652" name="Slide Number Placeholder 3"/>
          <p:cNvSpPr>
            <a:spLocks noGrp="1"/>
          </p:cNvSpPr>
          <p:nvPr>
            <p:ph type="sldNum" sz="quarter" idx="5"/>
          </p:nvPr>
        </p:nvSpPr>
        <p:spPr bwMode="auto">
          <a:noFill/>
          <a:ln>
            <a:miter lim="800000"/>
            <a:headEnd/>
            <a:tailEnd/>
          </a:ln>
        </p:spPr>
        <p:txBody>
          <a:bodyPr/>
          <a:lstStyle/>
          <a:p>
            <a:fld id="{63308EB5-39CE-4BEE-95F8-47202DF183C2}" type="slidenum">
              <a:rPr lang="en-US"/>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*Insérez le programme ici. Discutez du programme de la semaine en général, et du programme de la journée 1 en particulier. Discutez des horaires des pauses et du déjeuner, du début de la journée, de la fin de la journée, etc. Demandez à des volontaires de vous aider à gérer ces horaires et à ramener les participants à l'heure dans la pièce. Présentez le « Parking ». *</a:t>
            </a:r>
          </a:p>
          <a:p>
            <a:endParaRPr lang="fr-FR" baseline="0" dirty="0"/>
          </a:p>
          <a:p>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6</a:t>
            </a:fld>
            <a:endParaRPr lang="fr-FR" dirty="0"/>
          </a:p>
        </p:txBody>
      </p:sp>
    </p:spTree>
    <p:extLst>
      <p:ext uri="{BB962C8B-B14F-4D97-AF65-F5344CB8AC3E}">
        <p14:creationId xmlns:p14="http://schemas.microsoft.com/office/powerpoint/2010/main" val="674734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mtClean="0"/>
              <a:t>Avant de commencer, nous allons établir quelques conventions concernant l'ensemble du groupe, portant sur la façon dont nous allons travailler ensemble aujourd'hui. Qui a des suggestions concernant les comportements à adopter pendant la formation ?</a:t>
            </a:r>
          </a:p>
          <a:p>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*Demandez aux participants de faire des suggestions, et notez-les sur une feuille de flip chart (avant de cliquer pour lancer l'animation de l'image). Demandez d'autres idées, en vous assurant que les notions de respect, de confidentialité et de participation ouverte sont mentionnées, et qu'elles sont réparties en fonction de leur mise en œuvre pratique (par exemple, « Comment cela se passe lorsque nous nous respectons les uns les autres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FR" smtClean="0"/>
              <a:t>Je vais évoquer quelques-unes des conventions du groupe qui sont réellement importantes. Cet espace de formation doit être un lieu sûr et ouvert pour chacun des participants, et nous voulons donc nous assurer que ces conventions sont respectées lorsque nous interagissons les uns avec les autres. Je vais maintenant vous demander de venir signer la feuille « Conventions du groupe » de manière à vous engager à les appliquer dans le cadre de notre travail ensemble. </a:t>
            </a:r>
            <a:endParaRPr lang="fr-FR" dirty="0"/>
          </a:p>
        </p:txBody>
      </p:sp>
      <p:sp>
        <p:nvSpPr>
          <p:cNvPr id="4" name="Slide Number Placeholder 3"/>
          <p:cNvSpPr>
            <a:spLocks noGrp="1"/>
          </p:cNvSpPr>
          <p:nvPr>
            <p:ph type="sldNum" sz="quarter" idx="10"/>
          </p:nvPr>
        </p:nvSpPr>
        <p:spPr/>
        <p:txBody>
          <a:bodyPr/>
          <a:lstStyle/>
          <a:p>
            <a:fld id="{5930BC76-76F8-4FB8-83AB-63CD4BC2D091}" type="slidenum">
              <a:rPr lang="en-US" smtClean="0"/>
              <a:pPr/>
              <a:t>7</a:t>
            </a:fld>
            <a:endParaRPr lang="fr-FR" dirty="0"/>
          </a:p>
        </p:txBody>
      </p:sp>
    </p:spTree>
    <p:extLst>
      <p:ext uri="{BB962C8B-B14F-4D97-AF65-F5344CB8AC3E}">
        <p14:creationId xmlns:p14="http://schemas.microsoft.com/office/powerpoint/2010/main" val="81418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 Examinez les questions d'ordre pratique. Indiquez aux participants où se trouvent les toilettes, où les pauses seront prises, et examinez les conventions relatives à l'utilisation des ordinateurs et des téléphones (par exemple, si des participants doivent envoyer un e-mail urgent, où pourront-ils le faire ?). C'est également le moment de revoir les dispositions concernant l'hébergement, les indemnités journalières, le transport, etc., le cas échéant.*</a:t>
            </a:r>
          </a:p>
        </p:txBody>
      </p:sp>
      <p:sp>
        <p:nvSpPr>
          <p:cNvPr id="4" name="Slide Number Placeholder 3"/>
          <p:cNvSpPr>
            <a:spLocks noGrp="1"/>
          </p:cNvSpPr>
          <p:nvPr>
            <p:ph type="sldNum" sz="quarter" idx="10"/>
          </p:nvPr>
        </p:nvSpPr>
        <p:spPr/>
        <p:txBody>
          <a:bodyPr/>
          <a:lstStyle/>
          <a:p>
            <a:fld id="{5930BC76-76F8-4FB8-83AB-63CD4BC2D091}" type="slidenum">
              <a:rPr lang="en-US" smtClean="0"/>
              <a:pPr/>
              <a:t>8</a:t>
            </a:fld>
            <a:endParaRPr lang="fr-FR" dirty="0"/>
          </a:p>
        </p:txBody>
      </p:sp>
    </p:spTree>
    <p:extLst>
      <p:ext uri="{BB962C8B-B14F-4D97-AF65-F5344CB8AC3E}">
        <p14:creationId xmlns:p14="http://schemas.microsoft.com/office/powerpoint/2010/main" val="8473600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mtClean="0"/>
              <a:t>Soumettez le test préliminaire</a:t>
            </a:r>
            <a:endParaRPr lang="fr-FR"/>
          </a:p>
        </p:txBody>
      </p:sp>
      <p:sp>
        <p:nvSpPr>
          <p:cNvPr id="4" name="Slide Number Placeholder 3"/>
          <p:cNvSpPr>
            <a:spLocks noGrp="1"/>
          </p:cNvSpPr>
          <p:nvPr>
            <p:ph type="sldNum" sz="quarter" idx="10"/>
          </p:nvPr>
        </p:nvSpPr>
        <p:spPr/>
        <p:txBody>
          <a:bodyPr/>
          <a:lstStyle/>
          <a:p>
            <a:fld id="{5930BC76-76F8-4FB8-83AB-63CD4BC2D091}" type="slidenum">
              <a:rPr lang="en-US" smtClean="0"/>
              <a:pPr/>
              <a:t>9</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Master" Target="../slideMasters/slideMaster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Master" Target="../slideMasters/slideMaster2.xml"/><Relationship Id="rId5" Type="http://schemas.openxmlformats.org/officeDocument/2006/relationships/image" Target="../media/image9.png"/><Relationship Id="rId4" Type="http://schemas.openxmlformats.org/officeDocument/2006/relationships/image" Target="../media/image11.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11.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23.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26.png"/></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11.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23.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26.png"/></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AD889DD0-DB4B-4BCB-A03F-F7553EA5F173}" type="datetimeFigureOut">
              <a:rPr lang="en-US" smtClean="0"/>
              <a:pPr/>
              <a:t>9/8/2017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3003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9/8/2017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val="3247820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9/8/2017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20504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3"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cxnSp>
        <p:nvCxnSpPr>
          <p:cNvPr id="5" name="Straight Connector 4"/>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6" name="Rectangle 5"/>
          <p:cNvSpPr/>
          <p:nvPr userDrawn="1"/>
        </p:nvSpPr>
        <p:spPr>
          <a:xfrm>
            <a:off x="592138" y="704850"/>
            <a:ext cx="10907712" cy="4205288"/>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7" name="Title 1"/>
          <p:cNvSpPr txBox="1">
            <a:spLocks/>
          </p:cNvSpPr>
          <p:nvPr userDrawn="1"/>
        </p:nvSpPr>
        <p:spPr>
          <a:xfrm>
            <a:off x="795338" y="2439988"/>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nSpc>
                <a:spcPct val="120000"/>
              </a:lnSpc>
              <a:defRPr/>
            </a:pPr>
            <a:r>
              <a:rPr lang="fr-FR" sz="2400" spc="0" dirty="0">
                <a:solidFill>
                  <a:srgbClr val="0092BA"/>
                </a:solidFill>
              </a:rPr>
              <a:t>Fournir des soins et des services de gestion des cas </a:t>
            </a:r>
          </a:p>
          <a:p>
            <a:pPr>
              <a:lnSpc>
                <a:spcPct val="120000"/>
              </a:lnSpc>
              <a:defRPr/>
            </a:pPr>
            <a:r>
              <a:rPr lang="fr-FR" sz="2400" spc="0" dirty="0">
                <a:solidFill>
                  <a:srgbClr val="0092BA"/>
                </a:solidFill>
              </a:rPr>
              <a:t>aux survivantes de violences basées sur le genre dans </a:t>
            </a:r>
          </a:p>
          <a:p>
            <a:pPr>
              <a:lnSpc>
                <a:spcPct val="120000"/>
              </a:lnSpc>
              <a:defRPr/>
            </a:pPr>
            <a:r>
              <a:rPr lang="fr-FR" sz="2400" spc="0" dirty="0">
                <a:solidFill>
                  <a:srgbClr val="0092BA"/>
                </a:solidFill>
              </a:rPr>
              <a:t>les situations de crise humanitaire</a:t>
            </a:r>
          </a:p>
        </p:txBody>
      </p:sp>
      <p:cxnSp>
        <p:nvCxnSpPr>
          <p:cNvPr id="8" name="Straight Connector 7"/>
          <p:cNvCxnSpPr/>
          <p:nvPr userDrawn="1"/>
        </p:nvCxnSpPr>
        <p:spPr>
          <a:xfrm>
            <a:off x="871538" y="4132263"/>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pic>
        <p:nvPicPr>
          <p:cNvPr id="9" name="Picture 12" descr="IRC-2017-box.jpg"/>
          <p:cNvPicPr>
            <a:picLocks noChangeAspect="1"/>
          </p:cNvPicPr>
          <p:nvPr userDrawn="1"/>
        </p:nvPicPr>
        <p:blipFill>
          <a:blip r:embed="rId3" cstate="print"/>
          <a:srcRect/>
          <a:stretch>
            <a:fillRect/>
          </a:stretch>
        </p:blipFill>
        <p:spPr bwMode="auto">
          <a:xfrm>
            <a:off x="9285288" y="2532063"/>
            <a:ext cx="1665287" cy="1173162"/>
          </a:xfrm>
          <a:prstGeom prst="rect">
            <a:avLst/>
          </a:prstGeom>
          <a:noFill/>
          <a:ln w="9525">
            <a:noFill/>
            <a:miter lim="800000"/>
            <a:headEnd/>
            <a:tailEnd/>
          </a:ln>
        </p:spPr>
      </p:pic>
      <p:sp>
        <p:nvSpPr>
          <p:cNvPr id="10" name="Title 1"/>
          <p:cNvSpPr txBox="1">
            <a:spLocks/>
          </p:cNvSpPr>
          <p:nvPr userDrawn="1"/>
        </p:nvSpPr>
        <p:spPr>
          <a:xfrm>
            <a:off x="795338" y="4189413"/>
            <a:ext cx="9534525" cy="466725"/>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nSpc>
                <a:spcPct val="120000"/>
              </a:lnSpc>
              <a:defRPr/>
            </a:pPr>
            <a:r>
              <a:rPr lang="fr-FR" sz="1800" spc="0" dirty="0">
                <a:solidFill>
                  <a:srgbClr val="0092BA"/>
                </a:solidFill>
                <a:latin typeface="Franklin Gothic Book"/>
              </a:rPr>
              <a:t>Première édition</a:t>
            </a:r>
          </a:p>
        </p:txBody>
      </p:sp>
      <p:sp>
        <p:nvSpPr>
          <p:cNvPr id="11" name="Title 1"/>
          <p:cNvSpPr txBox="1">
            <a:spLocks/>
          </p:cNvSpPr>
          <p:nvPr userDrawn="1"/>
        </p:nvSpPr>
        <p:spPr>
          <a:xfrm>
            <a:off x="809625" y="1028700"/>
            <a:ext cx="10591800" cy="1427163"/>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a:solidFill>
              <a:schemeClr val="accent4"/>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pic>
        <p:nvPicPr>
          <p:cNvPr id="6" name="Picture 8" descr="IRC-Checklist-1-02.png"/>
          <p:cNvPicPr>
            <a:picLocks noChangeAspect="1"/>
          </p:cNvPicPr>
          <p:nvPr userDrawn="1"/>
        </p:nvPicPr>
        <p:blipFill>
          <a:blip r:embed="rId4" cstate="print"/>
          <a:srcRect/>
          <a:stretch>
            <a:fillRect/>
          </a:stretch>
        </p:blipFill>
        <p:spPr bwMode="auto">
          <a:xfrm>
            <a:off x="1000125" y="2757488"/>
            <a:ext cx="654050" cy="890587"/>
          </a:xfrm>
          <a:prstGeom prst="rect">
            <a:avLst/>
          </a:prstGeom>
          <a:noFill/>
          <a:ln w="9525">
            <a:noFill/>
            <a:miter lim="800000"/>
            <a:headEnd/>
            <a:tailEnd/>
          </a:ln>
        </p:spPr>
      </p:pic>
      <p:sp>
        <p:nvSpPr>
          <p:cNvPr id="2" name="Title 1"/>
          <p:cNvSpPr>
            <a:spLocks noGrp="1"/>
          </p:cNvSpPr>
          <p:nvPr>
            <p:ph type="title"/>
          </p:nvPr>
        </p:nvSpPr>
        <p:spPr>
          <a:xfrm>
            <a:off x="1749778" y="2913548"/>
            <a:ext cx="3852334" cy="1545564"/>
          </a:xfrm>
        </p:spPr>
        <p:txBody>
          <a:bodyPr anchor="t"/>
          <a:lstStyle>
            <a:lvl1pPr algn="l">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1016000"/>
            <a:ext cx="4478866" cy="4898247"/>
          </a:xfrm>
        </p:spPr>
        <p:txBody>
          <a:bodyPr anchor="ctr">
            <a:normAutofit/>
          </a:bodyPr>
          <a:lstStyle>
            <a:lvl1pPr marL="457200" indent="-457200">
              <a:lnSpc>
                <a:spcPct val="110000"/>
              </a:lnSpc>
              <a:spcBef>
                <a:spcPts val="1200"/>
              </a:spcBef>
              <a:spcAft>
                <a:spcPts val="2400"/>
              </a:spcAft>
              <a:buSzPct val="100000"/>
              <a:buFontTx/>
              <a:buBlip>
                <a:blip r:embed="rId5"/>
              </a:buBlip>
              <a:defRPr sz="2400" spc="0"/>
            </a:lvl1pPr>
            <a:lvl2pPr marL="265176" indent="-137160">
              <a:buSzPct val="100000"/>
              <a:buFontTx/>
              <a:buBlip>
                <a:blip r:embed="rId6"/>
              </a:buBlip>
              <a:defRPr/>
            </a:lvl2pPr>
            <a:lvl3pPr marL="448056" indent="-137160">
              <a:buSzPct val="100000"/>
              <a:buFontTx/>
              <a:buBlip>
                <a:blip r:embed="rId6"/>
              </a:buBlip>
              <a:defRPr/>
            </a:lvl3pPr>
            <a:lvl4pPr marL="594360" indent="-137160">
              <a:buSzPct val="100000"/>
              <a:buFontTx/>
              <a:buBlip>
                <a:blip r:embed="rId6"/>
              </a:buBlip>
              <a:defRPr/>
            </a:lvl4pPr>
            <a:lvl5pPr marL="777240" indent="-137160">
              <a:buSzPct val="100000"/>
              <a:buFontTx/>
              <a:buBlip>
                <a:blip r:embed="rId6"/>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5"/>
              </a:buBlip>
              <a:defRPr/>
            </a:lvl2pPr>
            <a:lvl3pPr marL="448056" indent="-137160">
              <a:buSzPct val="100000"/>
              <a:buFontTx/>
              <a:buBlip>
                <a:blip r:embed="rId5"/>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a:solidFill>
                <a:schemeClr val="accent3"/>
              </a:solidFill>
            </a:ln>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9/8/2017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val="27116750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800" dirty="0">
                <a:solidFill>
                  <a:prstClr val="black"/>
                </a:solidFill>
              </a:rPr>
              <a:t>FORMATION INTER-AGENCE SUR LA GESTION DES CAS DE VIOLENCE BASÉE SUR LE GENRE</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D889DD0-DB4B-4BCB-A03F-F7553EA5F173}" type="datetimeFigureOut">
              <a:rPr lang="en-US" smtClean="0"/>
              <a:pPr/>
              <a:t>9/8/2017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73115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D889DD0-DB4B-4BCB-A03F-F7553EA5F173}" type="datetimeFigureOut">
              <a:rPr lang="en-US" smtClean="0"/>
              <a:pPr/>
              <a:t>9/8/2017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val="122378318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89320"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D889DD0-DB4B-4BCB-A03F-F7553EA5F173}" type="datetimeFigureOut">
              <a:rPr lang="en-US" smtClean="0"/>
              <a:pPr/>
              <a:t>9/8/2017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val="94774398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9912918"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defRPr/>
            </a:pPr>
            <a:r>
              <a:rPr lang="fr-FR" sz="3200" dirty="0">
                <a:solidFill>
                  <a:prstClr val="black"/>
                </a:solidFill>
              </a:rPr>
              <a:t>FORMATION INTER-AGENCE SUR LA GESTION DES CAS DE VIOLENCE BASÉE SUR LE GENRE</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D889DD0-DB4B-4BCB-A03F-F7553EA5F173}" type="datetimeFigureOut">
              <a:rPr lang="en-US" smtClean="0"/>
              <a:pPr/>
              <a:t>9/8/2017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val="2863926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889DD0-DB4B-4BCB-A03F-F7553EA5F173}" type="datetimeFigureOut">
              <a:rPr lang="en-US" smtClean="0"/>
              <a:pPr/>
              <a:t>9/8/2017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val="263035433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2800" dirty="0">
                <a:solidFill>
                  <a:prstClr val="white"/>
                </a:solidFill>
              </a:rPr>
              <a:t>Module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defRPr/>
            </a:pPr>
            <a:r>
              <a:rPr lang="fr-FR" sz="3200" spc="0" dirty="0">
                <a:solidFill>
                  <a:prstClr val="white"/>
                </a:solidFill>
                <a:latin typeface="Franklin Gothic Book"/>
              </a:rPr>
              <a:t>Cliquez pour modifier le sous-titre</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889DD0-DB4B-4BCB-A03F-F7553EA5F173}" type="datetimeFigureOut">
              <a:rPr lang="en-US" smtClean="0"/>
              <a:pPr/>
              <a:t>9/8/2017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val="1537018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D889DD0-DB4B-4BCB-A03F-F7553EA5F173}" type="datetimeFigureOut">
              <a:rPr lang="en-US" smtClean="0"/>
              <a:pPr/>
              <a:t>9/8/2017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dirty="0"/>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3132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theme" Target="../theme/theme3.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slideLayout" Target="../slideLayouts/slideLayout67.xml"/><Relationship Id="rId3" Type="http://schemas.openxmlformats.org/officeDocument/2006/relationships/slideLayout" Target="../slideLayouts/slideLayout52.xml"/><Relationship Id="rId21" Type="http://schemas.openxmlformats.org/officeDocument/2006/relationships/slideLayout" Target="../slideLayouts/slideLayout70.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slideLayout" Target="../slideLayouts/slideLayout66.xml"/><Relationship Id="rId25" Type="http://schemas.openxmlformats.org/officeDocument/2006/relationships/theme" Target="../theme/theme4.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slideLayout" Target="../slideLayouts/slideLayout69.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24" Type="http://schemas.openxmlformats.org/officeDocument/2006/relationships/slideLayout" Target="../slideLayouts/slideLayout73.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23" Type="http://schemas.openxmlformats.org/officeDocument/2006/relationships/slideLayout" Target="../slideLayouts/slideLayout72.xml"/><Relationship Id="rId10" Type="http://schemas.openxmlformats.org/officeDocument/2006/relationships/slideLayout" Target="../slideLayouts/slideLayout59.xml"/><Relationship Id="rId19" Type="http://schemas.openxmlformats.org/officeDocument/2006/relationships/slideLayout" Target="../slideLayouts/slideLayout68.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 Id="rId22"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D889DD0-DB4B-4BCB-A03F-F7553EA5F173}" type="datetimeFigureOut">
              <a:rPr lang="en-US" smtClean="0"/>
              <a:pPr/>
              <a:t>9/8/2017</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221DAA3-267E-42DA-921E-D4D14A9FF054}" type="slidenum">
              <a:rPr lang="en-US" smtClean="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213170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61" r:id="rId12"/>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CB61FFD-854F-463D-9472-AABB69DE5DE0}" type="datetimeFigureOut">
              <a:rPr lang="en-US">
                <a:ea typeface="MS PGothic" pitchFamily="34" charset="-128"/>
              </a:rPr>
              <a:pPr fontAlgn="base">
                <a:spcBef>
                  <a:spcPct val="0"/>
                </a:spcBef>
                <a:spcAft>
                  <a:spcPct val="0"/>
                </a:spcAft>
                <a:defRPr/>
              </a:pPr>
              <a:t>9/8/2017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B9ED1762-88ED-4B5E-BE10-EFC2EF0652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j-cs"/>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n-cs"/>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n-cs"/>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n-cs"/>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n-cs"/>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F6B96CD4-C2EC-4877-BF53-C5A3F47B989F}" type="datetimeFigureOut">
              <a:rPr lang="en-US" smtClean="0">
                <a:ea typeface="MS PGothic" pitchFamily="34" charset="-128"/>
              </a:rPr>
              <a:pPr fontAlgn="base">
                <a:spcBef>
                  <a:spcPct val="0"/>
                </a:spcBef>
                <a:spcAft>
                  <a:spcPct val="0"/>
                </a:spcAft>
              </a:pPr>
              <a:t>9/8/2017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C926D98C-9BCC-4D7D-BF00-5F2383A1F562}" type="slidenum">
              <a:rPr lang="en-US" smtClean="0">
                <a:ea typeface="MS PGothic" pitchFamily="34" charset="-128"/>
              </a:rPr>
              <a:pPr fontAlgn="base">
                <a:spcBef>
                  <a:spcPct val="0"/>
                </a:spcBef>
                <a:spcAft>
                  <a:spcPct val="0"/>
                </a:spcAft>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 id="2147483780" r:id="rId18"/>
    <p:sldLayoutId id="2147483781" r:id="rId19"/>
    <p:sldLayoutId id="2147483782" r:id="rId20"/>
    <p:sldLayoutId id="2147483783" r:id="rId21"/>
    <p:sldLayoutId id="2147483784" r:id="rId22"/>
    <p:sldLayoutId id="2147483785" r:id="rId23"/>
    <p:sldLayoutId id="2147483786"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9/8/2017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 id="2147483801" r:id="rId14"/>
    <p:sldLayoutId id="2147483802" r:id="rId15"/>
    <p:sldLayoutId id="2147483803" r:id="rId16"/>
    <p:sldLayoutId id="2147483804" r:id="rId17"/>
    <p:sldLayoutId id="2147483805" r:id="rId18"/>
    <p:sldLayoutId id="2147483806" r:id="rId19"/>
    <p:sldLayoutId id="2147483807" r:id="rId20"/>
    <p:sldLayoutId id="2147483808" r:id="rId21"/>
    <p:sldLayoutId id="2147483809" r:id="rId22"/>
    <p:sldLayoutId id="2147483810" r:id="rId23"/>
    <p:sldLayoutId id="2147483811"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xml"/><Relationship Id="rId1" Type="http://schemas.openxmlformats.org/officeDocument/2006/relationships/slideLayout" Target="../slideLayouts/slideLayout5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28122" y="1481387"/>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3400" b="1" dirty="0">
                <a:latin typeface="Arial" panose="020B0604020202020204" pitchFamily="34" charset="0"/>
              </a:rPr>
              <a:t>FORMATION INTER-AGENCE SUR LA GESTION DES CAS DE VIOLENCE BASÉE SUR LE GENRE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eaLnBrk="1" fontAlgn="auto" hangingPunct="1">
              <a:spcAft>
                <a:spcPts val="0"/>
              </a:spcAft>
              <a:defRPr/>
            </a:pPr>
            <a:r>
              <a:rPr lang="fr-FR" dirty="0">
                <a:latin typeface="Franklin Gothic Medium" pitchFamily="34" charset="0"/>
              </a:rPr>
              <a:t>ACCUEIL ET PRÉSENTATION</a:t>
            </a:r>
          </a:p>
        </p:txBody>
      </p:sp>
      <p:sp>
        <p:nvSpPr>
          <p:cNvPr id="5" name="Text Placeholder 4"/>
          <p:cNvSpPr>
            <a:spLocks noGrp="1"/>
          </p:cNvSpPr>
          <p:nvPr>
            <p:ph type="body" sz="quarter" idx="10"/>
          </p:nvPr>
        </p:nvSpPr>
        <p:spPr>
          <a:xfrm>
            <a:off x="973138" y="1270000"/>
            <a:ext cx="10329862" cy="720725"/>
          </a:xfrm>
        </p:spPr>
        <p:txBody>
          <a:bodyPr/>
          <a:lstStyle/>
          <a:p>
            <a:pPr>
              <a:buFont typeface="Tw Cen MT" charset="0"/>
              <a:buChar char=" "/>
              <a:defRPr/>
            </a:pPr>
            <a:endParaRPr lang="en-US" dirty="0"/>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dirty="0"/>
          </a:p>
        </p:txBody>
      </p:sp>
      <p:cxnSp>
        <p:nvCxnSpPr>
          <p:cNvPr id="7" name="Straight Connector 6"/>
          <p:cNvCxnSpPr/>
          <p:nvPr/>
        </p:nvCxnSpPr>
        <p:spPr>
          <a:xfrm>
            <a:off x="1062990" y="407066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chemeClr val="accent1"/>
            </a:solidFill>
          </a:ln>
        </p:spPr>
        <p:txBody>
          <a:bodyPr/>
          <a:lstStyle/>
          <a:p>
            <a:pPr eaLnBrk="1" fontAlgn="auto" hangingPunct="1">
              <a:spcAft>
                <a:spcPts val="0"/>
              </a:spcAft>
              <a:defRPr/>
            </a:pPr>
            <a:r>
              <a:rPr lang="fr-FR" smtClean="0"/>
              <a:t>OBJECTIFS</a:t>
            </a:r>
          </a:p>
        </p:txBody>
      </p:sp>
      <p:sp>
        <p:nvSpPr>
          <p:cNvPr id="5" name="Content Placeholder 2"/>
          <p:cNvSpPr>
            <a:spLocks noGrp="1"/>
          </p:cNvSpPr>
          <p:nvPr>
            <p:ph idx="1"/>
          </p:nvPr>
        </p:nvSpPr>
        <p:spPr>
          <a:xfrm>
            <a:off x="6980441" y="1259363"/>
            <a:ext cx="4478866" cy="5053469"/>
          </a:xfrm>
        </p:spPr>
        <p:txBody>
          <a:bodyPr rtlCol="0">
            <a:normAutofit/>
          </a:bodyPr>
          <a:lstStyle/>
          <a:p>
            <a:pPr marL="171450" lvl="0" indent="-171450" eaLnBrk="1" fontAlgn="auto" hangingPunct="1">
              <a:lnSpc>
                <a:spcPct val="100000"/>
              </a:lnSpc>
              <a:spcBef>
                <a:spcPts val="0"/>
              </a:spcBef>
              <a:spcAft>
                <a:spcPts val="0"/>
              </a:spcAft>
              <a:buClrTx/>
              <a:buSzTx/>
              <a:buNone/>
              <a:defRPr/>
            </a:pPr>
            <a:endParaRPr lang="fr-FR" sz="2400" dirty="0">
              <a:latin typeface="Open Sans" pitchFamily="34" charset="0"/>
              <a:ea typeface="Open Sans" pitchFamily="34" charset="0"/>
              <a:cs typeface="Open Sans" pitchFamily="34" charset="0"/>
            </a:endParaRPr>
          </a:p>
          <a:p>
            <a:pPr lvl="0" eaLnBrk="1" fontAlgn="auto" hangingPunct="1">
              <a:buClr>
                <a:schemeClr val="accent3"/>
              </a:buClr>
              <a:defRPr/>
            </a:pPr>
            <a:r>
              <a:rPr lang="fr-FR" sz="2400" dirty="0">
                <a:latin typeface="Open Sans" pitchFamily="34" charset="0"/>
              </a:rPr>
              <a:t>Présenter la formation </a:t>
            </a:r>
          </a:p>
          <a:p>
            <a:pPr lvl="0" eaLnBrk="1" fontAlgn="auto" hangingPunct="1">
              <a:buClr>
                <a:schemeClr val="accent3"/>
              </a:buClr>
              <a:defRPr/>
            </a:pPr>
            <a:r>
              <a:rPr lang="fr-FR" sz="2400" dirty="0">
                <a:latin typeface="Open Sans" pitchFamily="34" charset="0"/>
              </a:rPr>
              <a:t>Examiner le programme, la structure et le processus de formation</a:t>
            </a:r>
          </a:p>
          <a:p>
            <a:pPr eaLnBrk="1" fontAlgn="auto" hangingPunct="1">
              <a:buClr>
                <a:schemeClr val="accent3"/>
              </a:buClr>
              <a:defRPr/>
            </a:pPr>
            <a:r>
              <a:rPr lang="fr-FR" sz="2400" dirty="0">
                <a:latin typeface="Open Sans" pitchFamily="34" charset="0"/>
              </a:rPr>
              <a:t>Examiner le programme, la structure et le processus de formation</a:t>
            </a:r>
          </a:p>
          <a:p>
            <a:pPr lvl="0" eaLnBrk="1" fontAlgn="auto" hangingPunct="1">
              <a:buClr>
                <a:schemeClr val="accent3"/>
              </a:buClr>
              <a:defRPr/>
            </a:pPr>
            <a:endParaRPr lang="fr-FR" sz="2400" dirty="0">
              <a:latin typeface="Open Sans" pitchFamily="34" charset="0"/>
              <a:ea typeface="Open Sans" pitchFamily="34" charset="0"/>
              <a:cs typeface="Open Sans" pitchFamily="34" charset="0"/>
            </a:endParaRPr>
          </a:p>
          <a:p>
            <a:pPr marL="0" indent="0" eaLnBrk="1" fontAlgn="auto" hangingPunct="1">
              <a:buClr>
                <a:schemeClr val="accent3"/>
              </a:buClr>
              <a:buFontTx/>
              <a:buNone/>
              <a:defRPr/>
            </a:pPr>
            <a:endParaRPr lang="fr-FR" sz="2400" dirty="0">
              <a:latin typeface="Open Sans" pitchFamily="34" charset="0"/>
              <a:ea typeface="Open Sans" pitchFamily="34" charset="0"/>
              <a:cs typeface="Open Sans"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eaLnBrk="1" fontAlgn="auto" hangingPunct="1">
              <a:spcAft>
                <a:spcPts val="0"/>
              </a:spcAft>
              <a:defRPr/>
            </a:pPr>
            <a:r>
              <a:rPr lang="fr-FR" smtClean="0"/>
              <a:t>EXERCICE – PRÉSENTATIONS</a:t>
            </a:r>
          </a:p>
        </p:txBody>
      </p:sp>
      <p:sp>
        <p:nvSpPr>
          <p:cNvPr id="10" name="TextBox 9"/>
          <p:cNvSpPr txBox="1"/>
          <p:nvPr/>
        </p:nvSpPr>
        <p:spPr>
          <a:xfrm>
            <a:off x="1119417" y="2234472"/>
            <a:ext cx="7549116" cy="1384995"/>
          </a:xfrm>
          <a:prstGeom prst="rect">
            <a:avLst/>
          </a:prstGeom>
          <a:noFill/>
        </p:spPr>
        <p:txBody>
          <a:bodyPr wrap="square" rtlCol="0">
            <a:spAutoFit/>
          </a:bodyPr>
          <a:lstStyle/>
          <a:p>
            <a:pPr marL="342900" indent="-342900">
              <a:buAutoNum type="arabicPeriod"/>
            </a:pPr>
            <a:r>
              <a:rPr lang="fr-FR" sz="2800" dirty="0">
                <a:latin typeface="Open Sans" pitchFamily="34" charset="0"/>
              </a:rPr>
              <a:t>Nom</a:t>
            </a:r>
          </a:p>
          <a:p>
            <a:pPr marL="342900" indent="-342900">
              <a:buAutoNum type="arabicPeriod"/>
            </a:pPr>
            <a:r>
              <a:rPr lang="fr-FR" sz="2800" dirty="0">
                <a:latin typeface="Open Sans" pitchFamily="34" charset="0"/>
              </a:rPr>
              <a:t>Poste</a:t>
            </a:r>
          </a:p>
          <a:p>
            <a:pPr marL="342900" indent="-342900">
              <a:buAutoNum type="arabicPeriod"/>
            </a:pPr>
            <a:r>
              <a:rPr lang="fr-FR" sz="2800" dirty="0">
                <a:latin typeface="Open Sans" pitchFamily="34" charset="0"/>
              </a:rPr>
              <a:t>Une chose intéressante vous concernant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fr-FR" smtClean="0"/>
              <a:t>Objectifs et attentes de la formation</a:t>
            </a:r>
          </a:p>
        </p:txBody>
      </p:sp>
      <p:sp>
        <p:nvSpPr>
          <p:cNvPr id="3" name="Content Placeholder 2"/>
          <p:cNvSpPr>
            <a:spLocks noGrp="1"/>
          </p:cNvSpPr>
          <p:nvPr>
            <p:ph idx="1"/>
          </p:nvPr>
        </p:nvSpPr>
        <p:spPr/>
        <p:txBody>
          <a:bodyPr/>
          <a:lstStyle/>
          <a:p>
            <a:pPr eaLnBrk="1" hangingPunct="1"/>
            <a:r>
              <a:rPr lang="fr-FR" sz="2800" dirty="0">
                <a:solidFill>
                  <a:schemeClr val="tx1"/>
                </a:solidFill>
                <a:latin typeface="Open Sans" pitchFamily="34" charset="0"/>
              </a:rPr>
              <a:t>Développer sa compréhension et ses compétences en gestion des cas des survivantes de violences basées sur le genre. </a:t>
            </a:r>
          </a:p>
          <a:p>
            <a:pPr eaLnBrk="1" hangingPunct="1"/>
            <a:endParaRPr lang="fr-FR" sz="2800" dirty="0">
              <a:solidFill>
                <a:schemeClr val="tx1"/>
              </a:solidFill>
              <a:latin typeface="Open Sans" pitchFamily="34" charset="0"/>
              <a:ea typeface="Open Sans" pitchFamily="34" charset="0"/>
              <a:cs typeface="Open Sans"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Aperçu de la formation</a:t>
            </a:r>
          </a:p>
        </p:txBody>
      </p:sp>
      <p:sp>
        <p:nvSpPr>
          <p:cNvPr id="4" name="Content Placeholder 3"/>
          <p:cNvSpPr>
            <a:spLocks noGrp="1"/>
          </p:cNvSpPr>
          <p:nvPr>
            <p:ph idx="1"/>
          </p:nvPr>
        </p:nvSpPr>
        <p:spPr/>
        <p:txBody>
          <a:bodyPr/>
          <a:lstStyle/>
          <a:p>
            <a:endParaRPr lang="en-US"/>
          </a:p>
        </p:txBody>
      </p:sp>
    </p:spTree>
    <p:extLst>
      <p:ext uri="{BB962C8B-B14F-4D97-AF65-F5344CB8AC3E}">
        <p14:creationId xmlns:p14="http://schemas.microsoft.com/office/powerpoint/2010/main" val="1356873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Conventions du groupe</a:t>
            </a:r>
          </a:p>
        </p:txBody>
      </p:sp>
      <p:sp>
        <p:nvSpPr>
          <p:cNvPr id="5" name="Content Placeholder 4"/>
          <p:cNvSpPr>
            <a:spLocks noGrp="1"/>
          </p:cNvSpPr>
          <p:nvPr>
            <p:ph idx="1"/>
          </p:nvPr>
        </p:nvSpPr>
        <p:spPr/>
        <p:txBody>
          <a:bodyPr/>
          <a:lstStyle/>
          <a:p>
            <a:endParaRPr lang="en-US"/>
          </a:p>
        </p:txBody>
      </p:sp>
      <p:graphicFrame>
        <p:nvGraphicFramePr>
          <p:cNvPr id="7" name="Content Placeholder 3"/>
          <p:cNvGraphicFramePr>
            <a:graphicFrameLocks/>
          </p:cNvGraphicFramePr>
          <p:nvPr>
            <p:extLst>
              <p:ext uri="{D42A27DB-BD31-4B8C-83A1-F6EECF244321}">
                <p14:modId xmlns:p14="http://schemas.microsoft.com/office/powerpoint/2010/main" val="429224679"/>
              </p:ext>
            </p:extLst>
          </p:nvPr>
        </p:nvGraphicFramePr>
        <p:xfrm>
          <a:off x="723014" y="1828800"/>
          <a:ext cx="1031358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60496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Questions d'ordre pratique</a:t>
            </a:r>
          </a:p>
        </p:txBody>
      </p:sp>
      <p:sp>
        <p:nvSpPr>
          <p:cNvPr id="3" name="Content Placeholder 2"/>
          <p:cNvSpPr>
            <a:spLocks noGrp="1"/>
          </p:cNvSpPr>
          <p:nvPr>
            <p:ph idx="1"/>
          </p:nvPr>
        </p:nvSpPr>
        <p:spPr/>
        <p:txBody>
          <a:bodyPr/>
          <a:lstStyle/>
          <a:p>
            <a:pPr>
              <a:buFont typeface="Arial" charset="0"/>
              <a:buChar char="•"/>
            </a:pPr>
            <a:r>
              <a:rPr lang="fr-FR" sz="3200" dirty="0">
                <a:solidFill>
                  <a:schemeClr val="tx1"/>
                </a:solidFill>
                <a:latin typeface="Open Sans" pitchFamily="34" charset="0"/>
              </a:rPr>
              <a:t> Lieux des pauses et du déjeuner</a:t>
            </a:r>
          </a:p>
          <a:p>
            <a:pPr>
              <a:buFont typeface="Arial" charset="0"/>
              <a:buChar char="•"/>
            </a:pPr>
            <a:r>
              <a:rPr lang="fr-FR" sz="3200" dirty="0">
                <a:solidFill>
                  <a:schemeClr val="tx1"/>
                </a:solidFill>
                <a:latin typeface="Open Sans" pitchFamily="34" charset="0"/>
              </a:rPr>
              <a:t> Toilettes</a:t>
            </a:r>
          </a:p>
          <a:p>
            <a:pPr>
              <a:buFont typeface="Arial" charset="0"/>
              <a:buChar char="•"/>
            </a:pPr>
            <a:r>
              <a:rPr lang="fr-FR" sz="3200" dirty="0">
                <a:solidFill>
                  <a:schemeClr val="tx1"/>
                </a:solidFill>
                <a:latin typeface="Open Sans" pitchFamily="34" charset="0"/>
              </a:rPr>
              <a:t> Téléphones, ordinateurs, appels essentiels</a:t>
            </a:r>
          </a:p>
        </p:txBody>
      </p:sp>
    </p:spTree>
    <p:extLst>
      <p:ext uri="{BB962C8B-B14F-4D97-AF65-F5344CB8AC3E}">
        <p14:creationId xmlns:p14="http://schemas.microsoft.com/office/powerpoint/2010/main" val="254259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Test préliminaire</a:t>
            </a:r>
          </a:p>
        </p:txBody>
      </p:sp>
      <p:sp>
        <p:nvSpPr>
          <p:cNvPr id="3" name="Content Placeholder 2"/>
          <p:cNvSpPr>
            <a:spLocks noGrp="1"/>
          </p:cNvSpPr>
          <p:nvPr>
            <p:ph idx="1"/>
          </p:nvPr>
        </p:nvSpPr>
        <p:spPr/>
        <p:txBody>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_rels/theme4.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ntegra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2.xml><?xml version="1.0" encoding="utf-8"?>
<a:theme xmlns:a="http://schemas.openxmlformats.org/drawingml/2006/main" name="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3.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4.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13189</TotalTime>
  <Words>543</Words>
  <Application>Microsoft Office PowerPoint</Application>
  <PresentationFormat>Custom</PresentationFormat>
  <Paragraphs>87</Paragraphs>
  <Slides>9</Slides>
  <Notes>9</Notes>
  <HiddenSlides>0</HiddenSlides>
  <MMClips>0</MMClips>
  <ScaleCrop>false</ScaleCrop>
  <HeadingPairs>
    <vt:vector size="4" baseType="variant">
      <vt:variant>
        <vt:lpstr>Theme</vt:lpstr>
      </vt:variant>
      <vt:variant>
        <vt:i4>4</vt:i4>
      </vt:variant>
      <vt:variant>
        <vt:lpstr>Slide Titles</vt:lpstr>
      </vt:variant>
      <vt:variant>
        <vt:i4>9</vt:i4>
      </vt:variant>
    </vt:vector>
  </HeadingPairs>
  <TitlesOfParts>
    <vt:vector size="13" baseType="lpstr">
      <vt:lpstr>Integral</vt:lpstr>
      <vt:lpstr>IRC-Module-Template-V2</vt:lpstr>
      <vt:lpstr>1_IRC-Module-Template-V2</vt:lpstr>
      <vt:lpstr>2_IRC-Module-Template-V2</vt:lpstr>
      <vt:lpstr>PowerPoint Presentation</vt:lpstr>
      <vt:lpstr>ACCUEIL ET PRÉSENTATION</vt:lpstr>
      <vt:lpstr>OBJECTIFS</vt:lpstr>
      <vt:lpstr>EXERCICE – PRÉSENTATIONS</vt:lpstr>
      <vt:lpstr>Objectifs et attentes de la formation</vt:lpstr>
      <vt:lpstr>Aperçu de la formation</vt:lpstr>
      <vt:lpstr>Conventions du groupe</vt:lpstr>
      <vt:lpstr>Questions d'ordre pratique</vt:lpstr>
      <vt:lpstr>Test préliminaire</vt:lpstr>
    </vt:vector>
  </TitlesOfParts>
  <Company>IRC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Yuli</cp:lastModifiedBy>
  <cp:revision>155</cp:revision>
  <dcterms:created xsi:type="dcterms:W3CDTF">2016-02-16T15:51:51Z</dcterms:created>
  <dcterms:modified xsi:type="dcterms:W3CDTF">2017-09-08T13:23:16Z</dcterms:modified>
</cp:coreProperties>
</file>